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tags/tag8.xml" ContentType="application/vnd.openxmlformats-officedocument.presentationml.tags+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docProps/custom.xml" ContentType="application/vnd.openxmlformats-officedocument.custom-propertie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ags/tag5.xml" ContentType="application/vnd.openxmlformats-officedocument.presentationml.tag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tags/tag17.xml" ContentType="application/vnd.openxmlformats-officedocument.presentationml.tags+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tags/tag15.xml" ContentType="application/vnd.openxmlformats-officedocument.presentationml.tags+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Override PartName="/ppt/slides/slide89.xml" ContentType="application/vnd.openxmlformats-officedocument.presentationml.slide+xml"/>
  <Override PartName="/ppt/tags/tag13.xml" ContentType="application/vnd.openxmlformats-officedocument.presentationml.tags+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tags/tag11.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tags/tag2.xml" ContentType="application/vnd.openxmlformats-officedocument.presentationml.tags+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notesSlides/notesSlide14.xml" ContentType="application/vnd.openxmlformats-officedocument.presentationml.notesSlide+xml"/>
  <Override PartName="/ppt/commentAuthors.xml" ContentType="application/vnd.openxmlformats-officedocument.presentationml.commentAuthors+xml"/>
  <Override PartName="/ppt/tags/tag14.xml" ContentType="application/vnd.openxmlformats-officedocument.presentationml.tag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tags/tag7.xml" ContentType="application/vnd.openxmlformats-officedocument.presentationml.tags+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tags/tag3.xml" ContentType="application/vnd.openxmlformats-officedocument.presentationml.tags+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notesSlides/notesSlide15.xml" ContentType="application/vnd.openxmlformats-officedocument.presentationml.notesSlide+xml"/>
  <Override PartName="/ppt/slides/slide2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8"/>
  </p:notesMasterIdLst>
  <p:handoutMasterIdLst>
    <p:handoutMasterId r:id="rId99"/>
  </p:handoutMasterIdLst>
  <p:sldIdLst>
    <p:sldId id="261" r:id="rId2"/>
    <p:sldId id="371" r:id="rId3"/>
    <p:sldId id="263" r:id="rId4"/>
    <p:sldId id="264" r:id="rId5"/>
    <p:sldId id="265" r:id="rId6"/>
    <p:sldId id="266" r:id="rId7"/>
    <p:sldId id="267" r:id="rId8"/>
    <p:sldId id="268" r:id="rId9"/>
    <p:sldId id="271" r:id="rId10"/>
    <p:sldId id="274" r:id="rId11"/>
    <p:sldId id="275" r:id="rId12"/>
    <p:sldId id="277" r:id="rId13"/>
    <p:sldId id="278" r:id="rId14"/>
    <p:sldId id="279" r:id="rId15"/>
    <p:sldId id="375" r:id="rId16"/>
    <p:sldId id="286" r:id="rId17"/>
    <p:sldId id="287" r:id="rId18"/>
    <p:sldId id="296" r:id="rId19"/>
    <p:sldId id="297" r:id="rId20"/>
    <p:sldId id="305" r:id="rId21"/>
    <p:sldId id="307" r:id="rId22"/>
    <p:sldId id="309" r:id="rId23"/>
    <p:sldId id="303" r:id="rId24"/>
    <p:sldId id="413" r:id="rId25"/>
    <p:sldId id="310" r:id="rId26"/>
    <p:sldId id="312" r:id="rId27"/>
    <p:sldId id="314" r:id="rId28"/>
    <p:sldId id="374" r:id="rId29"/>
    <p:sldId id="317" r:id="rId30"/>
    <p:sldId id="320" r:id="rId31"/>
    <p:sldId id="321" r:id="rId32"/>
    <p:sldId id="416" r:id="rId33"/>
    <p:sldId id="417" r:id="rId34"/>
    <p:sldId id="418" r:id="rId35"/>
    <p:sldId id="419" r:id="rId36"/>
    <p:sldId id="379" r:id="rId37"/>
    <p:sldId id="376" r:id="rId38"/>
    <p:sldId id="377" r:id="rId39"/>
    <p:sldId id="378" r:id="rId40"/>
    <p:sldId id="322" r:id="rId41"/>
    <p:sldId id="323" r:id="rId42"/>
    <p:sldId id="324" r:id="rId43"/>
    <p:sldId id="328" r:id="rId44"/>
    <p:sldId id="329" r:id="rId45"/>
    <p:sldId id="330" r:id="rId46"/>
    <p:sldId id="331" r:id="rId47"/>
    <p:sldId id="332" r:id="rId48"/>
    <p:sldId id="333" r:id="rId49"/>
    <p:sldId id="335" r:id="rId50"/>
    <p:sldId id="339" r:id="rId51"/>
    <p:sldId id="340" r:id="rId52"/>
    <p:sldId id="341" r:id="rId53"/>
    <p:sldId id="342" r:id="rId54"/>
    <p:sldId id="348" r:id="rId55"/>
    <p:sldId id="350" r:id="rId56"/>
    <p:sldId id="353" r:id="rId57"/>
    <p:sldId id="354" r:id="rId58"/>
    <p:sldId id="355" r:id="rId59"/>
    <p:sldId id="356" r:id="rId60"/>
    <p:sldId id="357" r:id="rId61"/>
    <p:sldId id="358" r:id="rId62"/>
    <p:sldId id="359" r:id="rId63"/>
    <p:sldId id="360" r:id="rId64"/>
    <p:sldId id="362" r:id="rId65"/>
    <p:sldId id="363" r:id="rId66"/>
    <p:sldId id="365" r:id="rId67"/>
    <p:sldId id="366" r:id="rId68"/>
    <p:sldId id="380" r:id="rId69"/>
    <p:sldId id="420" r:id="rId70"/>
    <p:sldId id="421" r:id="rId71"/>
    <p:sldId id="381" r:id="rId72"/>
    <p:sldId id="382" r:id="rId73"/>
    <p:sldId id="385" r:id="rId74"/>
    <p:sldId id="388" r:id="rId75"/>
    <p:sldId id="386" r:id="rId76"/>
    <p:sldId id="389" r:id="rId77"/>
    <p:sldId id="390" r:id="rId78"/>
    <p:sldId id="391" r:id="rId79"/>
    <p:sldId id="392" r:id="rId80"/>
    <p:sldId id="393" r:id="rId81"/>
    <p:sldId id="394" r:id="rId82"/>
    <p:sldId id="395" r:id="rId83"/>
    <p:sldId id="396" r:id="rId84"/>
    <p:sldId id="397" r:id="rId85"/>
    <p:sldId id="398" r:id="rId86"/>
    <p:sldId id="399" r:id="rId87"/>
    <p:sldId id="414" r:id="rId88"/>
    <p:sldId id="400" r:id="rId89"/>
    <p:sldId id="401" r:id="rId90"/>
    <p:sldId id="402" r:id="rId91"/>
    <p:sldId id="403" r:id="rId92"/>
    <p:sldId id="404" r:id="rId93"/>
    <p:sldId id="405" r:id="rId94"/>
    <p:sldId id="406" r:id="rId95"/>
    <p:sldId id="407" r:id="rId96"/>
    <p:sldId id="408" r:id="rId97"/>
  </p:sldIdLst>
  <p:sldSz cx="9906000" cy="6858000" type="A4"/>
  <p:notesSz cx="6797675" cy="9926638"/>
  <p:custDataLst>
    <p:tags r:id="rId10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ven Ritschard" initials="SR" lastIdx="1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04" autoAdjust="0"/>
    <p:restoredTop sz="92541" autoAdjust="0"/>
  </p:normalViewPr>
  <p:slideViewPr>
    <p:cSldViewPr>
      <p:cViewPr varScale="1">
        <p:scale>
          <a:sx n="78" d="100"/>
          <a:sy n="78" d="100"/>
        </p:scale>
        <p:origin x="-96" y="-606"/>
      </p:cViewPr>
      <p:guideLst>
        <p:guide orient="horz" pos="709"/>
        <p:guide orient="horz" pos="3929"/>
        <p:guide pos="353"/>
        <p:guide pos="5887"/>
      </p:guideLst>
    </p:cSldViewPr>
  </p:slideViewPr>
  <p:notesTextViewPr>
    <p:cViewPr>
      <p:scale>
        <a:sx n="1" d="1"/>
        <a:sy n="1" d="1"/>
      </p:scale>
      <p:origin x="0" y="0"/>
    </p:cViewPr>
  </p:notesTextViewPr>
  <p:notesViewPr>
    <p:cSldViewPr showGuides="1">
      <p:cViewPr varScale="1">
        <p:scale>
          <a:sx n="97" d="100"/>
          <a:sy n="97" d="100"/>
        </p:scale>
        <p:origin x="-3570" y="-108"/>
      </p:cViewPr>
      <p:guideLst>
        <p:guide orient="horz" pos="3127"/>
        <p:guide pos="2141"/>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gs" Target="tags/tag1.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de-DE" dirty="0">
              <a:latin typeface="Arial" pitchFamily="34" charset="0"/>
            </a:endParaRPr>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4635AC45-49B3-4447-BB9A-35A693EC7287}" type="datetimeFigureOut">
              <a:rPr lang="de-DE" smtClean="0">
                <a:latin typeface="Arial" pitchFamily="34" charset="0"/>
              </a:rPr>
              <a:pPr/>
              <a:t>26.04.2016</a:t>
            </a:fld>
            <a:endParaRPr lang="de-DE" dirty="0">
              <a:latin typeface="Arial" pitchFamily="34" charset="0"/>
            </a:endParaRPr>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de-DE" dirty="0">
              <a:latin typeface="Arial" pitchFamily="34" charset="0"/>
            </a:endParaRPr>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CF022199-5D63-4E77-AEB4-11F8FF9D8716}" type="slidenum">
              <a:rPr lang="de-DE" smtClean="0">
                <a:latin typeface="Arial" pitchFamily="34" charset="0"/>
              </a:rPr>
              <a:pPr/>
              <a:t>‹#›</a:t>
            </a:fld>
            <a:endParaRPr lang="de-DE" dirty="0">
              <a:latin typeface="Arial" pitchFamily="34" charset="0"/>
            </a:endParaRPr>
          </a:p>
        </p:txBody>
      </p:sp>
    </p:spTree>
    <p:extLst>
      <p:ext uri="{BB962C8B-B14F-4D97-AF65-F5344CB8AC3E}">
        <p14:creationId xmlns:p14="http://schemas.microsoft.com/office/powerpoint/2010/main" xmlns="" val="2390606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atin typeface="Arial" pitchFamily="34" charset="0"/>
              </a:defRPr>
            </a:lvl1pPr>
          </a:lstStyle>
          <a:p>
            <a:endParaRPr lang="de-CH" dirty="0"/>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atin typeface="Arial" pitchFamily="34" charset="0"/>
              </a:defRPr>
            </a:lvl1pPr>
          </a:lstStyle>
          <a:p>
            <a:fld id="{C83B1B39-4685-4E85-BB9B-ABDD424FF213}" type="datetimeFigureOut">
              <a:rPr lang="de-CH" smtClean="0"/>
              <a:pPr/>
              <a:t>26.04.2016</a:t>
            </a:fld>
            <a:endParaRPr lang="de-CH" dirty="0"/>
          </a:p>
        </p:txBody>
      </p:sp>
      <p:sp>
        <p:nvSpPr>
          <p:cNvPr id="4" name="Slide Image Placeholder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1440" tIns="45720" rIns="91440" bIns="45720" rtlCol="0" anchor="ctr"/>
          <a:lstStyle/>
          <a:p>
            <a:endParaRPr lang="de-CH" dirty="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CH" dirty="0"/>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atin typeface="Arial" pitchFamily="34" charset="0"/>
              </a:defRPr>
            </a:lvl1pPr>
          </a:lstStyle>
          <a:p>
            <a:endParaRPr lang="de-CH" dirty="0"/>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atin typeface="Arial" pitchFamily="34" charset="0"/>
              </a:defRPr>
            </a:lvl1pPr>
          </a:lstStyle>
          <a:p>
            <a:fld id="{784E2FCB-225E-4050-A57F-9FE7DE934480}" type="slidenum">
              <a:rPr lang="de-CH" smtClean="0"/>
              <a:pPr/>
              <a:t>‹#›</a:t>
            </a:fld>
            <a:endParaRPr lang="de-CH" dirty="0"/>
          </a:p>
        </p:txBody>
      </p:sp>
    </p:spTree>
    <p:extLst>
      <p:ext uri="{BB962C8B-B14F-4D97-AF65-F5344CB8AC3E}">
        <p14:creationId xmlns:p14="http://schemas.microsoft.com/office/powerpoint/2010/main" xmlns="" val="2490442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4E2FCB-225E-4050-A57F-9FE7DE934480}" type="slidenum">
              <a:rPr lang="de-CH" smtClean="0"/>
              <a:pPr/>
              <a:t>6</a:t>
            </a:fld>
            <a:endParaRPr lang="de-CH" dirty="0"/>
          </a:p>
        </p:txBody>
      </p:sp>
    </p:spTree>
    <p:extLst>
      <p:ext uri="{BB962C8B-B14F-4D97-AF65-F5344CB8AC3E}">
        <p14:creationId xmlns:p14="http://schemas.microsoft.com/office/powerpoint/2010/main" xmlns="" val="2191881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 heavy particle</a:t>
            </a:r>
            <a:r>
              <a:rPr lang="en-US" baseline="0" dirty="0" smtClean="0"/>
              <a:t> trap, requires emptying from time to time</a:t>
            </a:r>
            <a:endParaRPr lang="en-US" dirty="0"/>
          </a:p>
        </p:txBody>
      </p:sp>
      <p:sp>
        <p:nvSpPr>
          <p:cNvPr id="4" name="Slide Number Placeholder 3"/>
          <p:cNvSpPr>
            <a:spLocks noGrp="1"/>
          </p:cNvSpPr>
          <p:nvPr>
            <p:ph type="sldNum" sz="quarter" idx="10"/>
          </p:nvPr>
        </p:nvSpPr>
        <p:spPr/>
        <p:txBody>
          <a:bodyPr/>
          <a:lstStyle/>
          <a:p>
            <a:fld id="{784E2FCB-225E-4050-A57F-9FE7DE934480}" type="slidenum">
              <a:rPr lang="de-CH" smtClean="0"/>
              <a:pPr/>
              <a:t>33</a:t>
            </a:fld>
            <a:endParaRPr lang="de-CH" dirty="0"/>
          </a:p>
        </p:txBody>
      </p:sp>
    </p:spTree>
    <p:extLst>
      <p:ext uri="{BB962C8B-B14F-4D97-AF65-F5344CB8AC3E}">
        <p14:creationId xmlns:p14="http://schemas.microsoft.com/office/powerpoint/2010/main" xmlns="" val="4231619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 heavy particle</a:t>
            </a:r>
            <a:r>
              <a:rPr lang="en-US" baseline="0" dirty="0" smtClean="0"/>
              <a:t> trap, requires emptying from time to time</a:t>
            </a:r>
            <a:endParaRPr lang="en-US" dirty="0"/>
          </a:p>
        </p:txBody>
      </p:sp>
      <p:sp>
        <p:nvSpPr>
          <p:cNvPr id="4" name="Slide Number Placeholder 3"/>
          <p:cNvSpPr>
            <a:spLocks noGrp="1"/>
          </p:cNvSpPr>
          <p:nvPr>
            <p:ph type="sldNum" sz="quarter" idx="10"/>
          </p:nvPr>
        </p:nvSpPr>
        <p:spPr/>
        <p:txBody>
          <a:bodyPr/>
          <a:lstStyle/>
          <a:p>
            <a:fld id="{784E2FCB-225E-4050-A57F-9FE7DE934480}" type="slidenum">
              <a:rPr lang="de-CH" smtClean="0"/>
              <a:pPr/>
              <a:t>34</a:t>
            </a:fld>
            <a:endParaRPr lang="de-CH" dirty="0"/>
          </a:p>
        </p:txBody>
      </p:sp>
    </p:spTree>
    <p:extLst>
      <p:ext uri="{BB962C8B-B14F-4D97-AF65-F5344CB8AC3E}">
        <p14:creationId xmlns:p14="http://schemas.microsoft.com/office/powerpoint/2010/main" xmlns="" val="4231619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 heavy particle</a:t>
            </a:r>
            <a:r>
              <a:rPr lang="en-US" baseline="0" dirty="0" smtClean="0"/>
              <a:t> trap, requires emptying from time to time</a:t>
            </a:r>
            <a:endParaRPr lang="en-US" dirty="0"/>
          </a:p>
        </p:txBody>
      </p:sp>
      <p:sp>
        <p:nvSpPr>
          <p:cNvPr id="4" name="Slide Number Placeholder 3"/>
          <p:cNvSpPr>
            <a:spLocks noGrp="1"/>
          </p:cNvSpPr>
          <p:nvPr>
            <p:ph type="sldNum" sz="quarter" idx="10"/>
          </p:nvPr>
        </p:nvSpPr>
        <p:spPr/>
        <p:txBody>
          <a:bodyPr/>
          <a:lstStyle/>
          <a:p>
            <a:fld id="{784E2FCB-225E-4050-A57F-9FE7DE934480}" type="slidenum">
              <a:rPr lang="de-CH" smtClean="0"/>
              <a:pPr/>
              <a:t>35</a:t>
            </a:fld>
            <a:endParaRPr lang="de-CH" dirty="0"/>
          </a:p>
        </p:txBody>
      </p:sp>
    </p:spTree>
    <p:extLst>
      <p:ext uri="{BB962C8B-B14F-4D97-AF65-F5344CB8AC3E}">
        <p14:creationId xmlns:p14="http://schemas.microsoft.com/office/powerpoint/2010/main" xmlns="" val="4231619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Platform</a:t>
            </a:r>
            <a:r>
              <a:rPr lang="en-US" baseline="0" dirty="0" smtClean="0"/>
              <a:t> and </a:t>
            </a:r>
            <a:r>
              <a:rPr lang="en-US" baseline="0" dirty="0" err="1" smtClean="0"/>
              <a:t>Multiflex</a:t>
            </a:r>
            <a:r>
              <a:rPr lang="en-US" baseline="0" dirty="0" smtClean="0"/>
              <a:t> should be located in a way that later (with higher feed rates) a long transport (belt) can replace the construction elevator.</a:t>
            </a:r>
            <a:endParaRPr lang="en-US" dirty="0"/>
          </a:p>
        </p:txBody>
      </p:sp>
      <p:sp>
        <p:nvSpPr>
          <p:cNvPr id="4" name="Slide Number Placeholder 3"/>
          <p:cNvSpPr>
            <a:spLocks noGrp="1"/>
          </p:cNvSpPr>
          <p:nvPr>
            <p:ph type="sldNum" sz="quarter" idx="10"/>
          </p:nvPr>
        </p:nvSpPr>
        <p:spPr/>
        <p:txBody>
          <a:bodyPr/>
          <a:lstStyle/>
          <a:p>
            <a:fld id="{784E2FCB-225E-4050-A57F-9FE7DE934480}" type="slidenum">
              <a:rPr lang="de-CH" smtClean="0"/>
              <a:pPr/>
              <a:t>47</a:t>
            </a:fld>
            <a:endParaRPr lang="de-CH" dirty="0"/>
          </a:p>
        </p:txBody>
      </p:sp>
    </p:spTree>
    <p:extLst>
      <p:ext uri="{BB962C8B-B14F-4D97-AF65-F5344CB8AC3E}">
        <p14:creationId xmlns:p14="http://schemas.microsoft.com/office/powerpoint/2010/main" xmlns="" val="4180433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defTabSz="922338">
              <a:defRPr>
                <a:solidFill>
                  <a:schemeClr val="tx1"/>
                </a:solidFill>
                <a:latin typeface="Arial" pitchFamily="34" charset="0"/>
              </a:defRPr>
            </a:lvl1pPr>
            <a:lvl2pPr marL="742950" indent="-285750" defTabSz="922338">
              <a:defRPr>
                <a:solidFill>
                  <a:schemeClr val="tx1"/>
                </a:solidFill>
                <a:latin typeface="Arial" pitchFamily="34" charset="0"/>
              </a:defRPr>
            </a:lvl2pPr>
            <a:lvl3pPr marL="1143000" indent="-228600" defTabSz="922338">
              <a:defRPr>
                <a:solidFill>
                  <a:schemeClr val="tx1"/>
                </a:solidFill>
                <a:latin typeface="Arial" pitchFamily="34" charset="0"/>
              </a:defRPr>
            </a:lvl3pPr>
            <a:lvl4pPr marL="1600200" indent="-228600" defTabSz="922338">
              <a:defRPr>
                <a:solidFill>
                  <a:schemeClr val="tx1"/>
                </a:solidFill>
                <a:latin typeface="Arial" pitchFamily="34" charset="0"/>
              </a:defRPr>
            </a:lvl4pPr>
            <a:lvl5pPr marL="2057400" indent="-228600" defTabSz="922338">
              <a:defRPr>
                <a:solidFill>
                  <a:schemeClr val="tx1"/>
                </a:solidFill>
                <a:latin typeface="Arial" pitchFamily="34" charset="0"/>
              </a:defRPr>
            </a:lvl5pPr>
            <a:lvl6pPr marL="2514600" indent="-228600" defTabSz="922338" fontAlgn="base">
              <a:spcBef>
                <a:spcPct val="0"/>
              </a:spcBef>
              <a:spcAft>
                <a:spcPct val="0"/>
              </a:spcAft>
              <a:defRPr>
                <a:solidFill>
                  <a:schemeClr val="tx1"/>
                </a:solidFill>
                <a:latin typeface="Arial" pitchFamily="34" charset="0"/>
              </a:defRPr>
            </a:lvl6pPr>
            <a:lvl7pPr marL="2971800" indent="-228600" defTabSz="922338" fontAlgn="base">
              <a:spcBef>
                <a:spcPct val="0"/>
              </a:spcBef>
              <a:spcAft>
                <a:spcPct val="0"/>
              </a:spcAft>
              <a:defRPr>
                <a:solidFill>
                  <a:schemeClr val="tx1"/>
                </a:solidFill>
                <a:latin typeface="Arial" pitchFamily="34" charset="0"/>
              </a:defRPr>
            </a:lvl7pPr>
            <a:lvl8pPr marL="3429000" indent="-228600" defTabSz="922338" fontAlgn="base">
              <a:spcBef>
                <a:spcPct val="0"/>
              </a:spcBef>
              <a:spcAft>
                <a:spcPct val="0"/>
              </a:spcAft>
              <a:defRPr>
                <a:solidFill>
                  <a:schemeClr val="tx1"/>
                </a:solidFill>
                <a:latin typeface="Arial" pitchFamily="34" charset="0"/>
              </a:defRPr>
            </a:lvl8pPr>
            <a:lvl9pPr marL="3886200" indent="-228600" defTabSz="922338"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43994567-F552-49BB-A6CB-6775946B5835}" type="slidenum">
              <a:rPr lang="de-DE" smtClean="0"/>
              <a:pPr fontAlgn="base">
                <a:spcBef>
                  <a:spcPct val="0"/>
                </a:spcBef>
                <a:spcAft>
                  <a:spcPct val="0"/>
                </a:spcAft>
                <a:defRPr/>
              </a:pPr>
              <a:t>69</a:t>
            </a:fld>
            <a:endParaRPr lang="de-DE" smtClean="0"/>
          </a:p>
        </p:txBody>
      </p:sp>
      <p:sp>
        <p:nvSpPr>
          <p:cNvPr id="47107" name="Rectangle 2"/>
          <p:cNvSpPr>
            <a:spLocks noGrp="1" noRot="1" noChangeAspect="1" noChangeArrowheads="1" noTextEdit="1"/>
          </p:cNvSpPr>
          <p:nvPr>
            <p:ph type="sldImg"/>
          </p:nvPr>
        </p:nvSpPr>
        <p:spPr bwMode="auto">
          <a:xfrm>
            <a:off x="709613" y="744538"/>
            <a:ext cx="5376862" cy="3724275"/>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7108"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R"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defTabSz="920750">
              <a:defRPr sz="2600">
                <a:solidFill>
                  <a:schemeClr val="tx1"/>
                </a:solidFill>
                <a:latin typeface="Arial" pitchFamily="34" charset="0"/>
              </a:defRPr>
            </a:lvl1pPr>
            <a:lvl2pPr marL="742950" indent="-285750" defTabSz="920750">
              <a:defRPr sz="2600">
                <a:solidFill>
                  <a:schemeClr val="tx1"/>
                </a:solidFill>
                <a:latin typeface="Arial" pitchFamily="34" charset="0"/>
              </a:defRPr>
            </a:lvl2pPr>
            <a:lvl3pPr marL="1143000" indent="-228600" defTabSz="920750">
              <a:defRPr sz="2600">
                <a:solidFill>
                  <a:schemeClr val="tx1"/>
                </a:solidFill>
                <a:latin typeface="Arial" pitchFamily="34" charset="0"/>
              </a:defRPr>
            </a:lvl3pPr>
            <a:lvl4pPr marL="1600200" indent="-228600" defTabSz="920750">
              <a:defRPr sz="2600">
                <a:solidFill>
                  <a:schemeClr val="tx1"/>
                </a:solidFill>
                <a:latin typeface="Arial" pitchFamily="34" charset="0"/>
              </a:defRPr>
            </a:lvl4pPr>
            <a:lvl5pPr marL="2057400" indent="-228600" defTabSz="920750">
              <a:defRPr sz="2600">
                <a:solidFill>
                  <a:schemeClr val="tx1"/>
                </a:solidFill>
                <a:latin typeface="Arial" pitchFamily="34" charset="0"/>
              </a:defRPr>
            </a:lvl5pPr>
            <a:lvl6pPr marL="2514600" indent="-228600" algn="ctr" defTabSz="920750"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6pPr>
            <a:lvl7pPr marL="2971800" indent="-228600" algn="ctr" defTabSz="920750"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7pPr>
            <a:lvl8pPr marL="3429000" indent="-228600" algn="ctr" defTabSz="920750"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8pPr>
            <a:lvl9pPr marL="3886200" indent="-228600" algn="ctr" defTabSz="920750"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9pPr>
          </a:lstStyle>
          <a:p>
            <a:fld id="{2263CAEF-E6F4-4543-A663-F4D93A803FF9}" type="slidenum">
              <a:rPr lang="en-US" sz="1200" smtClean="0"/>
              <a:pPr/>
              <a:t>74</a:t>
            </a:fld>
            <a:endParaRPr lang="en-US" sz="1200" smtClean="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p:spPr>
        <p:txBody>
          <a:bodyPr/>
          <a:lstStyle/>
          <a:p>
            <a:pPr eaLnBrk="1" hangingPunct="1"/>
            <a:endParaRPr lang="en-US"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defTabSz="920750">
              <a:defRPr sz="2600">
                <a:solidFill>
                  <a:schemeClr val="tx1"/>
                </a:solidFill>
                <a:latin typeface="Arial" pitchFamily="34" charset="0"/>
              </a:defRPr>
            </a:lvl1pPr>
            <a:lvl2pPr marL="742950" indent="-285750" defTabSz="920750">
              <a:defRPr sz="2600">
                <a:solidFill>
                  <a:schemeClr val="tx1"/>
                </a:solidFill>
                <a:latin typeface="Arial" pitchFamily="34" charset="0"/>
              </a:defRPr>
            </a:lvl2pPr>
            <a:lvl3pPr marL="1143000" indent="-228600" defTabSz="920750">
              <a:defRPr sz="2600">
                <a:solidFill>
                  <a:schemeClr val="tx1"/>
                </a:solidFill>
                <a:latin typeface="Arial" pitchFamily="34" charset="0"/>
              </a:defRPr>
            </a:lvl3pPr>
            <a:lvl4pPr marL="1600200" indent="-228600" defTabSz="920750">
              <a:defRPr sz="2600">
                <a:solidFill>
                  <a:schemeClr val="tx1"/>
                </a:solidFill>
                <a:latin typeface="Arial" pitchFamily="34" charset="0"/>
              </a:defRPr>
            </a:lvl4pPr>
            <a:lvl5pPr marL="2057400" indent="-228600" defTabSz="920750">
              <a:defRPr sz="2600">
                <a:solidFill>
                  <a:schemeClr val="tx1"/>
                </a:solidFill>
                <a:latin typeface="Arial" pitchFamily="34" charset="0"/>
              </a:defRPr>
            </a:lvl5pPr>
            <a:lvl6pPr marL="2514600" indent="-228600" algn="ctr" defTabSz="920750"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6pPr>
            <a:lvl7pPr marL="2971800" indent="-228600" algn="ctr" defTabSz="920750"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7pPr>
            <a:lvl8pPr marL="3429000" indent="-228600" algn="ctr" defTabSz="920750"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8pPr>
            <a:lvl9pPr marL="3886200" indent="-228600" algn="ctr" defTabSz="920750"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9pPr>
          </a:lstStyle>
          <a:p>
            <a:fld id="{FAA9FAE4-BF79-4926-A8F4-DC563823DDB2}" type="slidenum">
              <a:rPr lang="en-US" sz="1200" smtClean="0"/>
              <a:pPr/>
              <a:t>77</a:t>
            </a:fld>
            <a:endParaRPr lang="en-US" sz="1200" smtClean="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pPr eaLnBrk="1" hangingPunct="1"/>
            <a:endParaRPr lang="de-CH"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defTabSz="920750">
              <a:defRPr sz="2600">
                <a:solidFill>
                  <a:schemeClr val="tx1"/>
                </a:solidFill>
                <a:latin typeface="Arial" pitchFamily="34" charset="0"/>
              </a:defRPr>
            </a:lvl1pPr>
            <a:lvl2pPr marL="742950" indent="-285750" defTabSz="920750">
              <a:defRPr sz="2600">
                <a:solidFill>
                  <a:schemeClr val="tx1"/>
                </a:solidFill>
                <a:latin typeface="Arial" pitchFamily="34" charset="0"/>
              </a:defRPr>
            </a:lvl2pPr>
            <a:lvl3pPr marL="1143000" indent="-228600" defTabSz="920750">
              <a:defRPr sz="2600">
                <a:solidFill>
                  <a:schemeClr val="tx1"/>
                </a:solidFill>
                <a:latin typeface="Arial" pitchFamily="34" charset="0"/>
              </a:defRPr>
            </a:lvl3pPr>
            <a:lvl4pPr marL="1600200" indent="-228600" defTabSz="920750">
              <a:defRPr sz="2600">
                <a:solidFill>
                  <a:schemeClr val="tx1"/>
                </a:solidFill>
                <a:latin typeface="Arial" pitchFamily="34" charset="0"/>
              </a:defRPr>
            </a:lvl4pPr>
            <a:lvl5pPr marL="2057400" indent="-228600" defTabSz="920750">
              <a:defRPr sz="2600">
                <a:solidFill>
                  <a:schemeClr val="tx1"/>
                </a:solidFill>
                <a:latin typeface="Arial" pitchFamily="34" charset="0"/>
              </a:defRPr>
            </a:lvl5pPr>
            <a:lvl6pPr marL="2514600" indent="-228600" algn="ctr" defTabSz="920750"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6pPr>
            <a:lvl7pPr marL="2971800" indent="-228600" algn="ctr" defTabSz="920750"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7pPr>
            <a:lvl8pPr marL="3429000" indent="-228600" algn="ctr" defTabSz="920750"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8pPr>
            <a:lvl9pPr marL="3886200" indent="-228600" algn="ctr" defTabSz="920750"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9pPr>
          </a:lstStyle>
          <a:p>
            <a:fld id="{22517C11-069A-4C80-A1D0-44071571461D}" type="slidenum">
              <a:rPr lang="de-DE" sz="1200" smtClean="0"/>
              <a:pPr/>
              <a:t>79</a:t>
            </a:fld>
            <a:endParaRPr lang="de-DE" sz="1200" smtClean="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p:spPr>
        <p:txBody>
          <a:bodyPr/>
          <a:lstStyle/>
          <a:p>
            <a:r>
              <a:rPr lang="de-CH" smtClean="0">
                <a:latin typeface="Arial" pitchFamily="34" charset="0"/>
              </a:rPr>
              <a:t>Suppression: z.B. Schnellschuss schieber mit flammen detection</a:t>
            </a:r>
            <a:endParaRPr lang="en-US"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de-CH" smtClean="0"/>
          </a:p>
        </p:txBody>
      </p:sp>
      <p:sp>
        <p:nvSpPr>
          <p:cNvPr id="4" name="Slide Number Placeholder 3"/>
          <p:cNvSpPr>
            <a:spLocks noGrp="1"/>
          </p:cNvSpPr>
          <p:nvPr>
            <p:ph type="sldNum" sz="quarter" idx="5"/>
          </p:nvPr>
        </p:nvSpPr>
        <p:spPr/>
        <p:txBody>
          <a:bodyPr/>
          <a:lstStyle/>
          <a:p>
            <a:pPr>
              <a:defRPr/>
            </a:pPr>
            <a:fld id="{E4D4D073-962A-4365-992B-D577BD320B4E}" type="slidenum">
              <a:rPr lang="de-CH" smtClean="0"/>
              <a:pPr>
                <a:defRPr/>
              </a:pPr>
              <a:t>83</a:t>
            </a:fld>
            <a:endParaRPr lang="de-CH"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de-CH" smtClean="0"/>
          </a:p>
        </p:txBody>
      </p:sp>
      <p:sp>
        <p:nvSpPr>
          <p:cNvPr id="4" name="Slide Number Placeholder 3"/>
          <p:cNvSpPr>
            <a:spLocks noGrp="1"/>
          </p:cNvSpPr>
          <p:nvPr>
            <p:ph type="sldNum" sz="quarter" idx="5"/>
          </p:nvPr>
        </p:nvSpPr>
        <p:spPr/>
        <p:txBody>
          <a:bodyPr/>
          <a:lstStyle/>
          <a:p>
            <a:pPr>
              <a:defRPr/>
            </a:pPr>
            <a:fld id="{4525DFD3-6456-4574-9470-CC1ACBFF8720}" type="slidenum">
              <a:rPr lang="de-CH" smtClean="0"/>
              <a:pPr>
                <a:defRPr/>
              </a:pPr>
              <a:t>86</a:t>
            </a:fld>
            <a:endParaRPr lang="de-CH"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to 2000 m3, silos installed</a:t>
            </a:r>
            <a:r>
              <a:rPr lang="en-US" baseline="0" dirty="0" smtClean="0"/>
              <a:t> in France 700-800m3. Mainly chip size limited. If screw is blocked – high effort for emptying/repair. Planning important.</a:t>
            </a:r>
            <a:endParaRPr lang="en-US" dirty="0"/>
          </a:p>
        </p:txBody>
      </p:sp>
      <p:sp>
        <p:nvSpPr>
          <p:cNvPr id="4" name="Slide Number Placeholder 3"/>
          <p:cNvSpPr>
            <a:spLocks noGrp="1"/>
          </p:cNvSpPr>
          <p:nvPr>
            <p:ph type="sldNum" sz="quarter" idx="10"/>
          </p:nvPr>
        </p:nvSpPr>
        <p:spPr/>
        <p:txBody>
          <a:bodyPr/>
          <a:lstStyle/>
          <a:p>
            <a:fld id="{784E2FCB-225E-4050-A57F-9FE7DE934480}" type="slidenum">
              <a:rPr lang="de-CH" smtClean="0"/>
              <a:pPr/>
              <a:t>8</a:t>
            </a:fld>
            <a:endParaRPr lang="de-CH" dirty="0"/>
          </a:p>
        </p:txBody>
      </p:sp>
    </p:spTree>
    <p:extLst>
      <p:ext uri="{BB962C8B-B14F-4D97-AF65-F5344CB8AC3E}">
        <p14:creationId xmlns:p14="http://schemas.microsoft.com/office/powerpoint/2010/main" xmlns="" val="1019809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de-CH" smtClean="0"/>
          </a:p>
        </p:txBody>
      </p:sp>
      <p:sp>
        <p:nvSpPr>
          <p:cNvPr id="4" name="Slide Number Placeholder 3"/>
          <p:cNvSpPr>
            <a:spLocks noGrp="1"/>
          </p:cNvSpPr>
          <p:nvPr>
            <p:ph type="sldNum" sz="quarter" idx="5"/>
          </p:nvPr>
        </p:nvSpPr>
        <p:spPr/>
        <p:txBody>
          <a:bodyPr/>
          <a:lstStyle/>
          <a:p>
            <a:pPr>
              <a:defRPr/>
            </a:pPr>
            <a:fld id="{3E23621D-29B1-4C59-A0E4-EB40C35E1432}" type="slidenum">
              <a:rPr lang="de-CH" smtClean="0"/>
              <a:pPr>
                <a:defRPr/>
              </a:pPr>
              <a:t>91</a:t>
            </a:fld>
            <a:endParaRPr lang="de-CH"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defTabSz="922338">
              <a:defRPr>
                <a:solidFill>
                  <a:schemeClr val="tx1"/>
                </a:solidFill>
                <a:latin typeface="Arial" pitchFamily="34" charset="0"/>
              </a:defRPr>
            </a:lvl1pPr>
            <a:lvl2pPr marL="742950" indent="-285750" defTabSz="922338">
              <a:defRPr>
                <a:solidFill>
                  <a:schemeClr val="tx1"/>
                </a:solidFill>
                <a:latin typeface="Arial" pitchFamily="34" charset="0"/>
              </a:defRPr>
            </a:lvl2pPr>
            <a:lvl3pPr marL="1143000" indent="-228600" defTabSz="922338">
              <a:defRPr>
                <a:solidFill>
                  <a:schemeClr val="tx1"/>
                </a:solidFill>
                <a:latin typeface="Arial" pitchFamily="34" charset="0"/>
              </a:defRPr>
            </a:lvl3pPr>
            <a:lvl4pPr marL="1600200" indent="-228600" defTabSz="922338">
              <a:defRPr>
                <a:solidFill>
                  <a:schemeClr val="tx1"/>
                </a:solidFill>
                <a:latin typeface="Arial" pitchFamily="34" charset="0"/>
              </a:defRPr>
            </a:lvl4pPr>
            <a:lvl5pPr marL="2057400" indent="-228600" defTabSz="922338">
              <a:defRPr>
                <a:solidFill>
                  <a:schemeClr val="tx1"/>
                </a:solidFill>
                <a:latin typeface="Arial" pitchFamily="34" charset="0"/>
              </a:defRPr>
            </a:lvl5pPr>
            <a:lvl6pPr marL="2514600" indent="-228600" defTabSz="922338" fontAlgn="base">
              <a:spcBef>
                <a:spcPct val="0"/>
              </a:spcBef>
              <a:spcAft>
                <a:spcPct val="0"/>
              </a:spcAft>
              <a:defRPr>
                <a:solidFill>
                  <a:schemeClr val="tx1"/>
                </a:solidFill>
                <a:latin typeface="Arial" pitchFamily="34" charset="0"/>
              </a:defRPr>
            </a:lvl6pPr>
            <a:lvl7pPr marL="2971800" indent="-228600" defTabSz="922338" fontAlgn="base">
              <a:spcBef>
                <a:spcPct val="0"/>
              </a:spcBef>
              <a:spcAft>
                <a:spcPct val="0"/>
              </a:spcAft>
              <a:defRPr>
                <a:solidFill>
                  <a:schemeClr val="tx1"/>
                </a:solidFill>
                <a:latin typeface="Arial" pitchFamily="34" charset="0"/>
              </a:defRPr>
            </a:lvl7pPr>
            <a:lvl8pPr marL="3429000" indent="-228600" defTabSz="922338" fontAlgn="base">
              <a:spcBef>
                <a:spcPct val="0"/>
              </a:spcBef>
              <a:spcAft>
                <a:spcPct val="0"/>
              </a:spcAft>
              <a:defRPr>
                <a:solidFill>
                  <a:schemeClr val="tx1"/>
                </a:solidFill>
                <a:latin typeface="Arial" pitchFamily="34" charset="0"/>
              </a:defRPr>
            </a:lvl8pPr>
            <a:lvl9pPr marL="3886200" indent="-228600" defTabSz="922338"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43994567-F552-49BB-A6CB-6775946B5835}" type="slidenum">
              <a:rPr lang="de-DE" smtClean="0"/>
              <a:pPr fontAlgn="base">
                <a:spcBef>
                  <a:spcPct val="0"/>
                </a:spcBef>
                <a:spcAft>
                  <a:spcPct val="0"/>
                </a:spcAft>
                <a:defRPr/>
              </a:pPr>
              <a:t>95</a:t>
            </a:fld>
            <a:endParaRPr lang="de-DE" smtClean="0"/>
          </a:p>
        </p:txBody>
      </p:sp>
      <p:sp>
        <p:nvSpPr>
          <p:cNvPr id="47107" name="Rectangle 2"/>
          <p:cNvSpPr>
            <a:spLocks noGrp="1" noRot="1" noChangeAspect="1" noChangeArrowheads="1" noTextEdit="1"/>
          </p:cNvSpPr>
          <p:nvPr>
            <p:ph type="sldImg"/>
          </p:nvPr>
        </p:nvSpPr>
        <p:spPr bwMode="auto">
          <a:xfrm>
            <a:off x="709613" y="744538"/>
            <a:ext cx="5376862" cy="3724275"/>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7108"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CR"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a:t>
            </a:r>
            <a:r>
              <a:rPr lang="en-US" dirty="0" err="1" smtClean="0"/>
              <a:t>Vecobox</a:t>
            </a:r>
            <a:r>
              <a:rPr lang="en-US" dirty="0" smtClean="0"/>
              <a:t> has</a:t>
            </a:r>
            <a:r>
              <a:rPr lang="en-US" baseline="0" dirty="0" smtClean="0"/>
              <a:t> roughly 900 m3 active volume</a:t>
            </a:r>
            <a:endParaRPr lang="en-US" dirty="0"/>
          </a:p>
        </p:txBody>
      </p:sp>
      <p:sp>
        <p:nvSpPr>
          <p:cNvPr id="4" name="Slide Number Placeholder 3"/>
          <p:cNvSpPr>
            <a:spLocks noGrp="1"/>
          </p:cNvSpPr>
          <p:nvPr>
            <p:ph type="sldNum" sz="quarter" idx="10"/>
          </p:nvPr>
        </p:nvSpPr>
        <p:spPr/>
        <p:txBody>
          <a:bodyPr/>
          <a:lstStyle/>
          <a:p>
            <a:fld id="{784E2FCB-225E-4050-A57F-9FE7DE934480}" type="slidenum">
              <a:rPr lang="de-CH" smtClean="0"/>
              <a:pPr/>
              <a:t>9</a:t>
            </a:fld>
            <a:endParaRPr lang="de-CH" dirty="0"/>
          </a:p>
        </p:txBody>
      </p:sp>
    </p:spTree>
    <p:extLst>
      <p:ext uri="{BB962C8B-B14F-4D97-AF65-F5344CB8AC3E}">
        <p14:creationId xmlns:p14="http://schemas.microsoft.com/office/powerpoint/2010/main" xmlns="" val="589399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4E2FCB-225E-4050-A57F-9FE7DE934480}" type="slidenum">
              <a:rPr lang="de-CH" smtClean="0"/>
              <a:pPr/>
              <a:t>11</a:t>
            </a:fld>
            <a:endParaRPr lang="de-CH" dirty="0"/>
          </a:p>
        </p:txBody>
      </p:sp>
    </p:spTree>
    <p:extLst>
      <p:ext uri="{BB962C8B-B14F-4D97-AF65-F5344CB8AC3E}">
        <p14:creationId xmlns:p14="http://schemas.microsoft.com/office/powerpoint/2010/main" xmlns="" val="3805825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B65E0C3F-B364-4E1E-8745-3C6CA62FE719}" type="slidenum">
              <a:rPr lang="en-GB" smtClean="0"/>
              <a:pPr fontAlgn="base">
                <a:spcBef>
                  <a:spcPct val="0"/>
                </a:spcBef>
                <a:spcAft>
                  <a:spcPct val="0"/>
                </a:spcAft>
                <a:defRPr/>
              </a:pPr>
              <a:t>16</a:t>
            </a:fld>
            <a:endParaRPr lang="en-GB" smtClean="0"/>
          </a:p>
        </p:txBody>
      </p:sp>
      <p:sp>
        <p:nvSpPr>
          <p:cNvPr id="91139" name="Rectangle 2"/>
          <p:cNvSpPr>
            <a:spLocks noGrp="1" noRot="1" noChangeAspect="1" noChangeArrowheads="1" noTextEdit="1"/>
          </p:cNvSpPr>
          <p:nvPr>
            <p:ph type="sldImg"/>
          </p:nvPr>
        </p:nvSpPr>
        <p:spPr bwMode="auto">
          <a:xfrm>
            <a:off x="709613" y="744538"/>
            <a:ext cx="5375275" cy="3722687"/>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1140"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t>Loss in weight dosing with ATS Feeder is possible if:</a:t>
            </a:r>
          </a:p>
          <a:p>
            <a:pPr eaLnBrk="1" hangingPunct="1">
              <a:spcBef>
                <a:spcPct val="0"/>
              </a:spcBef>
            </a:pPr>
            <a:r>
              <a:rPr lang="en-US" dirty="0" smtClean="0"/>
              <a:t>- Enclosed building (no wind influence) </a:t>
            </a:r>
          </a:p>
          <a:p>
            <a:pPr eaLnBrk="1" hangingPunct="1">
              <a:spcBef>
                <a:spcPct val="0"/>
              </a:spcBef>
            </a:pPr>
            <a:r>
              <a:rPr lang="en-US" dirty="0" smtClean="0"/>
              <a:t>- Filling to Discharge Time Ratio &gt; 9 : 1 (</a:t>
            </a:r>
            <a:r>
              <a:rPr lang="en-US" dirty="0" smtClean="0">
                <a:sym typeface="Wingdings 3" pitchFamily="18" charset="2"/>
              </a:rPr>
              <a:t> </a:t>
            </a:r>
            <a:r>
              <a:rPr lang="en-US" dirty="0" smtClean="0"/>
              <a:t>automatic crane feeding)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bwMode="auto">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E4A4019E-7ACE-4CEA-A333-65FD016697D3}" type="slidenum">
              <a:rPr lang="en-GB" smtClean="0"/>
              <a:pPr fontAlgn="base">
                <a:spcBef>
                  <a:spcPct val="0"/>
                </a:spcBef>
                <a:spcAft>
                  <a:spcPct val="0"/>
                </a:spcAft>
                <a:defRPr/>
              </a:pPr>
              <a:t>17</a:t>
            </a:fld>
            <a:endParaRPr lang="en-GB" smtClean="0"/>
          </a:p>
        </p:txBody>
      </p:sp>
      <p:sp>
        <p:nvSpPr>
          <p:cNvPr id="9216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92164"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Screw weigh feeder for fine and coarse AFR (can handle strips up to 1000 mm)</a:t>
            </a:r>
          </a:p>
          <a:p>
            <a:pPr eaLnBrk="1" hangingPunct="1">
              <a:spcBef>
                <a:spcPct val="0"/>
              </a:spcBef>
            </a:pPr>
            <a:r>
              <a:rPr lang="en-US" smtClean="0"/>
              <a:t>Pre-dosing bin (up to 9.5 m3) with a discharge aid</a:t>
            </a:r>
          </a:p>
          <a:p>
            <a:pPr eaLnBrk="1" hangingPunct="1">
              <a:spcBef>
                <a:spcPct val="0"/>
              </a:spcBef>
            </a:pPr>
            <a:r>
              <a:rPr lang="en-US" smtClean="0"/>
              <a:t>Shaftless screw (800 mm) on load cells </a:t>
            </a:r>
          </a:p>
          <a:p>
            <a:pPr eaLnBrk="1" hangingPunct="1">
              <a:spcBef>
                <a:spcPct val="0"/>
              </a:spcBef>
            </a:pPr>
            <a:r>
              <a:rPr lang="en-US" smtClean="0"/>
              <a:t>Best demonstrated dosing accuracy</a:t>
            </a:r>
          </a:p>
          <a:p>
            <a:pPr eaLnBrk="1" hangingPunct="1">
              <a:spcBef>
                <a:spcPct val="0"/>
              </a:spcBef>
            </a:pPr>
            <a:r>
              <a:rPr lang="en-US" smtClean="0"/>
              <a:t>Acts as airlock if bin is sufficiently filled with material</a:t>
            </a:r>
          </a:p>
          <a:p>
            <a:pPr eaLnBrk="1" hangingPunct="1">
              <a:spcBef>
                <a:spcPct val="0"/>
              </a:spcBef>
            </a:pPr>
            <a:r>
              <a:rPr lang="en-US" smtClean="0"/>
              <a:t>Fully enclosed design</a:t>
            </a:r>
          </a:p>
          <a:p>
            <a:pPr eaLnBrk="1" hangingPunct="1">
              <a:spcBef>
                <a:spcPct val="0"/>
              </a:spcBef>
            </a:pPr>
            <a:r>
              <a:rPr lang="en-US" smtClean="0"/>
              <a:t>Pressure-resistant design available</a:t>
            </a:r>
          </a:p>
          <a:p>
            <a:pPr eaLnBrk="1" hangingPunct="1">
              <a:spcBef>
                <a:spcPct val="0"/>
              </a:spcBef>
            </a:pPr>
            <a:r>
              <a:rPr lang="en-US" smtClean="0"/>
              <a:t>Dosing directly at the feed point possible</a:t>
            </a:r>
          </a:p>
          <a:p>
            <a:pPr eaLnBrk="1" hangingPunct="1">
              <a:spcBef>
                <a:spcPct val="0"/>
              </a:spcBef>
            </a:pPr>
            <a:r>
              <a:rPr lang="en-US" smtClean="0"/>
              <a:t>References CP (Romania) and BE (Bulgaria)</a:t>
            </a:r>
          </a:p>
          <a:p>
            <a:pPr eaLnBrk="1" hangingPunct="1">
              <a:spcBef>
                <a:spcPct val="0"/>
              </a:spcBef>
            </a:pPr>
            <a:r>
              <a:rPr lang="en-US" smtClean="0"/>
              <a:t>New HGRS Standard Weigh Feeder</a:t>
            </a:r>
            <a:endParaRPr lang="de-CH"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Principle:</a:t>
            </a:r>
            <a:r>
              <a:rPr lang="en-US" baseline="0" dirty="0" smtClean="0"/>
              <a:t> Transport air should accelerate and transport material. Leakage air through rotary valve hinders steady material flow by gravity (dosing fluctuation). Additionally the leakage air must go somewhere (dedusting above rotary valve required).</a:t>
            </a:r>
            <a:endParaRPr lang="en-US" dirty="0"/>
          </a:p>
        </p:txBody>
      </p:sp>
      <p:sp>
        <p:nvSpPr>
          <p:cNvPr id="4" name="Slide Number Placeholder 3"/>
          <p:cNvSpPr>
            <a:spLocks noGrp="1"/>
          </p:cNvSpPr>
          <p:nvPr>
            <p:ph type="sldNum" sz="quarter" idx="10"/>
          </p:nvPr>
        </p:nvSpPr>
        <p:spPr/>
        <p:txBody>
          <a:bodyPr/>
          <a:lstStyle/>
          <a:p>
            <a:fld id="{784E2FCB-225E-4050-A57F-9FE7DE934480}" type="slidenum">
              <a:rPr lang="de-CH" smtClean="0"/>
              <a:pPr/>
              <a:t>27</a:t>
            </a:fld>
            <a:endParaRPr lang="de-CH" dirty="0"/>
          </a:p>
        </p:txBody>
      </p:sp>
    </p:spTree>
    <p:extLst>
      <p:ext uri="{BB962C8B-B14F-4D97-AF65-F5344CB8AC3E}">
        <p14:creationId xmlns:p14="http://schemas.microsoft.com/office/powerpoint/2010/main" xmlns="" val="247756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 heavy particle</a:t>
            </a:r>
            <a:r>
              <a:rPr lang="en-US" baseline="0" dirty="0" smtClean="0"/>
              <a:t> trap, requires emptying from time to time</a:t>
            </a:r>
            <a:endParaRPr lang="en-US" dirty="0"/>
          </a:p>
        </p:txBody>
      </p:sp>
      <p:sp>
        <p:nvSpPr>
          <p:cNvPr id="4" name="Slide Number Placeholder 3"/>
          <p:cNvSpPr>
            <a:spLocks noGrp="1"/>
          </p:cNvSpPr>
          <p:nvPr>
            <p:ph type="sldNum" sz="quarter" idx="10"/>
          </p:nvPr>
        </p:nvSpPr>
        <p:spPr/>
        <p:txBody>
          <a:bodyPr/>
          <a:lstStyle/>
          <a:p>
            <a:fld id="{784E2FCB-225E-4050-A57F-9FE7DE934480}" type="slidenum">
              <a:rPr lang="de-CH" smtClean="0"/>
              <a:pPr/>
              <a:t>31</a:t>
            </a:fld>
            <a:endParaRPr lang="de-CH" dirty="0"/>
          </a:p>
        </p:txBody>
      </p:sp>
    </p:spTree>
    <p:extLst>
      <p:ext uri="{BB962C8B-B14F-4D97-AF65-F5344CB8AC3E}">
        <p14:creationId xmlns:p14="http://schemas.microsoft.com/office/powerpoint/2010/main" xmlns="" val="4231619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option: heavy particle</a:t>
            </a:r>
            <a:r>
              <a:rPr lang="en-US" baseline="0" dirty="0" smtClean="0"/>
              <a:t> trap, requires emptying from time to time</a:t>
            </a:r>
            <a:endParaRPr lang="en-US" dirty="0"/>
          </a:p>
        </p:txBody>
      </p:sp>
      <p:sp>
        <p:nvSpPr>
          <p:cNvPr id="4" name="Slide Number Placeholder 3"/>
          <p:cNvSpPr>
            <a:spLocks noGrp="1"/>
          </p:cNvSpPr>
          <p:nvPr>
            <p:ph type="sldNum" sz="quarter" idx="10"/>
          </p:nvPr>
        </p:nvSpPr>
        <p:spPr/>
        <p:txBody>
          <a:bodyPr/>
          <a:lstStyle/>
          <a:p>
            <a:fld id="{784E2FCB-225E-4050-A57F-9FE7DE934480}" type="slidenum">
              <a:rPr lang="de-CH" smtClean="0"/>
              <a:pPr/>
              <a:t>32</a:t>
            </a:fld>
            <a:endParaRPr lang="de-CH" dirty="0"/>
          </a:p>
        </p:txBody>
      </p:sp>
    </p:spTree>
    <p:extLst>
      <p:ext uri="{BB962C8B-B14F-4D97-AF65-F5344CB8AC3E}">
        <p14:creationId xmlns:p14="http://schemas.microsoft.com/office/powerpoint/2010/main" xmlns="" val="42316197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2.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Master" Target="../slideMasters/slideMaster1.xml"/><Relationship Id="rId5" Type="http://schemas.openxmlformats.org/officeDocument/2006/relationships/tags" Target="../tags/tag10.xml"/><Relationship Id="rId4" Type="http://schemas.openxmlformats.org/officeDocument/2006/relationships/tags" Target="../tags/tag9.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3.xml"/><Relationship Id="rId7"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spTree>
      <p:nvGrpSpPr>
        <p:cNvPr id="1" name=""/>
        <p:cNvGrpSpPr/>
        <p:nvPr/>
      </p:nvGrpSpPr>
      <p:grpSpPr>
        <a:xfrm>
          <a:off x="0" y="0"/>
          <a:ext cx="0" cy="0"/>
          <a:chOff x="0" y="0"/>
          <a:chExt cx="0" cy="0"/>
        </a:xfrm>
      </p:grpSpPr>
      <p:sp>
        <p:nvSpPr>
          <p:cNvPr id="2" name="Title Placeholder"/>
          <p:cNvSpPr>
            <a:spLocks noGrp="1"/>
          </p:cNvSpPr>
          <p:nvPr>
            <p:ph type="ctrTitle" hasCustomPrompt="1"/>
          </p:nvPr>
        </p:nvSpPr>
        <p:spPr>
          <a:xfrm>
            <a:off x="1423987" y="1916832"/>
            <a:ext cx="7921625" cy="1080120"/>
          </a:xfrm>
        </p:spPr>
        <p:txBody>
          <a:bodyPr bIns="0" anchor="t">
            <a:noAutofit/>
          </a:bodyPr>
          <a:lstStyle>
            <a:lvl1pPr>
              <a:lnSpc>
                <a:spcPct val="100000"/>
              </a:lnSpc>
              <a:defRPr sz="3400" b="1"/>
            </a:lvl1pPr>
          </a:lstStyle>
          <a:p>
            <a:r>
              <a:rPr lang="en-US" dirty="0" smtClean="0"/>
              <a:t>Click to edit Master title style</a:t>
            </a:r>
            <a:br>
              <a:rPr lang="en-US" dirty="0" smtClean="0"/>
            </a:br>
            <a:endParaRPr lang="en-US" dirty="0"/>
          </a:p>
        </p:txBody>
      </p:sp>
      <p:sp>
        <p:nvSpPr>
          <p:cNvPr id="3" name="Subtitle Placeholder"/>
          <p:cNvSpPr>
            <a:spLocks noGrp="1"/>
          </p:cNvSpPr>
          <p:nvPr>
            <p:ph type="subTitle" idx="1"/>
          </p:nvPr>
        </p:nvSpPr>
        <p:spPr>
          <a:xfrm>
            <a:off x="1423988" y="3068960"/>
            <a:ext cx="7921612" cy="648072"/>
          </a:xfrm>
          <a:prstGeom prst="rect">
            <a:avLst/>
          </a:prstGeom>
        </p:spPr>
        <p:txBody>
          <a:bodyPr lIns="0" tIns="0" rIns="0" bIns="0">
            <a:noAutofit/>
          </a:bodyPr>
          <a:lstStyle>
            <a:lvl1pPr marL="0" indent="0" algn="l">
              <a:spcBef>
                <a:spcPts val="0"/>
              </a:spcBef>
              <a:buNone/>
              <a:defRPr sz="2000">
                <a:solidFill>
                  <a:srgbClr val="000000"/>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p>
          <a:p>
            <a:endParaRPr lang="en-US" dirty="0"/>
          </a:p>
        </p:txBody>
      </p:sp>
      <p:sp>
        <p:nvSpPr>
          <p:cNvPr id="5" name="Text Placeholder"/>
          <p:cNvSpPr>
            <a:spLocks noGrp="1"/>
          </p:cNvSpPr>
          <p:nvPr>
            <p:ph type="body" sz="quarter" idx="17" hasCustomPrompt="1"/>
          </p:nvPr>
        </p:nvSpPr>
        <p:spPr>
          <a:xfrm>
            <a:off x="1423988" y="3717032"/>
            <a:ext cx="7921625" cy="360040"/>
          </a:xfrm>
          <a:prstGeom prst="rect">
            <a:avLst/>
          </a:prstGeom>
        </p:spPr>
        <p:txBody>
          <a:bodyPr>
            <a:noAutofit/>
          </a:bodyPr>
          <a:lstStyle>
            <a:lvl1pPr marL="0" indent="0">
              <a:spcBef>
                <a:spcPts val="0"/>
              </a:spcBef>
              <a:buFontTx/>
              <a:buNone/>
              <a:defRPr sz="2000" baseline="0">
                <a:latin typeface="Arial" pitchFamily="34" charset="0"/>
                <a:cs typeface="Arial" pitchFamily="34" charset="0"/>
              </a:defRPr>
            </a:lvl1pPr>
            <a:lvl2pPr marL="457200" indent="0">
              <a:buFontTx/>
              <a:buNone/>
              <a:defRPr sz="1400">
                <a:latin typeface="Arial" pitchFamily="34" charset="0"/>
                <a:cs typeface="Arial" pitchFamily="34" charset="0"/>
              </a:defRPr>
            </a:lvl2pPr>
            <a:lvl3pPr marL="914400" indent="0">
              <a:buFontTx/>
              <a:buNone/>
              <a:defRPr sz="1400">
                <a:latin typeface="Arial" pitchFamily="34" charset="0"/>
                <a:cs typeface="Arial" pitchFamily="34" charset="0"/>
              </a:defRPr>
            </a:lvl3pPr>
            <a:lvl4pPr marL="1371600" indent="0">
              <a:buFontTx/>
              <a:buNone/>
              <a:defRPr sz="1400">
                <a:latin typeface="Arial" pitchFamily="34" charset="0"/>
                <a:cs typeface="Arial" pitchFamily="34" charset="0"/>
              </a:defRPr>
            </a:lvl4pPr>
            <a:lvl5pPr marL="1828800" indent="0">
              <a:buFontTx/>
              <a:buNone/>
              <a:defRPr sz="1400">
                <a:latin typeface="Arial" pitchFamily="34" charset="0"/>
                <a:cs typeface="Arial" pitchFamily="34" charset="0"/>
              </a:defRPr>
            </a:lvl5pPr>
          </a:lstStyle>
          <a:p>
            <a:pPr lvl="0"/>
            <a:r>
              <a:rPr lang="en-US" dirty="0" smtClean="0"/>
              <a:t>Name, Function</a:t>
            </a:r>
            <a:endParaRPr lang="en-US" dirty="0"/>
          </a:p>
        </p:txBody>
      </p:sp>
      <p:sp>
        <p:nvSpPr>
          <p:cNvPr id="7" name="Claim Text"/>
          <p:cNvSpPr txBox="1"/>
          <p:nvPr userDrawn="1">
            <p:custDataLst>
              <p:tags r:id="rId1"/>
            </p:custDataLst>
          </p:nvPr>
        </p:nvSpPr>
        <p:spPr>
          <a:xfrm>
            <a:off x="3488903" y="1103144"/>
            <a:ext cx="5856710" cy="184666"/>
          </a:xfrm>
          <a:prstGeom prst="rect">
            <a:avLst/>
          </a:prstGeom>
          <a:noFill/>
        </p:spPr>
        <p:txBody>
          <a:bodyPr wrap="square" lIns="0" tIns="0" rIns="0" bIns="0" rtlCol="0" anchor="b">
            <a:noAutofit/>
          </a:bodyPr>
          <a:lstStyle/>
          <a:p>
            <a:pPr algn="r"/>
            <a:r>
              <a:rPr lang="en-US" sz="1400" b="0" i="1" dirty="0" smtClean="0">
                <a:solidFill>
                  <a:srgbClr val="22934B"/>
                </a:solidFill>
                <a:latin typeface="Arial" pitchFamily="34" charset="0"/>
                <a:cs typeface="Arial" pitchFamily="34" charset="0"/>
              </a:rPr>
              <a:t>For a zero-waste future</a:t>
            </a:r>
            <a:endParaRPr lang="en-US" sz="1400" b="0" i="1" dirty="0">
              <a:solidFill>
                <a:srgbClr val="22934B"/>
              </a:solidFill>
              <a:latin typeface="Arial" pitchFamily="34" charset="0"/>
              <a:cs typeface="Arial" pitchFamily="34" charset="0"/>
            </a:endParaRPr>
          </a:p>
        </p:txBody>
      </p:sp>
      <p:sp>
        <p:nvSpPr>
          <p:cNvPr id="4" name="Footer Placeholder"/>
          <p:cNvSpPr>
            <a:spLocks noGrp="1"/>
          </p:cNvSpPr>
          <p:nvPr>
            <p:ph type="ftr" sz="quarter" idx="18"/>
          </p:nvPr>
        </p:nvSpPr>
        <p:spPr/>
        <p:txBody>
          <a:bodyPr/>
          <a:lstStyle/>
          <a:p>
            <a:r>
              <a:rPr lang="en-US" smtClean="0"/>
              <a:t>SPREAD Course 2016, Settat</a:t>
            </a:r>
            <a:endParaRPr lang="en-US" dirty="0"/>
          </a:p>
        </p:txBody>
      </p:sp>
      <p:sp>
        <p:nvSpPr>
          <p:cNvPr id="17" name="Classification"/>
          <p:cNvSpPr txBox="1"/>
          <p:nvPr userDrawn="1">
            <p:custDataLst>
              <p:tags r:id="rId2"/>
            </p:custDataLst>
          </p:nvPr>
        </p:nvSpPr>
        <p:spPr>
          <a:xfrm>
            <a:off x="4953600" y="6581616"/>
            <a:ext cx="1943616" cy="184666"/>
          </a:xfrm>
          <a:prstGeom prst="rect">
            <a:avLst/>
          </a:prstGeom>
          <a:noFill/>
        </p:spPr>
        <p:txBody>
          <a:bodyPr wrap="none" lIns="0" tIns="0" rIns="0" bIns="0" rtlCol="0" anchor="b">
            <a:noAutofit/>
          </a:bodyPr>
          <a:lstStyle/>
          <a:p>
            <a:pPr algn="l"/>
            <a:endParaRPr lang="en-US" sz="1200" b="1" noProof="1">
              <a:solidFill>
                <a:srgbClr val="22934B"/>
              </a:solidFill>
              <a:latin typeface="Arial" pitchFamily="34" charset="0"/>
              <a:cs typeface="Arial" pitchFamily="34" charset="0"/>
            </a:endParaRPr>
          </a:p>
        </p:txBody>
      </p:sp>
      <p:sp>
        <p:nvSpPr>
          <p:cNvPr id="19" name="Copyright"/>
          <p:cNvSpPr txBox="1">
            <a:spLocks/>
          </p:cNvSpPr>
          <p:nvPr userDrawn="1">
            <p:custDataLst>
              <p:tags r:id="rId3"/>
            </p:custDataLst>
          </p:nvPr>
        </p:nvSpPr>
        <p:spPr>
          <a:xfrm>
            <a:off x="7313390" y="6633792"/>
            <a:ext cx="1744067" cy="123111"/>
          </a:xfrm>
          <a:prstGeom prst="rect">
            <a:avLst/>
          </a:prstGeom>
          <a:noFill/>
        </p:spPr>
        <p:txBody>
          <a:bodyPr wrap="none" lIns="0" tIns="0" rIns="0" bIns="0" rtlCol="0" anchor="b">
            <a:noAutofit/>
          </a:bodyPr>
          <a:lstStyle/>
          <a:p>
            <a:pPr algn="r"/>
            <a:r>
              <a:rPr lang="en-US" sz="800" noProof="1" smtClean="0">
                <a:latin typeface="Arial" pitchFamily="34" charset="0"/>
                <a:cs typeface="Arial" pitchFamily="34" charset="0"/>
              </a:rPr>
              <a:t>© 2015 Holcim Technology Ltd</a:t>
            </a:r>
            <a:endParaRPr lang="en-US" sz="800" noProof="1">
              <a:latin typeface="Arial" pitchFamily="34" charset="0"/>
              <a:cs typeface="Arial" pitchFamily="34" charset="0"/>
            </a:endParaRPr>
          </a:p>
        </p:txBody>
      </p:sp>
      <p:sp>
        <p:nvSpPr>
          <p:cNvPr id="12" name="Status" hidden="1"/>
          <p:cNvSpPr txBox="1">
            <a:spLocks/>
          </p:cNvSpPr>
          <p:nvPr userDrawn="1">
            <p:custDataLst>
              <p:tags r:id="rId4"/>
            </p:custDataLst>
          </p:nvPr>
        </p:nvSpPr>
        <p:spPr>
          <a:xfrm rot="16200000">
            <a:off x="8744361" y="811649"/>
            <a:ext cx="1501030" cy="277288"/>
          </a:xfrm>
          <a:prstGeom prst="rect">
            <a:avLst/>
          </a:prstGeom>
          <a:noFill/>
        </p:spPr>
        <p:txBody>
          <a:bodyPr wrap="none" lIns="0" tIns="0" rIns="0" bIns="0" rtlCol="0">
            <a:noAutofit/>
          </a:bodyPr>
          <a:lstStyle/>
          <a:p>
            <a:pPr algn="r">
              <a:lnSpc>
                <a:spcPts val="2200"/>
              </a:lnSpc>
            </a:pPr>
            <a:r>
              <a:rPr lang="en-US" sz="2200" b="1" dirty="0" smtClean="0">
                <a:solidFill>
                  <a:srgbClr val="22934B"/>
                </a:solidFill>
                <a:latin typeface="+mj-lt"/>
              </a:rPr>
              <a:t>DRAFT</a:t>
            </a:r>
            <a:endParaRPr lang="en-US" sz="2200" b="1" dirty="0">
              <a:solidFill>
                <a:srgbClr val="22934B"/>
              </a:solidFill>
              <a:latin typeface="+mj-lt"/>
            </a:endParaRPr>
          </a:p>
        </p:txBody>
      </p:sp>
      <p:pic>
        <p:nvPicPr>
          <p:cNvPr id="6" name="Picture 5"/>
          <p:cNvPicPr>
            <a:picLocks noChangeAspect="1"/>
          </p:cNvPicPr>
          <p:nvPr userDrawn="1">
            <p:custDataLst>
              <p:tags r:id="rId5"/>
            </p:custDataLst>
          </p:nvPr>
        </p:nvPicPr>
        <p:blipFill>
          <a:blip r:embed="rId7" cstate="screen">
            <a:extLst>
              <a:ext uri="{28A0092B-C50C-407E-A947-70E740481C1C}">
                <a14:useLocalDpi xmlns:a14="http://schemas.microsoft.com/office/drawing/2010/main" xmlns=""/>
              </a:ext>
            </a:extLst>
          </a:blip>
          <a:stretch>
            <a:fillRect/>
          </a:stretch>
        </p:blipFill>
        <p:spPr>
          <a:xfrm>
            <a:off x="637239" y="587007"/>
            <a:ext cx="2666706" cy="767822"/>
          </a:xfrm>
          <a:prstGeom prst="rect">
            <a:avLst/>
          </a:prstGeom>
        </p:spPr>
      </p:pic>
    </p:spTree>
    <p:extLst>
      <p:ext uri="{BB962C8B-B14F-4D97-AF65-F5344CB8AC3E}">
        <p14:creationId xmlns:p14="http://schemas.microsoft.com/office/powerpoint/2010/main" xmlns="" val="173607966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losing" type="blank" preserve="1">
  <p:cSld name="Clos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xmlns=""/>
              </a:ext>
            </a:extLst>
          </a:blip>
          <a:stretch>
            <a:fillRect/>
          </a:stretch>
        </p:blipFill>
        <p:spPr>
          <a:xfrm>
            <a:off x="992560" y="1742339"/>
            <a:ext cx="7920880" cy="2266614"/>
          </a:xfrm>
          <a:prstGeom prst="rect">
            <a:avLst/>
          </a:prstGeom>
        </p:spPr>
      </p:pic>
    </p:spTree>
    <p:extLst>
      <p:ext uri="{BB962C8B-B14F-4D97-AF65-F5344CB8AC3E}">
        <p14:creationId xmlns:p14="http://schemas.microsoft.com/office/powerpoint/2010/main" xmlns="" val="272879133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8"/>
          <p:cNvSpPr>
            <a:spLocks noGrp="1" noChangeArrowheads="1"/>
          </p:cNvSpPr>
          <p:nvPr>
            <p:ph type="ftr" sz="quarter" idx="10"/>
          </p:nvPr>
        </p:nvSpPr>
        <p:spPr/>
        <p:txBody>
          <a:bodyPr/>
          <a:lstStyle>
            <a:lvl1pPr>
              <a:defRPr smtClean="0"/>
            </a:lvl1pPr>
          </a:lstStyle>
          <a:p>
            <a:pPr>
              <a:defRPr/>
            </a:pPr>
            <a:r>
              <a:rPr lang="en-GB" smtClean="0"/>
              <a:t>SPREAD Course 2016, Settat</a:t>
            </a:r>
            <a:endParaRPr lang="en-GB"/>
          </a:p>
        </p:txBody>
      </p:sp>
    </p:spTree>
    <p:extLst>
      <p:ext uri="{BB962C8B-B14F-4D97-AF65-F5344CB8AC3E}">
        <p14:creationId xmlns:p14="http://schemas.microsoft.com/office/powerpoint/2010/main" xmlns="" val="1661977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6" name="Slide Number Placeholder"/>
          <p:cNvSpPr>
            <a:spLocks noGrp="1"/>
          </p:cNvSpPr>
          <p:nvPr>
            <p:ph type="sldNum" sz="quarter" idx="12"/>
          </p:nvPr>
        </p:nvSpPr>
        <p:spPr/>
        <p:txBody>
          <a:bodyPr/>
          <a:lstStyle/>
          <a:p>
            <a:fld id="{2485B633-6863-4B84-8019-F125347A66EC}" type="slidenum">
              <a:rPr lang="en-US" noProof="0" smtClean="0"/>
              <a:pPr/>
              <a:t>‹#›</a:t>
            </a:fld>
            <a:endParaRPr lang="en-US" noProof="0" dirty="0"/>
          </a:p>
        </p:txBody>
      </p:sp>
      <p:sp>
        <p:nvSpPr>
          <p:cNvPr id="7" name="Footer Placeholder"/>
          <p:cNvSpPr>
            <a:spLocks noGrp="1"/>
          </p:cNvSpPr>
          <p:nvPr>
            <p:ph type="ftr" sz="quarter" idx="13"/>
          </p:nvPr>
        </p:nvSpPr>
        <p:spPr/>
        <p:txBody>
          <a:bodyPr/>
          <a:lstStyle/>
          <a:p>
            <a:r>
              <a:rPr lang="en-US" noProof="0" smtClean="0"/>
              <a:t>SPREAD Course 2016, Settat</a:t>
            </a:r>
            <a:endParaRPr lang="en-US" noProof="0" dirty="0"/>
          </a:p>
        </p:txBody>
      </p:sp>
      <p:sp>
        <p:nvSpPr>
          <p:cNvPr id="4" name="Content Placeholder"/>
          <p:cNvSpPr>
            <a:spLocks noGrp="1"/>
          </p:cNvSpPr>
          <p:nvPr>
            <p:ph sz="quarter" idx="14"/>
          </p:nvPr>
        </p:nvSpPr>
        <p:spPr>
          <a:xfrm>
            <a:off x="560388" y="1124743"/>
            <a:ext cx="8785223" cy="5112544"/>
          </a:xfrm>
          <a:prstGeom prst="rect">
            <a:avLst/>
          </a:prstGeom>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 name="Title 2"/>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xmlns="" val="18804722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with Image" preserve="1" userDrawn="1">
  <p:cSld name="Title with Image">
    <p:spTree>
      <p:nvGrpSpPr>
        <p:cNvPr id="1" name=""/>
        <p:cNvGrpSpPr/>
        <p:nvPr/>
      </p:nvGrpSpPr>
      <p:grpSpPr>
        <a:xfrm>
          <a:off x="0" y="0"/>
          <a:ext cx="0" cy="0"/>
          <a:chOff x="0" y="0"/>
          <a:chExt cx="0" cy="0"/>
        </a:xfrm>
      </p:grpSpPr>
      <p:sp>
        <p:nvSpPr>
          <p:cNvPr id="16" name="Band"/>
          <p:cNvSpPr/>
          <p:nvPr userDrawn="1">
            <p:custDataLst>
              <p:tags r:id="rId1"/>
            </p:custDataLst>
          </p:nvPr>
        </p:nvSpPr>
        <p:spPr>
          <a:xfrm>
            <a:off x="0" y="1713600"/>
            <a:ext cx="9906000" cy="1141200"/>
          </a:xfrm>
          <a:prstGeom prst="rect">
            <a:avLst/>
          </a:prstGeom>
          <a:solidFill>
            <a:srgbClr val="22934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noProof="0" dirty="0"/>
          </a:p>
        </p:txBody>
      </p:sp>
      <p:sp>
        <p:nvSpPr>
          <p:cNvPr id="2" name="Title Placeholder"/>
          <p:cNvSpPr>
            <a:spLocks noGrp="1"/>
          </p:cNvSpPr>
          <p:nvPr>
            <p:ph type="ctrTitle"/>
          </p:nvPr>
        </p:nvSpPr>
        <p:spPr>
          <a:xfrm>
            <a:off x="1423988" y="1713600"/>
            <a:ext cx="7921612" cy="635279"/>
          </a:xfrm>
        </p:spPr>
        <p:txBody>
          <a:bodyPr wrap="none" bIns="0" anchor="ctr" anchorCtr="0">
            <a:noAutofit/>
          </a:bodyPr>
          <a:lstStyle>
            <a:lvl1pPr>
              <a:lnSpc>
                <a:spcPct val="100000"/>
              </a:lnSpc>
              <a:defRPr sz="3400" b="1">
                <a:solidFill>
                  <a:srgbClr val="FFFFFF"/>
                </a:solidFill>
                <a:latin typeface="Arial" pitchFamily="34" charset="0"/>
                <a:cs typeface="Arial" pitchFamily="34" charset="0"/>
              </a:defRPr>
            </a:lvl1pPr>
          </a:lstStyle>
          <a:p>
            <a:r>
              <a:rPr lang="en-US" noProof="0" dirty="0" smtClean="0"/>
              <a:t>Click to edit Master title style</a:t>
            </a:r>
            <a:endParaRPr lang="en-US" noProof="0" dirty="0"/>
          </a:p>
        </p:txBody>
      </p:sp>
      <p:sp>
        <p:nvSpPr>
          <p:cNvPr id="3" name="Subtitle Placeholder"/>
          <p:cNvSpPr>
            <a:spLocks noGrp="1"/>
          </p:cNvSpPr>
          <p:nvPr>
            <p:ph type="subTitle" idx="1"/>
          </p:nvPr>
        </p:nvSpPr>
        <p:spPr>
          <a:xfrm>
            <a:off x="1423988" y="2420888"/>
            <a:ext cx="7921612" cy="360040"/>
          </a:xfrm>
          <a:prstGeom prst="rect">
            <a:avLst/>
          </a:prstGeom>
        </p:spPr>
        <p:txBody>
          <a:bodyPr wrap="none" lIns="0" tIns="0" rIns="0" bIns="0">
            <a:noAutofit/>
          </a:bodyPr>
          <a:lstStyle>
            <a:lvl1pPr marL="0" indent="0" algn="l">
              <a:spcBef>
                <a:spcPts val="0"/>
              </a:spcBef>
              <a:buNone/>
              <a:defRPr sz="2000" baseline="0">
                <a:solidFill>
                  <a:srgbClr val="FFFFFF"/>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noProof="0" dirty="0"/>
          </a:p>
        </p:txBody>
      </p:sp>
      <p:sp>
        <p:nvSpPr>
          <p:cNvPr id="9" name="Claim Text"/>
          <p:cNvSpPr txBox="1">
            <a:spLocks/>
          </p:cNvSpPr>
          <p:nvPr userDrawn="1">
            <p:custDataLst>
              <p:tags r:id="rId2"/>
            </p:custDataLst>
          </p:nvPr>
        </p:nvSpPr>
        <p:spPr>
          <a:xfrm>
            <a:off x="3488903" y="1103144"/>
            <a:ext cx="5856710" cy="184666"/>
          </a:xfrm>
          <a:prstGeom prst="rect">
            <a:avLst/>
          </a:prstGeom>
          <a:noFill/>
        </p:spPr>
        <p:txBody>
          <a:bodyPr wrap="square" lIns="0" tIns="0" rIns="0" bIns="0" rtlCol="0" anchor="b">
            <a:noAutofit/>
          </a:bodyPr>
          <a:lstStyle/>
          <a:p>
            <a:pPr algn="r"/>
            <a:r>
              <a:rPr lang="en-US" sz="1400" b="0" i="1" dirty="0" smtClean="0">
                <a:solidFill>
                  <a:srgbClr val="22934B"/>
                </a:solidFill>
                <a:latin typeface="Arial" pitchFamily="34" charset="0"/>
                <a:cs typeface="Arial" pitchFamily="34" charset="0"/>
              </a:rPr>
              <a:t>For a zero-waste future</a:t>
            </a:r>
            <a:endParaRPr lang="en-US" sz="1400" b="0" i="1" dirty="0">
              <a:solidFill>
                <a:srgbClr val="22934B"/>
              </a:solidFill>
              <a:latin typeface="Arial" pitchFamily="34" charset="0"/>
              <a:cs typeface="Arial" pitchFamily="34" charset="0"/>
            </a:endParaRPr>
          </a:p>
        </p:txBody>
      </p:sp>
      <p:sp>
        <p:nvSpPr>
          <p:cNvPr id="12" name="Footer Placeholder"/>
          <p:cNvSpPr>
            <a:spLocks noGrp="1"/>
          </p:cNvSpPr>
          <p:nvPr>
            <p:ph type="ftr" sz="quarter" idx="3"/>
          </p:nvPr>
        </p:nvSpPr>
        <p:spPr>
          <a:xfrm>
            <a:off x="1423988" y="6632325"/>
            <a:ext cx="3529012" cy="123111"/>
          </a:xfrm>
          <a:prstGeom prst="rect">
            <a:avLst/>
          </a:prstGeom>
        </p:spPr>
        <p:txBody>
          <a:bodyPr vert="horz" wrap="none" lIns="0" tIns="0" rIns="0" bIns="0" rtlCol="0" anchor="b" anchorCtr="0">
            <a:noAutofit/>
          </a:bodyPr>
          <a:lstStyle>
            <a:lvl1pPr algn="l">
              <a:defRPr sz="800">
                <a:solidFill>
                  <a:srgbClr val="000000"/>
                </a:solidFill>
                <a:latin typeface="Arial" pitchFamily="34" charset="0"/>
                <a:cs typeface="Arial" pitchFamily="34" charset="0"/>
              </a:defRPr>
            </a:lvl1pPr>
          </a:lstStyle>
          <a:p>
            <a:r>
              <a:rPr lang="en-US" smtClean="0"/>
              <a:t>SPREAD Course 2016, Settat</a:t>
            </a:r>
            <a:endParaRPr lang="en-US" dirty="0"/>
          </a:p>
        </p:txBody>
      </p:sp>
      <p:sp>
        <p:nvSpPr>
          <p:cNvPr id="14" name="Copyright"/>
          <p:cNvSpPr txBox="1">
            <a:spLocks/>
          </p:cNvSpPr>
          <p:nvPr userDrawn="1">
            <p:custDataLst>
              <p:tags r:id="rId3"/>
            </p:custDataLst>
          </p:nvPr>
        </p:nvSpPr>
        <p:spPr>
          <a:xfrm>
            <a:off x="7313390" y="6633792"/>
            <a:ext cx="1744067" cy="123111"/>
          </a:xfrm>
          <a:prstGeom prst="rect">
            <a:avLst/>
          </a:prstGeom>
          <a:noFill/>
        </p:spPr>
        <p:txBody>
          <a:bodyPr wrap="none" lIns="0" tIns="0" rIns="0" bIns="0" rtlCol="0" anchor="b">
            <a:noAutofit/>
          </a:bodyPr>
          <a:lstStyle/>
          <a:p>
            <a:pPr algn="r"/>
            <a:r>
              <a:rPr lang="en-US" sz="800" noProof="1" smtClean="0">
                <a:latin typeface="Arial" pitchFamily="34" charset="0"/>
                <a:cs typeface="Arial" pitchFamily="34" charset="0"/>
              </a:rPr>
              <a:t>© 2015 Holcim Technology Ltd</a:t>
            </a:r>
            <a:endParaRPr lang="en-US" sz="800" noProof="1">
              <a:latin typeface="Arial" pitchFamily="34" charset="0"/>
              <a:cs typeface="Arial" pitchFamily="34" charset="0"/>
            </a:endParaRPr>
          </a:p>
        </p:txBody>
      </p:sp>
      <p:sp>
        <p:nvSpPr>
          <p:cNvPr id="15" name="Classification"/>
          <p:cNvSpPr txBox="1"/>
          <p:nvPr userDrawn="1">
            <p:custDataLst>
              <p:tags r:id="rId4"/>
            </p:custDataLst>
          </p:nvPr>
        </p:nvSpPr>
        <p:spPr>
          <a:xfrm>
            <a:off x="4953600" y="6581616"/>
            <a:ext cx="1943616" cy="184666"/>
          </a:xfrm>
          <a:prstGeom prst="rect">
            <a:avLst/>
          </a:prstGeom>
          <a:noFill/>
        </p:spPr>
        <p:txBody>
          <a:bodyPr wrap="none" lIns="0" tIns="0" rIns="0" bIns="0" rtlCol="0" anchor="b">
            <a:noAutofit/>
          </a:bodyPr>
          <a:lstStyle/>
          <a:p>
            <a:pPr algn="l"/>
            <a:endParaRPr lang="en-US" sz="1200" b="1" noProof="1">
              <a:solidFill>
                <a:srgbClr val="00A654"/>
              </a:solidFill>
              <a:latin typeface="Arial" pitchFamily="34" charset="0"/>
              <a:cs typeface="Arial" pitchFamily="34" charset="0"/>
            </a:endParaRPr>
          </a:p>
        </p:txBody>
      </p:sp>
      <p:sp>
        <p:nvSpPr>
          <p:cNvPr id="7" name="Picture Placeholder"/>
          <p:cNvSpPr>
            <a:spLocks noGrp="1"/>
          </p:cNvSpPr>
          <p:nvPr>
            <p:ph type="pic" sz="quarter" idx="10"/>
          </p:nvPr>
        </p:nvSpPr>
        <p:spPr>
          <a:xfrm>
            <a:off x="0" y="2854800"/>
            <a:ext cx="9906000" cy="4003199"/>
          </a:xfrm>
        </p:spPr>
        <p:txBody>
          <a:bodyPr tIns="2160000"/>
          <a:lstStyle>
            <a:lvl1pPr marL="0" indent="0" algn="ctr">
              <a:buFontTx/>
              <a:buNone/>
              <a:defRPr sz="1800">
                <a:solidFill>
                  <a:srgbClr val="969696"/>
                </a:solidFill>
              </a:defRPr>
            </a:lvl1pPr>
          </a:lstStyle>
          <a:p>
            <a:r>
              <a:rPr lang="en-US" noProof="0" dirty="0" smtClean="0"/>
              <a:t>Click icon to add picture</a:t>
            </a:r>
            <a:endParaRPr lang="en-US" noProof="0" dirty="0"/>
          </a:p>
        </p:txBody>
      </p:sp>
      <p:sp>
        <p:nvSpPr>
          <p:cNvPr id="13" name="Status" hidden="1"/>
          <p:cNvSpPr txBox="1">
            <a:spLocks/>
          </p:cNvSpPr>
          <p:nvPr userDrawn="1">
            <p:custDataLst>
              <p:tags r:id="rId5"/>
            </p:custDataLst>
          </p:nvPr>
        </p:nvSpPr>
        <p:spPr>
          <a:xfrm rot="16200000">
            <a:off x="8744361" y="811649"/>
            <a:ext cx="1501030" cy="277288"/>
          </a:xfrm>
          <a:prstGeom prst="rect">
            <a:avLst/>
          </a:prstGeom>
          <a:noFill/>
        </p:spPr>
        <p:txBody>
          <a:bodyPr wrap="none" lIns="0" tIns="0" rIns="0" bIns="0" rtlCol="0">
            <a:noAutofit/>
          </a:bodyPr>
          <a:lstStyle/>
          <a:p>
            <a:pPr algn="r">
              <a:lnSpc>
                <a:spcPts val="2200"/>
              </a:lnSpc>
            </a:pPr>
            <a:r>
              <a:rPr lang="en-US" sz="2200" b="1" dirty="0" smtClean="0">
                <a:solidFill>
                  <a:srgbClr val="22934B"/>
                </a:solidFill>
                <a:latin typeface="+mj-lt"/>
              </a:rPr>
              <a:t>DRAFT</a:t>
            </a:r>
            <a:endParaRPr lang="en-US" sz="2200" b="1" dirty="0">
              <a:solidFill>
                <a:srgbClr val="22934B"/>
              </a:solidFill>
              <a:latin typeface="+mj-lt"/>
            </a:endParaRPr>
          </a:p>
        </p:txBody>
      </p:sp>
      <p:pic>
        <p:nvPicPr>
          <p:cNvPr id="4" name="Picture 3"/>
          <p:cNvPicPr>
            <a:picLocks noChangeAspect="1"/>
          </p:cNvPicPr>
          <p:nvPr userDrawn="1">
            <p:custDataLst>
              <p:tags r:id="rId6"/>
            </p:custDataLst>
          </p:nvPr>
        </p:nvPicPr>
        <p:blipFill>
          <a:blip r:embed="rId8" cstate="screen">
            <a:extLst>
              <a:ext uri="{28A0092B-C50C-407E-A947-70E740481C1C}">
                <a14:useLocalDpi xmlns:a14="http://schemas.microsoft.com/office/drawing/2010/main" xmlns=""/>
              </a:ext>
            </a:extLst>
          </a:blip>
          <a:stretch>
            <a:fillRect/>
          </a:stretch>
        </p:blipFill>
        <p:spPr>
          <a:xfrm>
            <a:off x="637239" y="587007"/>
            <a:ext cx="2666706" cy="767822"/>
          </a:xfrm>
          <a:prstGeom prst="rect">
            <a:avLst/>
          </a:prstGeom>
        </p:spPr>
      </p:pic>
    </p:spTree>
    <p:extLst>
      <p:ext uri="{BB962C8B-B14F-4D97-AF65-F5344CB8AC3E}">
        <p14:creationId xmlns:p14="http://schemas.microsoft.com/office/powerpoint/2010/main" xmlns="" val="15315572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reserve="1" userDrawn="1">
  <p:cSld name="Section Header">
    <p:spTree>
      <p:nvGrpSpPr>
        <p:cNvPr id="1" name=""/>
        <p:cNvGrpSpPr/>
        <p:nvPr/>
      </p:nvGrpSpPr>
      <p:grpSpPr>
        <a:xfrm>
          <a:off x="0" y="0"/>
          <a:ext cx="0" cy="0"/>
          <a:chOff x="0" y="0"/>
          <a:chExt cx="0" cy="0"/>
        </a:xfrm>
      </p:grpSpPr>
      <p:sp>
        <p:nvSpPr>
          <p:cNvPr id="8" name="LineHider"/>
          <p:cNvSpPr/>
          <p:nvPr userDrawn="1">
            <p:custDataLst>
              <p:tags r:id="rId1"/>
            </p:custDataLst>
          </p:nvPr>
        </p:nvSpPr>
        <p:spPr bwMode="white">
          <a:xfrm>
            <a:off x="467544" y="904206"/>
            <a:ext cx="8949952" cy="834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1"/>
              </a:solidFill>
              <a:latin typeface="Arial" pitchFamily="34" charset="0"/>
              <a:cs typeface="Arial" pitchFamily="34" charset="0"/>
            </a:endParaRPr>
          </a:p>
        </p:txBody>
      </p:sp>
      <p:sp>
        <p:nvSpPr>
          <p:cNvPr id="9" name="Picture Placeholder"/>
          <p:cNvSpPr>
            <a:spLocks noGrp="1"/>
          </p:cNvSpPr>
          <p:nvPr>
            <p:ph type="pic" sz="quarter" idx="13"/>
          </p:nvPr>
        </p:nvSpPr>
        <p:spPr>
          <a:xfrm>
            <a:off x="0" y="0"/>
            <a:ext cx="9906000" cy="6858000"/>
          </a:xfrm>
          <a:prstGeom prst="rect">
            <a:avLst/>
          </a:prstGeom>
        </p:spPr>
        <p:txBody>
          <a:bodyPr tIns="3636000"/>
          <a:lstStyle>
            <a:lvl1pPr marL="0" indent="0" algn="ctr">
              <a:buFontTx/>
              <a:buNone/>
              <a:defRPr sz="1800">
                <a:solidFill>
                  <a:srgbClr val="969696"/>
                </a:solidFill>
                <a:latin typeface="Arial" pitchFamily="34" charset="0"/>
                <a:cs typeface="Arial" pitchFamily="34" charset="0"/>
              </a:defRPr>
            </a:lvl1pPr>
          </a:lstStyle>
          <a:p>
            <a:r>
              <a:rPr lang="en-US" noProof="0" dirty="0" smtClean="0"/>
              <a:t>Click icon to add picture</a:t>
            </a:r>
            <a:endParaRPr lang="en-US" noProof="0" dirty="0"/>
          </a:p>
        </p:txBody>
      </p:sp>
      <p:sp>
        <p:nvSpPr>
          <p:cNvPr id="13" name="Running Title"/>
          <p:cNvSpPr txBox="1"/>
          <p:nvPr userDrawn="1">
            <p:custDataLst>
              <p:tags r:id="rId2"/>
            </p:custDataLst>
          </p:nvPr>
        </p:nvSpPr>
        <p:spPr>
          <a:xfrm>
            <a:off x="560388" y="540000"/>
            <a:ext cx="8785225" cy="728413"/>
          </a:xfrm>
          <a:prstGeom prst="rect">
            <a:avLst/>
          </a:prstGeom>
          <a:noFill/>
        </p:spPr>
        <p:txBody>
          <a:bodyPr wrap="square" lIns="0" tIns="0" rIns="0" bIns="0" rtlCol="0">
            <a:noAutofit/>
          </a:bodyPr>
          <a:lstStyle/>
          <a:p>
            <a:pPr>
              <a:lnSpc>
                <a:spcPts val="2200"/>
              </a:lnSpc>
            </a:pPr>
            <a:endParaRPr lang="en-US" sz="2000" b="0" noProof="0" dirty="0">
              <a:latin typeface="Arial" pitchFamily="34" charset="0"/>
              <a:cs typeface="Arial" pitchFamily="34" charset="0"/>
            </a:endParaRPr>
          </a:p>
        </p:txBody>
      </p:sp>
      <p:sp>
        <p:nvSpPr>
          <p:cNvPr id="3" name="Title 2"/>
          <p:cNvSpPr>
            <a:spLocks noGrp="1"/>
          </p:cNvSpPr>
          <p:nvPr>
            <p:ph type="title" hasCustomPrompt="1"/>
          </p:nvPr>
        </p:nvSpPr>
        <p:spPr>
          <a:xfrm>
            <a:off x="560388" y="1943998"/>
            <a:ext cx="8785225" cy="1052954"/>
          </a:xfrm>
        </p:spPr>
        <p:txBody>
          <a:bodyPr bIns="0" anchor="t" anchorCtr="0"/>
          <a:lstStyle>
            <a:lvl1pPr>
              <a:lnSpc>
                <a:spcPct val="100000"/>
              </a:lnSpc>
              <a:defRPr sz="3400"/>
            </a:lvl1pPr>
          </a:lstStyle>
          <a:p>
            <a:r>
              <a:rPr lang="en-US" dirty="0" smtClean="0"/>
              <a:t>Click to add section title</a:t>
            </a:r>
            <a:endParaRPr lang="en-US" dirty="0"/>
          </a:p>
        </p:txBody>
      </p:sp>
      <p:sp>
        <p:nvSpPr>
          <p:cNvPr id="10" name="Status" hidden="1"/>
          <p:cNvSpPr txBox="1">
            <a:spLocks/>
          </p:cNvSpPr>
          <p:nvPr userDrawn="1">
            <p:custDataLst>
              <p:tags r:id="rId3"/>
            </p:custDataLst>
          </p:nvPr>
        </p:nvSpPr>
        <p:spPr>
          <a:xfrm rot="16200000">
            <a:off x="8744361" y="811649"/>
            <a:ext cx="1501030" cy="277288"/>
          </a:xfrm>
          <a:prstGeom prst="rect">
            <a:avLst/>
          </a:prstGeom>
          <a:noFill/>
        </p:spPr>
        <p:txBody>
          <a:bodyPr wrap="none" lIns="0" tIns="0" rIns="0" bIns="0" rtlCol="0">
            <a:noAutofit/>
          </a:bodyPr>
          <a:lstStyle/>
          <a:p>
            <a:pPr algn="r">
              <a:lnSpc>
                <a:spcPts val="2200"/>
              </a:lnSpc>
            </a:pPr>
            <a:r>
              <a:rPr lang="en-US" sz="2200" b="1" dirty="0" smtClean="0">
                <a:solidFill>
                  <a:srgbClr val="22934B"/>
                </a:solidFill>
                <a:latin typeface="+mj-lt"/>
              </a:rPr>
              <a:t>DRAFT</a:t>
            </a:r>
            <a:endParaRPr lang="en-US" sz="2200" b="1" dirty="0">
              <a:solidFill>
                <a:srgbClr val="22934B"/>
              </a:solidFill>
              <a:latin typeface="+mj-lt"/>
            </a:endParaRPr>
          </a:p>
        </p:txBody>
      </p:sp>
      <p:sp>
        <p:nvSpPr>
          <p:cNvPr id="2" name="Footer Placeholder 1"/>
          <p:cNvSpPr>
            <a:spLocks noGrp="1"/>
          </p:cNvSpPr>
          <p:nvPr>
            <p:ph type="ftr" sz="quarter" idx="14"/>
          </p:nvPr>
        </p:nvSpPr>
        <p:spPr/>
        <p:txBody>
          <a:bodyPr/>
          <a:lstStyle/>
          <a:p>
            <a:r>
              <a:rPr lang="en-US" smtClean="0"/>
              <a:t>SPREAD Course 2016, Settat</a:t>
            </a:r>
            <a:endParaRPr lang="en-US" dirty="0"/>
          </a:p>
        </p:txBody>
      </p:sp>
      <p:sp>
        <p:nvSpPr>
          <p:cNvPr id="4" name="Slide Number Placeholder 3"/>
          <p:cNvSpPr>
            <a:spLocks noGrp="1"/>
          </p:cNvSpPr>
          <p:nvPr>
            <p:ph type="sldNum" sz="quarter" idx="15"/>
          </p:nvPr>
        </p:nvSpPr>
        <p:spPr/>
        <p:txBody>
          <a:bodyPr/>
          <a:lstStyle/>
          <a:p>
            <a:fld id="{2485B633-6863-4B84-8019-F125347A66EC}" type="slidenum">
              <a:rPr lang="en-US" smtClean="0"/>
              <a:pPr/>
              <a:t>‹#›</a:t>
            </a:fld>
            <a:endParaRPr lang="en-US" dirty="0"/>
          </a:p>
        </p:txBody>
      </p:sp>
    </p:spTree>
    <p:extLst>
      <p:ext uri="{BB962C8B-B14F-4D97-AF65-F5344CB8AC3E}">
        <p14:creationId xmlns:p14="http://schemas.microsoft.com/office/powerpoint/2010/main" xmlns="" val="324382474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7" name="Slide Number Placeholder"/>
          <p:cNvSpPr>
            <a:spLocks noGrp="1"/>
          </p:cNvSpPr>
          <p:nvPr>
            <p:ph type="sldNum" sz="quarter" idx="12"/>
          </p:nvPr>
        </p:nvSpPr>
        <p:spPr/>
        <p:txBody>
          <a:bodyPr/>
          <a:lstStyle/>
          <a:p>
            <a:fld id="{2485B633-6863-4B84-8019-F125347A66EC}" type="slidenum">
              <a:rPr lang="en-US" noProof="0" smtClean="0"/>
              <a:pPr/>
              <a:t>‹#›</a:t>
            </a:fld>
            <a:endParaRPr lang="en-US" noProof="0" dirty="0"/>
          </a:p>
        </p:txBody>
      </p:sp>
      <p:sp>
        <p:nvSpPr>
          <p:cNvPr id="9" name="Footer Placeholder"/>
          <p:cNvSpPr>
            <a:spLocks noGrp="1"/>
          </p:cNvSpPr>
          <p:nvPr>
            <p:ph type="ftr" sz="quarter" idx="13"/>
          </p:nvPr>
        </p:nvSpPr>
        <p:spPr/>
        <p:txBody>
          <a:bodyPr/>
          <a:lstStyle/>
          <a:p>
            <a:r>
              <a:rPr lang="en-US" noProof="0" smtClean="0"/>
              <a:t>SPREAD Course 2016, Settat</a:t>
            </a:r>
            <a:endParaRPr lang="en-US" noProof="0" dirty="0"/>
          </a:p>
        </p:txBody>
      </p:sp>
      <p:sp>
        <p:nvSpPr>
          <p:cNvPr id="12" name="Content Placeholder B"/>
          <p:cNvSpPr>
            <a:spLocks noGrp="1"/>
          </p:cNvSpPr>
          <p:nvPr>
            <p:ph sz="quarter" idx="15"/>
          </p:nvPr>
        </p:nvSpPr>
        <p:spPr>
          <a:xfrm>
            <a:off x="5097016" y="1124744"/>
            <a:ext cx="4248595" cy="5112544"/>
          </a:xfrm>
          <a:prstGeom prst="rect">
            <a:avLst/>
          </a:prstGeom>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0" name="Content Placeholder A"/>
          <p:cNvSpPr>
            <a:spLocks noGrp="1"/>
          </p:cNvSpPr>
          <p:nvPr>
            <p:ph sz="quarter" idx="14"/>
          </p:nvPr>
        </p:nvSpPr>
        <p:spPr>
          <a:xfrm>
            <a:off x="560387" y="1124744"/>
            <a:ext cx="4248000" cy="5112544"/>
          </a:xfrm>
          <a:prstGeom prst="rect">
            <a:avLst/>
          </a:prstGeom>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xmlns="" val="104347661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our Content" preserve="1" userDrawn="1">
  <p:cSld name="Four Content">
    <p:spTree>
      <p:nvGrpSpPr>
        <p:cNvPr id="1" name=""/>
        <p:cNvGrpSpPr/>
        <p:nvPr/>
      </p:nvGrpSpPr>
      <p:grpSpPr>
        <a:xfrm>
          <a:off x="0" y="0"/>
          <a:ext cx="0" cy="0"/>
          <a:chOff x="0" y="0"/>
          <a:chExt cx="0" cy="0"/>
        </a:xfrm>
      </p:grpSpPr>
      <p:sp>
        <p:nvSpPr>
          <p:cNvPr id="7" name="Slide Number Placeholder"/>
          <p:cNvSpPr>
            <a:spLocks noGrp="1"/>
          </p:cNvSpPr>
          <p:nvPr>
            <p:ph type="sldNum" sz="quarter" idx="12"/>
          </p:nvPr>
        </p:nvSpPr>
        <p:spPr/>
        <p:txBody>
          <a:bodyPr/>
          <a:lstStyle/>
          <a:p>
            <a:fld id="{2485B633-6863-4B84-8019-F125347A66EC}" type="slidenum">
              <a:rPr lang="en-US" noProof="0" smtClean="0"/>
              <a:pPr/>
              <a:t>‹#›</a:t>
            </a:fld>
            <a:endParaRPr lang="en-US" noProof="0" dirty="0"/>
          </a:p>
        </p:txBody>
      </p:sp>
      <p:sp>
        <p:nvSpPr>
          <p:cNvPr id="8" name="Title Placeholder"/>
          <p:cNvSpPr>
            <a:spLocks noGrp="1"/>
          </p:cNvSpPr>
          <p:nvPr>
            <p:ph type="title"/>
          </p:nvPr>
        </p:nvSpPr>
        <p:spPr/>
        <p:txBody>
          <a:bodyPr/>
          <a:lstStyle/>
          <a:p>
            <a:r>
              <a:rPr lang="en-US" noProof="0" dirty="0" smtClean="0"/>
              <a:t>Click to edit Master title style</a:t>
            </a:r>
            <a:endParaRPr lang="en-US" noProof="0" dirty="0"/>
          </a:p>
        </p:txBody>
      </p:sp>
      <p:sp>
        <p:nvSpPr>
          <p:cNvPr id="9" name="Footer Placeholder"/>
          <p:cNvSpPr>
            <a:spLocks noGrp="1"/>
          </p:cNvSpPr>
          <p:nvPr>
            <p:ph type="ftr" sz="quarter" idx="13"/>
          </p:nvPr>
        </p:nvSpPr>
        <p:spPr/>
        <p:txBody>
          <a:bodyPr/>
          <a:lstStyle/>
          <a:p>
            <a:r>
              <a:rPr lang="en-US" noProof="0" smtClean="0"/>
              <a:t>SPREAD Course 2016, Settat</a:t>
            </a:r>
            <a:endParaRPr lang="en-US" noProof="0" dirty="0"/>
          </a:p>
        </p:txBody>
      </p:sp>
      <p:sp>
        <p:nvSpPr>
          <p:cNvPr id="15" name="Content Placeholder B"/>
          <p:cNvSpPr>
            <a:spLocks noGrp="1"/>
          </p:cNvSpPr>
          <p:nvPr>
            <p:ph sz="quarter" idx="15"/>
          </p:nvPr>
        </p:nvSpPr>
        <p:spPr>
          <a:xfrm>
            <a:off x="5097612" y="1124744"/>
            <a:ext cx="4248000" cy="2412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A"/>
          <p:cNvSpPr>
            <a:spLocks noGrp="1"/>
          </p:cNvSpPr>
          <p:nvPr>
            <p:ph sz="quarter" idx="14"/>
          </p:nvPr>
        </p:nvSpPr>
        <p:spPr>
          <a:xfrm>
            <a:off x="560387" y="1124744"/>
            <a:ext cx="4248000" cy="2412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A"/>
          <p:cNvSpPr>
            <a:spLocks noGrp="1"/>
          </p:cNvSpPr>
          <p:nvPr>
            <p:ph sz="quarter" idx="16"/>
          </p:nvPr>
        </p:nvSpPr>
        <p:spPr>
          <a:xfrm>
            <a:off x="560387" y="3826800"/>
            <a:ext cx="4248000" cy="2412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A"/>
          <p:cNvSpPr>
            <a:spLocks noGrp="1"/>
          </p:cNvSpPr>
          <p:nvPr>
            <p:ph sz="quarter" idx="17"/>
          </p:nvPr>
        </p:nvSpPr>
        <p:spPr>
          <a:xfrm>
            <a:off x="5097612" y="3826800"/>
            <a:ext cx="4248000" cy="2412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21688451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
        <p:cNvGrpSpPr/>
        <p:nvPr/>
      </p:nvGrpSpPr>
      <p:grpSpPr>
        <a:xfrm>
          <a:off x="0" y="0"/>
          <a:ext cx="0" cy="0"/>
          <a:chOff x="0" y="0"/>
          <a:chExt cx="0" cy="0"/>
        </a:xfrm>
      </p:grpSpPr>
      <p:sp>
        <p:nvSpPr>
          <p:cNvPr id="2" name="Title Placeholder"/>
          <p:cNvSpPr>
            <a:spLocks noGrp="1"/>
          </p:cNvSpPr>
          <p:nvPr>
            <p:ph type="title"/>
          </p:nvPr>
        </p:nvSpPr>
        <p:spPr/>
        <p:txBody>
          <a:bodyPr/>
          <a:lstStyle/>
          <a:p>
            <a:r>
              <a:rPr lang="en-US" noProof="0" dirty="0" smtClean="0"/>
              <a:t>Click to edit Master title style</a:t>
            </a:r>
            <a:endParaRPr lang="en-US" noProof="0" dirty="0"/>
          </a:p>
        </p:txBody>
      </p:sp>
      <p:sp>
        <p:nvSpPr>
          <p:cNvPr id="5" name="Slide Number Placeholder"/>
          <p:cNvSpPr>
            <a:spLocks noGrp="1"/>
          </p:cNvSpPr>
          <p:nvPr>
            <p:ph type="sldNum" sz="quarter" idx="12"/>
          </p:nvPr>
        </p:nvSpPr>
        <p:spPr/>
        <p:txBody>
          <a:bodyPr/>
          <a:lstStyle/>
          <a:p>
            <a:fld id="{2485B633-6863-4B84-8019-F125347A66EC}" type="slidenum">
              <a:rPr lang="en-US" noProof="0" smtClean="0"/>
              <a:pPr/>
              <a:t>‹#›</a:t>
            </a:fld>
            <a:endParaRPr lang="en-US" noProof="0" dirty="0"/>
          </a:p>
        </p:txBody>
      </p:sp>
      <p:sp>
        <p:nvSpPr>
          <p:cNvPr id="3" name="Footer Placeholder 2"/>
          <p:cNvSpPr>
            <a:spLocks noGrp="1"/>
          </p:cNvSpPr>
          <p:nvPr>
            <p:ph type="ftr" sz="quarter" idx="13"/>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18884127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type="titleOnly" preserve="1">
  <p:cSld name="Agenda">
    <p:spTree>
      <p:nvGrpSpPr>
        <p:cNvPr id="1" name=""/>
        <p:cNvGrpSpPr/>
        <p:nvPr/>
      </p:nvGrpSpPr>
      <p:grpSpPr>
        <a:xfrm>
          <a:off x="0" y="0"/>
          <a:ext cx="0" cy="0"/>
          <a:chOff x="0" y="0"/>
          <a:chExt cx="0" cy="0"/>
        </a:xfrm>
      </p:grpSpPr>
      <p:sp>
        <p:nvSpPr>
          <p:cNvPr id="2" name="Title Placeholder"/>
          <p:cNvSpPr>
            <a:spLocks noGrp="1"/>
          </p:cNvSpPr>
          <p:nvPr>
            <p:ph type="title" hasCustomPrompt="1"/>
          </p:nvPr>
        </p:nvSpPr>
        <p:spPr/>
        <p:txBody>
          <a:bodyPr/>
          <a:lstStyle>
            <a:lvl1pPr>
              <a:defRPr baseline="0"/>
            </a:lvl1pPr>
          </a:lstStyle>
          <a:p>
            <a:r>
              <a:rPr lang="en-US" noProof="0" dirty="0" smtClean="0"/>
              <a:t>Click to add agenda title</a:t>
            </a:r>
            <a:endParaRPr lang="en-US" noProof="0" dirty="0"/>
          </a:p>
        </p:txBody>
      </p:sp>
      <p:sp>
        <p:nvSpPr>
          <p:cNvPr id="5" name="Slide Number Placeholder"/>
          <p:cNvSpPr>
            <a:spLocks noGrp="1"/>
          </p:cNvSpPr>
          <p:nvPr>
            <p:ph type="sldNum" sz="quarter" idx="12"/>
          </p:nvPr>
        </p:nvSpPr>
        <p:spPr/>
        <p:txBody>
          <a:bodyPr/>
          <a:lstStyle/>
          <a:p>
            <a:fld id="{2485B633-6863-4B84-8019-F125347A66EC}" type="slidenum">
              <a:rPr lang="en-US" noProof="0" smtClean="0"/>
              <a:pPr/>
              <a:t>‹#›</a:t>
            </a:fld>
            <a:endParaRPr lang="en-US" noProof="0" dirty="0"/>
          </a:p>
        </p:txBody>
      </p:sp>
      <p:sp>
        <p:nvSpPr>
          <p:cNvPr id="3" name="Footer Placeholder 2"/>
          <p:cNvSpPr>
            <a:spLocks noGrp="1"/>
          </p:cNvSpPr>
          <p:nvPr>
            <p:ph type="ftr" sz="quarter" idx="13"/>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300095761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
        <p:cNvGrpSpPr/>
        <p:nvPr/>
      </p:nvGrpSpPr>
      <p:grpSpPr>
        <a:xfrm>
          <a:off x="0" y="0"/>
          <a:ext cx="0" cy="0"/>
          <a:chOff x="0" y="0"/>
          <a:chExt cx="0" cy="0"/>
        </a:xfrm>
      </p:grpSpPr>
      <p:sp>
        <p:nvSpPr>
          <p:cNvPr id="4" name="Slide Number Placeholder"/>
          <p:cNvSpPr>
            <a:spLocks noGrp="1"/>
          </p:cNvSpPr>
          <p:nvPr>
            <p:ph type="sldNum" sz="quarter" idx="12"/>
          </p:nvPr>
        </p:nvSpPr>
        <p:spPr/>
        <p:txBody>
          <a:bodyPr/>
          <a:lstStyle/>
          <a:p>
            <a:fld id="{2485B633-6863-4B84-8019-F125347A66EC}" type="slidenum">
              <a:rPr lang="en-US" noProof="0" smtClean="0"/>
              <a:pPr/>
              <a:t>‹#›</a:t>
            </a:fld>
            <a:endParaRPr lang="en-US" noProof="0" dirty="0"/>
          </a:p>
        </p:txBody>
      </p:sp>
      <p:sp>
        <p:nvSpPr>
          <p:cNvPr id="2" name="Hider"/>
          <p:cNvSpPr/>
          <p:nvPr userDrawn="1"/>
        </p:nvSpPr>
        <p:spPr bwMode="white">
          <a:xfrm>
            <a:off x="465501" y="1052736"/>
            <a:ext cx="8895781" cy="2880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3" name="Footer Placeholder 2"/>
          <p:cNvSpPr>
            <a:spLocks noGrp="1"/>
          </p:cNvSpPr>
          <p:nvPr>
            <p:ph type="ftr" sz="quarter" idx="13"/>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81661561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560387" y="116632"/>
            <a:ext cx="8773937" cy="792088"/>
          </a:xfrm>
          <a:prstGeom prst="rect">
            <a:avLst/>
          </a:prstGeom>
        </p:spPr>
        <p:txBody>
          <a:bodyPr vert="horz" lIns="0" tIns="0" rIns="0" bIns="7200" rtlCol="0" anchor="b" anchorCtr="0">
            <a:noAutofit/>
          </a:bodyPr>
          <a:lstStyle/>
          <a:p>
            <a:endParaRPr lang="en-US" dirty="0"/>
          </a:p>
        </p:txBody>
      </p:sp>
      <p:sp>
        <p:nvSpPr>
          <p:cNvPr id="5" name="Footer Placeholder"/>
          <p:cNvSpPr>
            <a:spLocks noGrp="1"/>
          </p:cNvSpPr>
          <p:nvPr>
            <p:ph type="ftr" sz="quarter" idx="3"/>
          </p:nvPr>
        </p:nvSpPr>
        <p:spPr>
          <a:xfrm>
            <a:off x="1423988" y="6632325"/>
            <a:ext cx="3529012" cy="123111"/>
          </a:xfrm>
          <a:prstGeom prst="rect">
            <a:avLst/>
          </a:prstGeom>
        </p:spPr>
        <p:txBody>
          <a:bodyPr vert="horz" wrap="none" lIns="0" tIns="0" rIns="0" bIns="0" rtlCol="0" anchor="b" anchorCtr="0">
            <a:noAutofit/>
          </a:bodyPr>
          <a:lstStyle>
            <a:lvl1pPr algn="l">
              <a:defRPr sz="800">
                <a:solidFill>
                  <a:srgbClr val="000000"/>
                </a:solidFill>
                <a:latin typeface="Arial" pitchFamily="34" charset="0"/>
                <a:cs typeface="Arial" pitchFamily="34" charset="0"/>
              </a:defRPr>
            </a:lvl1pPr>
          </a:lstStyle>
          <a:p>
            <a:r>
              <a:rPr lang="en-US" smtClean="0"/>
              <a:t>SPREAD Course 2016, Settat</a:t>
            </a:r>
            <a:endParaRPr lang="en-US" dirty="0"/>
          </a:p>
        </p:txBody>
      </p:sp>
      <p:sp>
        <p:nvSpPr>
          <p:cNvPr id="6" name="Slide Number Placeholder"/>
          <p:cNvSpPr>
            <a:spLocks noGrp="1"/>
          </p:cNvSpPr>
          <p:nvPr>
            <p:ph type="sldNum" sz="quarter" idx="4"/>
          </p:nvPr>
        </p:nvSpPr>
        <p:spPr>
          <a:xfrm>
            <a:off x="9129464" y="6597352"/>
            <a:ext cx="216024" cy="144016"/>
          </a:xfrm>
          <a:prstGeom prst="rect">
            <a:avLst/>
          </a:prstGeom>
        </p:spPr>
        <p:txBody>
          <a:bodyPr vert="horz" wrap="none" lIns="0" tIns="10800" rIns="0" bIns="0" rtlCol="0" anchor="t" anchorCtr="0">
            <a:noAutofit/>
          </a:bodyPr>
          <a:lstStyle>
            <a:lvl1pPr algn="r">
              <a:defRPr sz="1000" b="1">
                <a:solidFill>
                  <a:srgbClr val="000000"/>
                </a:solidFill>
                <a:latin typeface="Arial" pitchFamily="34" charset="0"/>
                <a:cs typeface="Arial" pitchFamily="34" charset="0"/>
              </a:defRPr>
            </a:lvl1pPr>
          </a:lstStyle>
          <a:p>
            <a:fld id="{2485B633-6863-4B84-8019-F125347A66EC}" type="slidenum">
              <a:rPr lang="en-US" smtClean="0"/>
              <a:pPr/>
              <a:t>‹#›</a:t>
            </a:fld>
            <a:endParaRPr lang="en-US" dirty="0"/>
          </a:p>
        </p:txBody>
      </p:sp>
      <p:sp>
        <p:nvSpPr>
          <p:cNvPr id="13" name="Classification"/>
          <p:cNvSpPr txBox="1"/>
          <p:nvPr>
            <p:custDataLst>
              <p:tags r:id="rId13"/>
            </p:custDataLst>
          </p:nvPr>
        </p:nvSpPr>
        <p:spPr>
          <a:xfrm>
            <a:off x="4953600" y="6581616"/>
            <a:ext cx="1943616" cy="184666"/>
          </a:xfrm>
          <a:prstGeom prst="rect">
            <a:avLst/>
          </a:prstGeom>
          <a:noFill/>
        </p:spPr>
        <p:txBody>
          <a:bodyPr wrap="none" lIns="0" tIns="0" rIns="0" bIns="0" rtlCol="0" anchor="b">
            <a:noAutofit/>
          </a:bodyPr>
          <a:lstStyle/>
          <a:p>
            <a:pPr algn="l"/>
            <a:endParaRPr lang="en-US" sz="1200" b="1" noProof="1">
              <a:solidFill>
                <a:srgbClr val="22934B"/>
              </a:solidFill>
              <a:latin typeface="Arial" pitchFamily="34" charset="0"/>
              <a:cs typeface="Arial" pitchFamily="34" charset="0"/>
            </a:endParaRPr>
          </a:p>
        </p:txBody>
      </p:sp>
      <p:sp>
        <p:nvSpPr>
          <p:cNvPr id="14" name="Text Placeholder"/>
          <p:cNvSpPr>
            <a:spLocks noGrp="1"/>
          </p:cNvSpPr>
          <p:nvPr>
            <p:ph type="body" idx="1"/>
          </p:nvPr>
        </p:nvSpPr>
        <p:spPr>
          <a:xfrm>
            <a:off x="560387" y="1124744"/>
            <a:ext cx="8785223" cy="5112544"/>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pyright"/>
          <p:cNvSpPr txBox="1">
            <a:spLocks/>
          </p:cNvSpPr>
          <p:nvPr>
            <p:custDataLst>
              <p:tags r:id="rId14"/>
            </p:custDataLst>
          </p:nvPr>
        </p:nvSpPr>
        <p:spPr>
          <a:xfrm>
            <a:off x="7313390" y="6633792"/>
            <a:ext cx="1744067" cy="123111"/>
          </a:xfrm>
          <a:prstGeom prst="rect">
            <a:avLst/>
          </a:prstGeom>
          <a:noFill/>
        </p:spPr>
        <p:txBody>
          <a:bodyPr wrap="none" lIns="0" tIns="0" rIns="0" bIns="0" rtlCol="0" anchor="b">
            <a:noAutofit/>
          </a:bodyPr>
          <a:lstStyle/>
          <a:p>
            <a:pPr algn="r"/>
            <a:r>
              <a:rPr lang="en-US" sz="800" noProof="1" smtClean="0">
                <a:latin typeface="Arial" pitchFamily="34" charset="0"/>
                <a:cs typeface="Arial" pitchFamily="34" charset="0"/>
              </a:rPr>
              <a:t>© 2015 Holcim Technology Ltd</a:t>
            </a:r>
            <a:endParaRPr lang="en-US" sz="800" noProof="1">
              <a:latin typeface="Arial" pitchFamily="34" charset="0"/>
              <a:cs typeface="Arial" pitchFamily="34" charset="0"/>
            </a:endParaRPr>
          </a:p>
        </p:txBody>
      </p:sp>
      <p:cxnSp>
        <p:nvCxnSpPr>
          <p:cNvPr id="15" name="Straight Connector 14"/>
          <p:cNvCxnSpPr/>
          <p:nvPr/>
        </p:nvCxnSpPr>
        <p:spPr>
          <a:xfrm>
            <a:off x="549099" y="939846"/>
            <a:ext cx="878522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tatus" hidden="1"/>
          <p:cNvSpPr txBox="1">
            <a:spLocks/>
          </p:cNvSpPr>
          <p:nvPr>
            <p:custDataLst>
              <p:tags r:id="rId15"/>
            </p:custDataLst>
          </p:nvPr>
        </p:nvSpPr>
        <p:spPr>
          <a:xfrm rot="16200000">
            <a:off x="8744361" y="811649"/>
            <a:ext cx="1501030" cy="277288"/>
          </a:xfrm>
          <a:prstGeom prst="rect">
            <a:avLst/>
          </a:prstGeom>
          <a:noFill/>
        </p:spPr>
        <p:txBody>
          <a:bodyPr wrap="none" lIns="0" tIns="0" rIns="0" bIns="0" rtlCol="0">
            <a:noAutofit/>
          </a:bodyPr>
          <a:lstStyle/>
          <a:p>
            <a:pPr algn="r">
              <a:lnSpc>
                <a:spcPts val="2200"/>
              </a:lnSpc>
            </a:pPr>
            <a:r>
              <a:rPr lang="en-US" sz="2200" b="1" dirty="0" smtClean="0">
                <a:solidFill>
                  <a:srgbClr val="22934B"/>
                </a:solidFill>
                <a:latin typeface="+mj-lt"/>
              </a:rPr>
              <a:t>DRAFT</a:t>
            </a:r>
            <a:endParaRPr lang="en-US" sz="2200" b="1" dirty="0">
              <a:solidFill>
                <a:srgbClr val="22934B"/>
              </a:solidFill>
              <a:latin typeface="+mj-lt"/>
            </a:endParaRPr>
          </a:p>
        </p:txBody>
      </p:sp>
      <p:pic>
        <p:nvPicPr>
          <p:cNvPr id="3" name="Picture 2"/>
          <p:cNvPicPr>
            <a:picLocks noChangeAspect="1"/>
          </p:cNvPicPr>
          <p:nvPr userDrawn="1">
            <p:custDataLst>
              <p:tags r:id="rId16"/>
            </p:custDataLst>
          </p:nvPr>
        </p:nvPicPr>
        <p:blipFill>
          <a:blip r:embed="rId17" cstate="screen">
            <a:extLst>
              <a:ext uri="{28A0092B-C50C-407E-A947-70E740481C1C}">
                <a14:useLocalDpi xmlns:a14="http://schemas.microsoft.com/office/drawing/2010/main" xmlns=""/>
              </a:ext>
            </a:extLst>
          </a:blip>
          <a:stretch>
            <a:fillRect/>
          </a:stretch>
        </p:blipFill>
        <p:spPr>
          <a:xfrm>
            <a:off x="303214" y="6521795"/>
            <a:ext cx="860228" cy="247685"/>
          </a:xfrm>
          <a:prstGeom prst="rect">
            <a:avLst/>
          </a:prstGeom>
        </p:spPr>
      </p:pic>
    </p:spTree>
    <p:extLst>
      <p:ext uri="{BB962C8B-B14F-4D97-AF65-F5344CB8AC3E}">
        <p14:creationId xmlns:p14="http://schemas.microsoft.com/office/powerpoint/2010/main" xmlns="" val="1154496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1" r:id="rId4"/>
    <p:sldLayoutId id="2147483652" r:id="rId5"/>
    <p:sldLayoutId id="2147483659" r:id="rId6"/>
    <p:sldLayoutId id="2147483654" r:id="rId7"/>
    <p:sldLayoutId id="2147483658" r:id="rId8"/>
    <p:sldLayoutId id="2147483655" r:id="rId9"/>
    <p:sldLayoutId id="2147483660" r:id="rId10"/>
    <p:sldLayoutId id="2147483661" r:id="rId11"/>
  </p:sldLayoutIdLst>
  <p:timing>
    <p:tnLst>
      <p:par>
        <p:cTn id="1" dur="indefinite" restart="never" nodeType="tmRoot"/>
      </p:par>
    </p:tnLst>
  </p:timing>
  <p:hf sldNum="0" hdr="0" dt="0"/>
  <p:txStyles>
    <p:titleStyle>
      <a:lvl1pPr algn="l" defTabSz="914400" rtl="0" eaLnBrk="1" latinLnBrk="0" hangingPunct="1">
        <a:lnSpc>
          <a:spcPct val="100000"/>
        </a:lnSpc>
        <a:spcBef>
          <a:spcPct val="0"/>
        </a:spcBef>
        <a:buNone/>
        <a:defRPr sz="2400" b="1" kern="1200">
          <a:solidFill>
            <a:schemeClr val="tx1"/>
          </a:solidFill>
          <a:latin typeface="Arial" pitchFamily="34" charset="0"/>
          <a:ea typeface="+mj-ea"/>
          <a:cs typeface="Arial" pitchFamily="34" charset="0"/>
        </a:defRPr>
      </a:lvl1pPr>
    </p:titleStyle>
    <p:bodyStyle>
      <a:lvl1pPr marL="270000" indent="-270000" algn="l" defTabSz="914400" rtl="0" eaLnBrk="1" latinLnBrk="0" hangingPunct="1">
        <a:spcBef>
          <a:spcPts val="576"/>
        </a:spcBef>
        <a:buClr>
          <a:srgbClr val="22934B"/>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22934B"/>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22934B"/>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22934B"/>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22934B"/>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wmf"/><Relationship Id="rId5" Type="http://schemas.openxmlformats.org/officeDocument/2006/relationships/image" Target="../media/image18.wmf"/><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19.wmf"/><Relationship Id="rId4" Type="http://schemas.openxmlformats.org/officeDocument/2006/relationships/image" Target="../media/image18.wmf"/></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wmf"/><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wmf"/></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18.wmf"/><Relationship Id="rId5" Type="http://schemas.openxmlformats.org/officeDocument/2006/relationships/image" Target="../media/image54.jpeg"/><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jpe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11.xml"/><Relationship Id="rId4" Type="http://schemas.openxmlformats.org/officeDocument/2006/relationships/image" Target="../media/image72.jpeg"/></Relationships>
</file>

<file path=ppt/slides/_rels/slide38.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emf"/><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wmf"/><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wmf"/><Relationship Id="rId4" Type="http://schemas.openxmlformats.org/officeDocument/2006/relationships/image" Target="../media/image7.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5.jpeg"/><Relationship Id="rId5" Type="http://schemas.openxmlformats.org/officeDocument/2006/relationships/image" Target="../media/image94.png"/><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s>
</file>

<file path=ppt/slides/_rels/slide5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jpeg"/></Relationships>
</file>

<file path=ppt/slides/_rels/slide5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image" Target="../media/image115.jpeg"/><Relationship Id="rId2" Type="http://schemas.openxmlformats.org/officeDocument/2006/relationships/image" Target="../media/image110.jpeg"/><Relationship Id="rId1" Type="http://schemas.openxmlformats.org/officeDocument/2006/relationships/slideLayout" Target="../slideLayouts/slideLayout2.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12.jpeg"/></Relationships>
</file>

<file path=ppt/slides/_rels/slide6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6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65.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2.xml"/><Relationship Id="rId5" Type="http://schemas.openxmlformats.org/officeDocument/2006/relationships/image" Target="../media/image130.jpeg"/><Relationship Id="rId4" Type="http://schemas.openxmlformats.org/officeDocument/2006/relationships/image" Target="../media/image129.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6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2.jpeg"/><Relationship Id="rId5" Type="http://schemas.openxmlformats.org/officeDocument/2006/relationships/image" Target="../media/image141.jpeg"/><Relationship Id="rId4" Type="http://schemas.openxmlformats.org/officeDocument/2006/relationships/image" Target="../media/image140.jpeg"/></Relationships>
</file>

<file path=ppt/slides/_rels/slide75.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emf"/><Relationship Id="rId1" Type="http://schemas.openxmlformats.org/officeDocument/2006/relationships/slideLayout" Target="../slideLayouts/slideLayout2.xml"/><Relationship Id="rId4" Type="http://schemas.openxmlformats.org/officeDocument/2006/relationships/image" Target="../media/image150.jpeg"/></Relationships>
</file>

<file path=ppt/slides/_rels/slide8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jpeg"/></Relationships>
</file>

<file path=ppt/slides/_rels/slide84.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165.jpeg"/><Relationship Id="rId3" Type="http://schemas.openxmlformats.org/officeDocument/2006/relationships/image" Target="../media/image160.png"/><Relationship Id="rId7" Type="http://schemas.openxmlformats.org/officeDocument/2006/relationships/image" Target="../media/image164.jpe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jpeg"/><Relationship Id="rId5" Type="http://schemas.openxmlformats.org/officeDocument/2006/relationships/image" Target="../media/image162.png"/><Relationship Id="rId4" Type="http://schemas.openxmlformats.org/officeDocument/2006/relationships/image" Target="../media/image161.jpeg"/></Relationships>
</file>

<file path=ppt/slides/_rels/slide89.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90.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75.w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ctrTitle"/>
          </p:nvPr>
        </p:nvSpPr>
        <p:spPr>
          <a:xfrm>
            <a:off x="1423988" y="1712913"/>
            <a:ext cx="7921625" cy="636587"/>
          </a:xfrm>
        </p:spPr>
        <p:txBody>
          <a:bodyPr/>
          <a:lstStyle/>
          <a:p>
            <a:pPr eaLnBrk="1" hangingPunct="1"/>
            <a:r>
              <a:rPr lang="en-GB" dirty="0" smtClean="0"/>
              <a:t>AFR Feed Systems</a:t>
            </a:r>
          </a:p>
        </p:txBody>
      </p:sp>
      <p:sp>
        <p:nvSpPr>
          <p:cNvPr id="10" name="Rectangle 3"/>
          <p:cNvSpPr>
            <a:spLocks noGrp="1" noChangeArrowheads="1"/>
          </p:cNvSpPr>
          <p:nvPr>
            <p:ph type="subTitle" idx="1"/>
          </p:nvPr>
        </p:nvSpPr>
        <p:spPr>
          <a:xfrm>
            <a:off x="1423988" y="2420938"/>
            <a:ext cx="7921625" cy="360362"/>
          </a:xfrm>
          <a:noFill/>
        </p:spPr>
        <p:txBody>
          <a:bodyPr/>
          <a:lstStyle/>
          <a:p>
            <a:r>
              <a:rPr lang="en-US" dirty="0" smtClean="0"/>
              <a:t>SPREAD </a:t>
            </a:r>
            <a:r>
              <a:rPr lang="en-US" dirty="0"/>
              <a:t>Course </a:t>
            </a:r>
            <a:r>
              <a:rPr lang="en-US" dirty="0" smtClean="0"/>
              <a:t>2016, </a:t>
            </a:r>
            <a:r>
              <a:rPr lang="en-US" dirty="0" err="1" smtClean="0"/>
              <a:t>Settat</a:t>
            </a:r>
            <a:r>
              <a:rPr lang="en-US" dirty="0" smtClean="0"/>
              <a:t>, </a:t>
            </a:r>
            <a:r>
              <a:rPr lang="en-US" dirty="0" err="1" smtClean="0"/>
              <a:t>Sorin</a:t>
            </a:r>
            <a:r>
              <a:rPr lang="en-US" dirty="0" smtClean="0"/>
              <a:t> </a:t>
            </a:r>
            <a:r>
              <a:rPr lang="en-US" dirty="0" err="1" smtClean="0"/>
              <a:t>Petrescu</a:t>
            </a:r>
            <a:r>
              <a:rPr lang="en-US" dirty="0" smtClean="0"/>
              <a:t> - Geocycle</a:t>
            </a:r>
            <a:endParaRPr lang="en-US" dirty="0"/>
          </a:p>
        </p:txBody>
      </p:sp>
      <p:pic>
        <p:nvPicPr>
          <p:cNvPr id="3" name="TitleImage"/>
          <p:cNvPicPr>
            <a:picLocks noGrp="1" noChangeAspect="1"/>
          </p:cNvPicPr>
          <p:nvPr>
            <p:ph type="pic" sz="quarter" idx="10"/>
          </p:nvPr>
        </p:nvPicPr>
        <p:blipFill rotWithShape="1">
          <a:blip r:embed="rId3" cstate="screen">
            <a:extLst>
              <a:ext uri="{28A0092B-C50C-407E-A947-70E740481C1C}">
                <a14:useLocalDpi xmlns:a14="http://schemas.microsoft.com/office/drawing/2010/main" xmlns=""/>
              </a:ext>
            </a:extLst>
          </a:blip>
          <a:srcRect/>
          <a:stretch/>
        </p:blipFill>
        <p:spPr/>
      </p:pic>
      <p:sp>
        <p:nvSpPr>
          <p:cNvPr id="6" name="Footer Placeholder 5"/>
          <p:cNvSpPr>
            <a:spLocks noGrp="1"/>
          </p:cNvSpPr>
          <p:nvPr>
            <p:ph type="ftr" sz="quarter" idx="3"/>
          </p:nvPr>
        </p:nvSpPr>
        <p:spPr/>
        <p:txBody>
          <a:bodyPr/>
          <a:lstStyle/>
          <a:p>
            <a:r>
              <a:rPr lang="en-US" smtClean="0"/>
              <a:t>SPREAD Course 2016, Settat</a:t>
            </a:r>
            <a:endParaRPr lang="en-US" dirty="0"/>
          </a:p>
        </p:txBody>
      </p:sp>
      <p:sp>
        <p:nvSpPr>
          <p:cNvPr id="7" name="TextBox 6"/>
          <p:cNvSpPr txBox="1"/>
          <p:nvPr>
            <p:custDataLst>
              <p:tags r:id="rId1"/>
            </p:custDataLst>
          </p:nvPr>
        </p:nvSpPr>
        <p:spPr>
          <a:xfrm>
            <a:off x="7313390" y="6633793"/>
            <a:ext cx="1744067" cy="123111"/>
          </a:xfrm>
          <a:prstGeom prst="rect">
            <a:avLst/>
          </a:prstGeom>
          <a:noFill/>
        </p:spPr>
        <p:txBody>
          <a:bodyPr wrap="none" lIns="0" tIns="0" rIns="0" bIns="0" rtlCol="0" anchor="b">
            <a:noAutofit/>
          </a:bodyPr>
          <a:lstStyle>
            <a:defPPr>
              <a:defRPr lang="de-DE"/>
            </a:defPPr>
            <a:lvl1pPr algn="r">
              <a:defRPr sz="800">
                <a:latin typeface="Arial" pitchFamily="34" charset="0"/>
                <a:cs typeface="Arial" pitchFamily="34" charset="0"/>
              </a:defRPr>
            </a:lvl1pPr>
          </a:lstStyle>
          <a:p>
            <a:r>
              <a:rPr lang="en-US">
                <a:solidFill>
                  <a:srgbClr val="FFFFFF"/>
                </a:solidFill>
              </a:rPr>
              <a:t>© 2015 Holcim Technology Ltd</a:t>
            </a:r>
            <a:endParaRPr lang="en-US" dirty="0" err="1">
              <a:solidFill>
                <a:srgbClr val="FFFFFF"/>
              </a:solidFill>
            </a:endParaRPr>
          </a:p>
        </p:txBody>
      </p:sp>
    </p:spTree>
    <p:extLst>
      <p:ext uri="{BB962C8B-B14F-4D97-AF65-F5344CB8AC3E}">
        <p14:creationId xmlns:p14="http://schemas.microsoft.com/office/powerpoint/2010/main" xmlns="" val="3829187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1423988" y="1916113"/>
            <a:ext cx="7921625" cy="1081087"/>
          </a:xfrm>
        </p:spPr>
        <p:txBody>
          <a:bodyPr/>
          <a:lstStyle/>
          <a:p>
            <a:pPr eaLnBrk="1" hangingPunct="1"/>
            <a:r>
              <a:rPr lang="en-GB" dirty="0" smtClean="0"/>
              <a:t>Extraction and Dosing of Solid AFR</a:t>
            </a:r>
          </a:p>
        </p:txBody>
      </p:sp>
      <p:sp>
        <p:nvSpPr>
          <p:cNvPr id="13315" name="Subtitle 3"/>
          <p:cNvSpPr>
            <a:spLocks noGrp="1"/>
          </p:cNvSpPr>
          <p:nvPr>
            <p:ph type="subTitle" idx="1"/>
          </p:nvPr>
        </p:nvSpPr>
        <p:spPr>
          <a:xfrm>
            <a:off x="1423988" y="3068638"/>
            <a:ext cx="7921625" cy="647700"/>
          </a:xfrm>
        </p:spPr>
        <p:txBody>
          <a:bodyPr/>
          <a:lstStyle/>
          <a:p>
            <a:pPr eaLnBrk="1" hangingPunct="1">
              <a:spcBef>
                <a:spcPct val="0"/>
              </a:spcBef>
            </a:pPr>
            <a:endParaRPr lang="en-GB" smtClean="0"/>
          </a:p>
        </p:txBody>
      </p:sp>
      <p:sp>
        <p:nvSpPr>
          <p:cNvPr id="13316" name="Text Placeholder 4"/>
          <p:cNvSpPr>
            <a:spLocks noGrp="1"/>
          </p:cNvSpPr>
          <p:nvPr>
            <p:ph type="body" sz="quarter" idx="17"/>
          </p:nvPr>
        </p:nvSpPr>
        <p:spPr>
          <a:xfrm>
            <a:off x="1423988" y="3716338"/>
            <a:ext cx="7921625" cy="360362"/>
          </a:xfrm>
        </p:spPr>
        <p:txBody>
          <a:bodyPr/>
          <a:lstStyle/>
          <a:p>
            <a:pPr eaLnBrk="1" hangingPunct="1">
              <a:spcBef>
                <a:spcPct val="0"/>
              </a:spcBef>
            </a:pPr>
            <a:endParaRPr lang="en-GB" smtClean="0"/>
          </a:p>
        </p:txBody>
      </p:sp>
      <p:sp>
        <p:nvSpPr>
          <p:cNvPr id="4" name="Footer Placeholder 3"/>
          <p:cNvSpPr>
            <a:spLocks noGrp="1"/>
          </p:cNvSpPr>
          <p:nvPr>
            <p:ph type="ftr" sz="quarter" idx="18"/>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8629462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2" name="Picture 12"/>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415925" y="3713163"/>
            <a:ext cx="4878388" cy="2641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0660" name="Rectangle 4"/>
          <p:cNvSpPr>
            <a:spLocks noGrp="1" noChangeArrowheads="1"/>
          </p:cNvSpPr>
          <p:nvPr>
            <p:ph sz="quarter" idx="14"/>
          </p:nvPr>
        </p:nvSpPr>
        <p:spPr>
          <a:xfrm>
            <a:off x="471488" y="1092200"/>
            <a:ext cx="8785225" cy="5113338"/>
          </a:xfrm>
        </p:spPr>
        <p:txBody>
          <a:bodyPr rtlCol="0">
            <a:noAutofit/>
          </a:bodyPr>
          <a:lstStyle/>
          <a:p>
            <a:pPr marL="270000" indent="-270000" eaLnBrk="1" fontAlgn="auto" hangingPunct="1">
              <a:spcBef>
                <a:spcPts val="576"/>
              </a:spcBef>
              <a:spcAft>
                <a:spcPts val="0"/>
              </a:spcAft>
              <a:defRPr/>
            </a:pPr>
            <a:r>
              <a:rPr lang="en-GB" dirty="0" smtClean="0"/>
              <a:t>Inclined hopper walls and </a:t>
            </a:r>
          </a:p>
          <a:p>
            <a:pPr marL="0" indent="0" eaLnBrk="1" fontAlgn="auto" hangingPunct="1">
              <a:spcBef>
                <a:spcPts val="576"/>
              </a:spcBef>
              <a:spcAft>
                <a:spcPts val="0"/>
              </a:spcAft>
              <a:buFont typeface="Arial" pitchFamily="34" charset="0"/>
              <a:buNone/>
              <a:defRPr/>
            </a:pPr>
            <a:r>
              <a:rPr lang="en-GB" dirty="0" smtClean="0"/>
              <a:t>   narrow outlet lead to </a:t>
            </a:r>
          </a:p>
          <a:p>
            <a:pPr marL="0" indent="0" eaLnBrk="1" fontAlgn="auto" hangingPunct="1">
              <a:spcBef>
                <a:spcPts val="576"/>
              </a:spcBef>
              <a:spcAft>
                <a:spcPts val="0"/>
              </a:spcAft>
              <a:buFont typeface="Arial" pitchFamily="34" charset="0"/>
              <a:buNone/>
              <a:defRPr/>
            </a:pPr>
            <a:r>
              <a:rPr lang="en-GB" dirty="0" smtClean="0"/>
              <a:t>   material blockages</a:t>
            </a:r>
            <a:endParaRPr lang="en-GB" dirty="0"/>
          </a:p>
        </p:txBody>
      </p:sp>
      <p:sp>
        <p:nvSpPr>
          <p:cNvPr id="14340" name="Rectangle 3"/>
          <p:cNvSpPr>
            <a:spLocks noGrp="1" noChangeArrowheads="1"/>
          </p:cNvSpPr>
          <p:nvPr>
            <p:ph type="title"/>
          </p:nvPr>
        </p:nvSpPr>
        <p:spPr>
          <a:xfrm>
            <a:off x="560387" y="548680"/>
            <a:ext cx="8773937" cy="360040"/>
          </a:xfrm>
          <a:noFill/>
        </p:spPr>
        <p:txBody>
          <a:bodyPr anchor="ctr"/>
          <a:lstStyle/>
          <a:p>
            <a:pPr eaLnBrk="1" hangingPunct="1"/>
            <a:r>
              <a:rPr lang="en-GB" dirty="0" smtClean="0"/>
              <a:t>AFR and inclined walls does not work!</a:t>
            </a:r>
          </a:p>
        </p:txBody>
      </p:sp>
      <p:pic>
        <p:nvPicPr>
          <p:cNvPr id="14341" name="Picture 2" descr="Tolva_galpon2"/>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5492750" y="995363"/>
            <a:ext cx="3763963" cy="2862262"/>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grpSp>
        <p:nvGrpSpPr>
          <p:cNvPr id="70661" name="Group 5"/>
          <p:cNvGrpSpPr>
            <a:grpSpLocks/>
          </p:cNvGrpSpPr>
          <p:nvPr/>
        </p:nvGrpSpPr>
        <p:grpSpPr bwMode="auto">
          <a:xfrm>
            <a:off x="0" y="4389438"/>
            <a:ext cx="9385300" cy="1992312"/>
            <a:chOff x="0" y="3018"/>
            <a:chExt cx="5912" cy="1255"/>
          </a:xfrm>
        </p:grpSpPr>
        <p:sp>
          <p:nvSpPr>
            <p:cNvPr id="14346" name="Rectangle 7"/>
            <p:cNvSpPr>
              <a:spLocks noChangeArrowheads="1"/>
            </p:cNvSpPr>
            <p:nvPr/>
          </p:nvSpPr>
          <p:spPr bwMode="auto">
            <a:xfrm>
              <a:off x="3460" y="3018"/>
              <a:ext cx="2452" cy="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290513" indent="-290513">
                <a:buClr>
                  <a:schemeClr val="tx2"/>
                </a:buClr>
                <a:buFont typeface="Times" pitchFamily="-96" charset="0"/>
                <a:buChar char="•"/>
              </a:pPr>
              <a:r>
                <a:rPr lang="en-GB" sz="2400"/>
                <a:t>Hopper with vertical walls and activated floor extraction</a:t>
              </a:r>
            </a:p>
          </p:txBody>
        </p:sp>
        <p:pic>
          <p:nvPicPr>
            <p:cNvPr id="14347" name="Picture 8" descr="bd06941_"/>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0" y="3134"/>
              <a:ext cx="1083" cy="11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14343" name="Picture 9" descr="bd06942_"/>
          <p:cNvPicPr>
            <a:picLocks noChangeAspect="1" noChangeArrowheads="1"/>
          </p:cNvPicPr>
          <p:nvPr/>
        </p:nvPicPr>
        <p:blipFill>
          <a:blip r:embed="rId6" cstate="screen">
            <a:extLst>
              <a:ext uri="{28A0092B-C50C-407E-A947-70E740481C1C}">
                <a14:useLocalDpi xmlns:a14="http://schemas.microsoft.com/office/drawing/2010/main" xmlns=""/>
              </a:ext>
            </a:extLst>
          </a:blip>
          <a:srcRect/>
          <a:stretch>
            <a:fillRect/>
          </a:stretch>
        </p:blipFill>
        <p:spPr bwMode="auto">
          <a:xfrm>
            <a:off x="7832725" y="1281113"/>
            <a:ext cx="1719263" cy="180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10957743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0661"/>
                                        </p:tgtEl>
                                        <p:attrNameLst>
                                          <p:attrName>style.visibility</p:attrName>
                                        </p:attrNameLst>
                                      </p:cBhvr>
                                      <p:to>
                                        <p:strVal val="visible"/>
                                      </p:to>
                                    </p:set>
                                    <p:animEffect transition="in" filter="dissolve">
                                      <p:cBhvr>
                                        <p:cTn id="7" dur="500"/>
                                        <p:tgtEl>
                                          <p:spTgt spid="70661"/>
                                        </p:tgtEl>
                                      </p:cBhvr>
                                    </p:animEffect>
                                  </p:childTnLst>
                                </p:cTn>
                              </p:par>
                              <p:par>
                                <p:cTn id="8" presetID="1" presetClass="entr" presetSubtype="0" fill="hold" nodeType="withEffect">
                                  <p:stCondLst>
                                    <p:cond delay="0"/>
                                  </p:stCondLst>
                                  <p:childTnLst>
                                    <p:set>
                                      <p:cBhvr>
                                        <p:cTn id="9" dur="1" fill="hold">
                                          <p:stCondLst>
                                            <p:cond delay="0"/>
                                          </p:stCondLst>
                                        </p:cTn>
                                        <p:tgtEl>
                                          <p:spTgt spid="256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GB" sz="2800" smtClean="0"/>
              <a:t>Extraction: Vertical Walls &amp; Activated Floor</a:t>
            </a:r>
          </a:p>
        </p:txBody>
      </p:sp>
      <p:pic>
        <p:nvPicPr>
          <p:cNvPr id="16388" name="Picture 5" descr="Walking Floor"/>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503223" y="1844824"/>
            <a:ext cx="3375904" cy="4320480"/>
          </a:xfrm>
          <a:prstGeom prst="rect">
            <a:avLst/>
          </a:prstGeom>
          <a:solidFill>
            <a:srgbClr val="D1D1D2"/>
          </a:solidFill>
          <a:ln>
            <a:noFill/>
          </a:ln>
          <a:extLst>
            <a:ext uri="{91240B29-F687-4F45-9708-019B960494DF}">
              <a14:hiddenLine xmlns:a14="http://schemas.microsoft.com/office/drawing/2010/main" xmlns="" w="19050">
                <a:solidFill>
                  <a:schemeClr val="accent1"/>
                </a:solidFill>
                <a:miter lim="800000"/>
                <a:headEnd/>
                <a:tailEnd/>
              </a14:hiddenLine>
            </a:ext>
          </a:extLst>
        </p:spPr>
      </p:pic>
      <p:sp>
        <p:nvSpPr>
          <p:cNvPr id="16390" name="Rectangle 7"/>
          <p:cNvSpPr>
            <a:spLocks noChangeArrowheads="1"/>
          </p:cNvSpPr>
          <p:nvPr/>
        </p:nvSpPr>
        <p:spPr bwMode="auto">
          <a:xfrm>
            <a:off x="848544" y="1270000"/>
            <a:ext cx="208121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290513" indent="-290513" algn="ctr">
              <a:buFont typeface="Times" pitchFamily="-96" charset="0"/>
              <a:buNone/>
            </a:pPr>
            <a:r>
              <a:rPr lang="en-GB" sz="2000"/>
              <a:t>Walking Floor</a:t>
            </a:r>
          </a:p>
        </p:txBody>
      </p:sp>
      <p:sp>
        <p:nvSpPr>
          <p:cNvPr id="16391" name="Rectangle 8"/>
          <p:cNvSpPr>
            <a:spLocks noChangeArrowheads="1"/>
          </p:cNvSpPr>
          <p:nvPr/>
        </p:nvSpPr>
        <p:spPr bwMode="auto">
          <a:xfrm>
            <a:off x="7617296" y="2197942"/>
            <a:ext cx="194386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90513" indent="-290513" algn="ctr">
              <a:buFont typeface="Times" pitchFamily="-96" charset="0"/>
              <a:buNone/>
            </a:pPr>
            <a:r>
              <a:rPr lang="en-GB" sz="2000" dirty="0"/>
              <a:t>Apron Feeder</a:t>
            </a:r>
          </a:p>
        </p:txBody>
      </p:sp>
      <p:pic>
        <p:nvPicPr>
          <p:cNvPr id="16392" name="Picture 9" descr="DSCN2125"/>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4459288" y="1424817"/>
            <a:ext cx="2893846" cy="234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93" name="Rectangle 12"/>
          <p:cNvSpPr>
            <a:spLocks noChangeArrowheads="1"/>
          </p:cNvSpPr>
          <p:nvPr/>
        </p:nvSpPr>
        <p:spPr bwMode="auto">
          <a:xfrm>
            <a:off x="7617296" y="4990411"/>
            <a:ext cx="2016224"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marL="290513" indent="-290513" algn="ctr">
              <a:buFont typeface="Times" pitchFamily="-96" charset="0"/>
              <a:buNone/>
            </a:pPr>
            <a:r>
              <a:rPr lang="en-GB" sz="2000" dirty="0"/>
              <a:t>Screw Floor</a:t>
            </a:r>
            <a:endParaRPr lang="en-GB" sz="1400" dirty="0"/>
          </a:p>
        </p:txBody>
      </p:sp>
      <p:pic>
        <p:nvPicPr>
          <p:cNvPr id="16394" name="Picture 13" descr="DSCN0124"/>
          <p:cNvPicPr>
            <a:picLocks noChangeAspect="1" noChangeArrowheads="1"/>
          </p:cNvPicPr>
          <p:nvPr/>
        </p:nvPicPr>
        <p:blipFill>
          <a:blip r:embed="rId4" cstate="screen">
            <a:extLst>
              <a:ext uri="{28A0092B-C50C-407E-A947-70E740481C1C}">
                <a14:useLocalDpi xmlns:a14="http://schemas.microsoft.com/office/drawing/2010/main" xmlns=""/>
              </a:ext>
            </a:extLst>
          </a:blip>
          <a:srcRect r="-127" b="-49"/>
          <a:stretch>
            <a:fillRect/>
          </a:stretch>
        </p:blipFill>
        <p:spPr bwMode="auto">
          <a:xfrm>
            <a:off x="4459288" y="3978371"/>
            <a:ext cx="2830885" cy="234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13"/>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80401983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GB" dirty="0" smtClean="0"/>
              <a:t>Dosing of Coarse &amp; Fine Solid AF</a:t>
            </a:r>
          </a:p>
        </p:txBody>
      </p:sp>
      <p:pic>
        <p:nvPicPr>
          <p:cNvPr id="17411" name="Picture 4"/>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4305300" y="1549400"/>
            <a:ext cx="4221163" cy="2105025"/>
          </a:xfrm>
          <a:prstGeom prst="rect">
            <a:avLst/>
          </a:prstGeom>
          <a:noFill/>
          <a:ln>
            <a:noFill/>
          </a:ln>
          <a:effectLst/>
          <a:extLst>
            <a:ext uri="{909E8E84-426E-40DD-AFC4-6F175D3DCCD1}">
              <a14:hiddenFill xmlns:a14="http://schemas.microsoft.com/office/drawing/2010/main" xmlns="">
                <a:solidFill>
                  <a:srgbClr val="00B07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7412" name="Rectangle 5"/>
          <p:cNvSpPr>
            <a:spLocks noChangeArrowheads="1"/>
          </p:cNvSpPr>
          <p:nvPr/>
        </p:nvSpPr>
        <p:spPr bwMode="auto">
          <a:xfrm>
            <a:off x="725488" y="2824163"/>
            <a:ext cx="32385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290513" indent="-290513">
              <a:buFont typeface="Times" pitchFamily="-96" charset="0"/>
              <a:buNone/>
              <a:tabLst>
                <a:tab pos="292100" algn="l"/>
              </a:tabLst>
            </a:pPr>
            <a:r>
              <a:rPr lang="en-GB" sz="2400"/>
              <a:t>	Volumetric Dosing</a:t>
            </a:r>
          </a:p>
        </p:txBody>
      </p:sp>
      <p:sp>
        <p:nvSpPr>
          <p:cNvPr id="72710" name="Rectangle 6"/>
          <p:cNvSpPr>
            <a:spLocks noChangeArrowheads="1"/>
          </p:cNvSpPr>
          <p:nvPr/>
        </p:nvSpPr>
        <p:spPr bwMode="auto">
          <a:xfrm>
            <a:off x="1109663" y="4191000"/>
            <a:ext cx="3730625" cy="1200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290513" indent="-290513" fontAlgn="auto">
              <a:spcBef>
                <a:spcPts val="0"/>
              </a:spcBef>
              <a:spcAft>
                <a:spcPts val="0"/>
              </a:spcAft>
              <a:buFont typeface="Times" pitchFamily="-96" charset="0"/>
              <a:buChar char="•"/>
              <a:defRPr/>
            </a:pPr>
            <a:r>
              <a:rPr lang="en-GB" dirty="0">
                <a:latin typeface="+mn-lt"/>
                <a:cs typeface="+mn-cs"/>
              </a:rPr>
              <a:t>b) Coarse solid AF:</a:t>
            </a:r>
            <a:r>
              <a:rPr lang="en-GB" dirty="0">
                <a:solidFill>
                  <a:schemeClr val="accent2"/>
                </a:solidFill>
                <a:latin typeface="+mn-lt"/>
                <a:cs typeface="+mn-cs"/>
              </a:rPr>
              <a:t/>
            </a:r>
            <a:br>
              <a:rPr lang="en-GB" dirty="0">
                <a:solidFill>
                  <a:schemeClr val="accent2"/>
                </a:solidFill>
                <a:latin typeface="+mn-lt"/>
                <a:cs typeface="+mn-cs"/>
              </a:rPr>
            </a:br>
            <a:r>
              <a:rPr lang="en-GB" dirty="0">
                <a:solidFill>
                  <a:srgbClr val="FF0000"/>
                </a:solidFill>
                <a:latin typeface="+mn-lt"/>
                <a:cs typeface="+mn-cs"/>
              </a:rPr>
              <a:t>Dosing drum on WF exit </a:t>
            </a:r>
            <a:r>
              <a:rPr lang="en-GB" dirty="0" smtClean="0">
                <a:solidFill>
                  <a:srgbClr val="FF0000"/>
                </a:solidFill>
                <a:latin typeface="+mn-lt"/>
                <a:cs typeface="+mn-cs"/>
              </a:rPr>
              <a:t>and/or</a:t>
            </a:r>
            <a:r>
              <a:rPr lang="en-GB" dirty="0">
                <a:solidFill>
                  <a:srgbClr val="FF0000"/>
                </a:solidFill>
                <a:latin typeface="+mn-lt"/>
                <a:cs typeface="+mn-cs"/>
              </a:rPr>
              <a:t/>
            </a:r>
            <a:br>
              <a:rPr lang="en-GB" dirty="0">
                <a:solidFill>
                  <a:srgbClr val="FF0000"/>
                </a:solidFill>
                <a:latin typeface="+mn-lt"/>
                <a:cs typeface="+mn-cs"/>
              </a:rPr>
            </a:br>
            <a:r>
              <a:rPr lang="en-GB" dirty="0">
                <a:solidFill>
                  <a:srgbClr val="FF0000"/>
                </a:solidFill>
                <a:latin typeface="+mn-lt"/>
                <a:cs typeface="+mn-cs"/>
              </a:rPr>
              <a:t>Stripping wheel on belt or </a:t>
            </a:r>
            <a:br>
              <a:rPr lang="en-GB" dirty="0">
                <a:solidFill>
                  <a:srgbClr val="FF0000"/>
                </a:solidFill>
                <a:latin typeface="+mn-lt"/>
                <a:cs typeface="+mn-cs"/>
              </a:rPr>
            </a:br>
            <a:r>
              <a:rPr lang="en-GB" b="1" dirty="0" err="1">
                <a:solidFill>
                  <a:srgbClr val="FF0000"/>
                </a:solidFill>
                <a:latin typeface="+mn-lt"/>
                <a:cs typeface="+mn-cs"/>
              </a:rPr>
              <a:t>Shaftless</a:t>
            </a:r>
            <a:r>
              <a:rPr lang="en-GB" dirty="0">
                <a:solidFill>
                  <a:srgbClr val="FF0000"/>
                </a:solidFill>
                <a:latin typeface="+mn-lt"/>
                <a:cs typeface="+mn-cs"/>
              </a:rPr>
              <a:t> dosing screw</a:t>
            </a:r>
          </a:p>
        </p:txBody>
      </p:sp>
      <p:sp>
        <p:nvSpPr>
          <p:cNvPr id="17414" name="Rectangle 7"/>
          <p:cNvSpPr>
            <a:spLocks noChangeArrowheads="1"/>
          </p:cNvSpPr>
          <p:nvPr/>
        </p:nvSpPr>
        <p:spPr bwMode="auto">
          <a:xfrm>
            <a:off x="738188" y="1719263"/>
            <a:ext cx="3289300" cy="7386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290513" indent="-290513">
              <a:buFont typeface="Times" pitchFamily="-96" charset="0"/>
              <a:buNone/>
              <a:tabLst>
                <a:tab pos="292100" algn="l"/>
              </a:tabLst>
            </a:pPr>
            <a:r>
              <a:rPr lang="en-GB" sz="2400" b="1" dirty="0">
                <a:solidFill>
                  <a:schemeClr val="accent1"/>
                </a:solidFill>
              </a:rPr>
              <a:t>		</a:t>
            </a:r>
            <a:r>
              <a:rPr lang="en-GB" sz="2400" dirty="0" smtClean="0"/>
              <a:t>Extraction </a:t>
            </a:r>
            <a:r>
              <a:rPr lang="en-GB" sz="2400" dirty="0"/>
              <a:t/>
            </a:r>
            <a:br>
              <a:rPr lang="en-GB" sz="2400" dirty="0"/>
            </a:br>
            <a:r>
              <a:rPr lang="en-GB" dirty="0" smtClean="0">
                <a:solidFill>
                  <a:srgbClr val="FF1100"/>
                </a:solidFill>
              </a:rPr>
              <a:t>Activated </a:t>
            </a:r>
            <a:r>
              <a:rPr lang="en-GB" dirty="0">
                <a:solidFill>
                  <a:srgbClr val="FF1100"/>
                </a:solidFill>
              </a:rPr>
              <a:t>bottom</a:t>
            </a:r>
          </a:p>
        </p:txBody>
      </p:sp>
      <p:sp>
        <p:nvSpPr>
          <p:cNvPr id="17415" name="Rectangle 8"/>
          <p:cNvSpPr>
            <a:spLocks noChangeArrowheads="1"/>
          </p:cNvSpPr>
          <p:nvPr/>
        </p:nvSpPr>
        <p:spPr bwMode="auto">
          <a:xfrm>
            <a:off x="766763" y="5354638"/>
            <a:ext cx="3602037" cy="7381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290513" indent="-290513">
              <a:buFont typeface="Times" pitchFamily="-96" charset="0"/>
              <a:buNone/>
              <a:tabLst>
                <a:tab pos="292100" algn="l"/>
              </a:tabLst>
            </a:pPr>
            <a:r>
              <a:rPr lang="en-GB" sz="2400" b="1" dirty="0">
                <a:solidFill>
                  <a:schemeClr val="accent1"/>
                </a:solidFill>
              </a:rPr>
              <a:t>	</a:t>
            </a:r>
            <a:r>
              <a:rPr lang="en-GB" sz="2400" dirty="0"/>
              <a:t>Gravimetric Dosing </a:t>
            </a:r>
            <a:br>
              <a:rPr lang="en-GB" sz="2400" dirty="0"/>
            </a:br>
            <a:r>
              <a:rPr lang="en-GB" dirty="0">
                <a:solidFill>
                  <a:srgbClr val="FF1100"/>
                </a:solidFill>
              </a:rPr>
              <a:t>Belt</a:t>
            </a:r>
            <a:r>
              <a:rPr lang="en-GB" dirty="0">
                <a:solidFill>
                  <a:schemeClr val="accent1"/>
                </a:solidFill>
              </a:rPr>
              <a:t> </a:t>
            </a:r>
            <a:r>
              <a:rPr lang="en-GB" dirty="0">
                <a:solidFill>
                  <a:srgbClr val="FF1100"/>
                </a:solidFill>
              </a:rPr>
              <a:t>Weigh Feeder</a:t>
            </a:r>
          </a:p>
        </p:txBody>
      </p:sp>
      <p:sp>
        <p:nvSpPr>
          <p:cNvPr id="17416" name="Rectangle 9"/>
          <p:cNvSpPr>
            <a:spLocks noChangeArrowheads="1"/>
          </p:cNvSpPr>
          <p:nvPr/>
        </p:nvSpPr>
        <p:spPr bwMode="auto">
          <a:xfrm>
            <a:off x="1101725" y="3302000"/>
            <a:ext cx="2717800" cy="646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290513" indent="-290513">
              <a:buFont typeface="Times" pitchFamily="-96" charset="0"/>
              <a:buChar char="•"/>
            </a:pPr>
            <a:r>
              <a:rPr lang="en-GB" dirty="0"/>
              <a:t>a) Fine solid AF: </a:t>
            </a:r>
            <a:r>
              <a:rPr lang="en-GB" dirty="0">
                <a:solidFill>
                  <a:schemeClr val="accent2"/>
                </a:solidFill>
              </a:rPr>
              <a:t/>
            </a:r>
            <a:br>
              <a:rPr lang="en-GB" dirty="0">
                <a:solidFill>
                  <a:schemeClr val="accent2"/>
                </a:solidFill>
              </a:rPr>
            </a:br>
            <a:r>
              <a:rPr lang="en-GB" dirty="0">
                <a:solidFill>
                  <a:srgbClr val="FF1100"/>
                </a:solidFill>
              </a:rPr>
              <a:t>Dosing </a:t>
            </a:r>
            <a:r>
              <a:rPr lang="en-GB" dirty="0" smtClean="0">
                <a:solidFill>
                  <a:srgbClr val="FF1100"/>
                </a:solidFill>
              </a:rPr>
              <a:t>Screws</a:t>
            </a:r>
            <a:endParaRPr lang="en-GB" dirty="0">
              <a:solidFill>
                <a:srgbClr val="FF1100"/>
              </a:solidFill>
            </a:endParaRPr>
          </a:p>
        </p:txBody>
      </p:sp>
      <p:sp>
        <p:nvSpPr>
          <p:cNvPr id="17417" name="Text Box 10"/>
          <p:cNvSpPr txBox="1">
            <a:spLocks noChangeArrowheads="1"/>
          </p:cNvSpPr>
          <p:nvPr/>
        </p:nvSpPr>
        <p:spPr bwMode="auto">
          <a:xfrm>
            <a:off x="947738" y="1105694"/>
            <a:ext cx="2700337" cy="461962"/>
          </a:xfrm>
          <a:prstGeom prst="rect">
            <a:avLst/>
          </a:prstGeom>
          <a:noFill/>
          <a:ln w="2857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2400"/>
              <a:t>Always in 3 Steps!</a:t>
            </a:r>
          </a:p>
        </p:txBody>
      </p:sp>
      <p:sp>
        <p:nvSpPr>
          <p:cNvPr id="17418" name="Oval 11"/>
          <p:cNvSpPr>
            <a:spLocks noChangeArrowheads="1"/>
          </p:cNvSpPr>
          <p:nvPr/>
        </p:nvSpPr>
        <p:spPr bwMode="auto">
          <a:xfrm>
            <a:off x="657225" y="1803400"/>
            <a:ext cx="330200" cy="330200"/>
          </a:xfrm>
          <a:prstGeom prst="ellipse">
            <a:avLst/>
          </a:prstGeom>
          <a:solidFill>
            <a:srgbClr val="FF0000"/>
          </a:solidFill>
          <a:ln>
            <a:noFill/>
          </a:ln>
          <a:effectLst/>
          <a:extLst/>
        </p:spPr>
        <p:txBody>
          <a:bodyPr wrap="none" anchor="ctr"/>
          <a:lstStyle/>
          <a:p>
            <a:pPr algn="ctr"/>
            <a:r>
              <a:rPr lang="en-GB" sz="2000" dirty="0">
                <a:solidFill>
                  <a:schemeClr val="bg1"/>
                </a:solidFill>
                <a:latin typeface="Arial Black" pitchFamily="34" charset="0"/>
              </a:rPr>
              <a:t>1</a:t>
            </a:r>
          </a:p>
        </p:txBody>
      </p:sp>
      <p:sp>
        <p:nvSpPr>
          <p:cNvPr id="17419" name="Oval 12"/>
          <p:cNvSpPr>
            <a:spLocks noChangeArrowheads="1"/>
          </p:cNvSpPr>
          <p:nvPr/>
        </p:nvSpPr>
        <p:spPr bwMode="auto">
          <a:xfrm>
            <a:off x="631825" y="2895600"/>
            <a:ext cx="330200" cy="330200"/>
          </a:xfrm>
          <a:prstGeom prst="ellipse">
            <a:avLst/>
          </a:prstGeom>
          <a:solidFill>
            <a:srgbClr val="FF0000"/>
          </a:solidFill>
          <a:ln>
            <a:noFill/>
          </a:ln>
          <a:effectLst/>
          <a:extLst/>
        </p:spPr>
        <p:txBody>
          <a:bodyPr wrap="none" anchor="ctr"/>
          <a:lstStyle/>
          <a:p>
            <a:pPr algn="ctr"/>
            <a:r>
              <a:rPr lang="en-GB" sz="2000">
                <a:solidFill>
                  <a:schemeClr val="bg1"/>
                </a:solidFill>
                <a:latin typeface="Arial Black" pitchFamily="34" charset="0"/>
              </a:rPr>
              <a:t>2</a:t>
            </a:r>
          </a:p>
        </p:txBody>
      </p:sp>
      <p:sp>
        <p:nvSpPr>
          <p:cNvPr id="17420" name="Oval 13"/>
          <p:cNvSpPr>
            <a:spLocks noChangeArrowheads="1"/>
          </p:cNvSpPr>
          <p:nvPr/>
        </p:nvSpPr>
        <p:spPr bwMode="auto">
          <a:xfrm>
            <a:off x="657225" y="5426075"/>
            <a:ext cx="330200" cy="330200"/>
          </a:xfrm>
          <a:prstGeom prst="ellipse">
            <a:avLst/>
          </a:prstGeom>
          <a:solidFill>
            <a:srgbClr val="FF0000"/>
          </a:solidFill>
          <a:ln>
            <a:noFill/>
          </a:ln>
          <a:effectLst/>
          <a:extLst/>
        </p:spPr>
        <p:txBody>
          <a:bodyPr wrap="none" anchor="ctr"/>
          <a:lstStyle/>
          <a:p>
            <a:pPr algn="ctr"/>
            <a:r>
              <a:rPr lang="en-GB" sz="2000">
                <a:solidFill>
                  <a:schemeClr val="bg1"/>
                </a:solidFill>
                <a:latin typeface="Arial Black" pitchFamily="34" charset="0"/>
              </a:rPr>
              <a:t>3</a:t>
            </a:r>
          </a:p>
        </p:txBody>
      </p:sp>
      <p:sp>
        <p:nvSpPr>
          <p:cNvPr id="17421" name="Oval 14"/>
          <p:cNvSpPr>
            <a:spLocks noChangeArrowheads="1"/>
          </p:cNvSpPr>
          <p:nvPr/>
        </p:nvSpPr>
        <p:spPr bwMode="auto">
          <a:xfrm>
            <a:off x="5449888" y="2628900"/>
            <a:ext cx="215900" cy="215900"/>
          </a:xfrm>
          <a:prstGeom prst="ellipse">
            <a:avLst/>
          </a:prstGeom>
          <a:solidFill>
            <a:srgbClr val="FF0000"/>
          </a:solidFill>
          <a:ln>
            <a:noFill/>
          </a:ln>
          <a:effectLst/>
          <a:extLst/>
        </p:spPr>
        <p:txBody>
          <a:bodyPr wrap="none" anchor="ctr"/>
          <a:lstStyle/>
          <a:p>
            <a:pPr algn="ctr"/>
            <a:r>
              <a:rPr lang="en-GB" sz="1200">
                <a:solidFill>
                  <a:schemeClr val="bg1"/>
                </a:solidFill>
                <a:latin typeface="Arial Black" pitchFamily="34" charset="0"/>
              </a:rPr>
              <a:t>2</a:t>
            </a:r>
          </a:p>
        </p:txBody>
      </p:sp>
      <p:sp>
        <p:nvSpPr>
          <p:cNvPr id="17422" name="Oval 15"/>
          <p:cNvSpPr>
            <a:spLocks noChangeArrowheads="1"/>
          </p:cNvSpPr>
          <p:nvPr/>
        </p:nvSpPr>
        <p:spPr bwMode="auto">
          <a:xfrm>
            <a:off x="6783388" y="2895600"/>
            <a:ext cx="215900" cy="215900"/>
          </a:xfrm>
          <a:prstGeom prst="ellipse">
            <a:avLst/>
          </a:prstGeom>
          <a:solidFill>
            <a:srgbClr val="FF0000"/>
          </a:solidFill>
          <a:ln>
            <a:noFill/>
          </a:ln>
          <a:effectLst/>
          <a:extLst/>
        </p:spPr>
        <p:txBody>
          <a:bodyPr wrap="none" anchor="ctr"/>
          <a:lstStyle/>
          <a:p>
            <a:pPr algn="ctr"/>
            <a:r>
              <a:rPr lang="en-GB" sz="1200">
                <a:solidFill>
                  <a:schemeClr val="bg1"/>
                </a:solidFill>
                <a:latin typeface="Arial Black" pitchFamily="34" charset="0"/>
              </a:rPr>
              <a:t>3</a:t>
            </a:r>
          </a:p>
        </p:txBody>
      </p:sp>
      <p:sp>
        <p:nvSpPr>
          <p:cNvPr id="17423" name="Oval 16"/>
          <p:cNvSpPr>
            <a:spLocks noChangeArrowheads="1"/>
          </p:cNvSpPr>
          <p:nvPr/>
        </p:nvSpPr>
        <p:spPr bwMode="auto">
          <a:xfrm>
            <a:off x="6415088" y="5067300"/>
            <a:ext cx="215900" cy="215900"/>
          </a:xfrm>
          <a:prstGeom prst="ellipse">
            <a:avLst/>
          </a:prstGeom>
          <a:solidFill>
            <a:schemeClr val="tx2"/>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1200">
                <a:solidFill>
                  <a:schemeClr val="bg1"/>
                </a:solidFill>
                <a:latin typeface="Arial Black" pitchFamily="34" charset="0"/>
              </a:rPr>
              <a:t>2</a:t>
            </a:r>
          </a:p>
        </p:txBody>
      </p:sp>
      <p:sp>
        <p:nvSpPr>
          <p:cNvPr id="17424" name="Oval 17"/>
          <p:cNvSpPr>
            <a:spLocks noChangeArrowheads="1"/>
          </p:cNvSpPr>
          <p:nvPr/>
        </p:nvSpPr>
        <p:spPr bwMode="auto">
          <a:xfrm>
            <a:off x="5665788" y="4787900"/>
            <a:ext cx="215900" cy="215900"/>
          </a:xfrm>
          <a:prstGeom prst="ellipse">
            <a:avLst/>
          </a:prstGeom>
          <a:solidFill>
            <a:schemeClr val="tx2"/>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GB" sz="1200">
                <a:solidFill>
                  <a:schemeClr val="bg1"/>
                </a:solidFill>
                <a:latin typeface="Arial Black" pitchFamily="34" charset="0"/>
              </a:rPr>
              <a:t>1</a:t>
            </a:r>
          </a:p>
        </p:txBody>
      </p:sp>
      <p:sp>
        <p:nvSpPr>
          <p:cNvPr id="17425" name="Text Box 18"/>
          <p:cNvSpPr txBox="1">
            <a:spLocks noChangeArrowheads="1"/>
          </p:cNvSpPr>
          <p:nvPr/>
        </p:nvSpPr>
        <p:spPr bwMode="auto">
          <a:xfrm>
            <a:off x="5051425" y="3754438"/>
            <a:ext cx="911225"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1200"/>
              <a:t>Front View</a:t>
            </a:r>
          </a:p>
        </p:txBody>
      </p:sp>
      <p:sp>
        <p:nvSpPr>
          <p:cNvPr id="17426" name="Text Box 19"/>
          <p:cNvSpPr txBox="1">
            <a:spLocks noChangeArrowheads="1"/>
          </p:cNvSpPr>
          <p:nvPr/>
        </p:nvSpPr>
        <p:spPr bwMode="auto">
          <a:xfrm>
            <a:off x="6210300" y="1277938"/>
            <a:ext cx="858838"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1200"/>
              <a:t>Side View</a:t>
            </a:r>
          </a:p>
        </p:txBody>
      </p:sp>
      <p:sp>
        <p:nvSpPr>
          <p:cNvPr id="17427" name="Oval 20"/>
          <p:cNvSpPr>
            <a:spLocks noChangeArrowheads="1"/>
          </p:cNvSpPr>
          <p:nvPr/>
        </p:nvSpPr>
        <p:spPr bwMode="auto">
          <a:xfrm>
            <a:off x="7558088" y="5181600"/>
            <a:ext cx="215900" cy="215900"/>
          </a:xfrm>
          <a:prstGeom prst="ellipse">
            <a:avLst/>
          </a:prstGeom>
          <a:solidFill>
            <a:srgbClr val="FF0000"/>
          </a:solidFill>
          <a:ln>
            <a:noFill/>
          </a:ln>
          <a:effectLst/>
          <a:extLst/>
        </p:spPr>
        <p:txBody>
          <a:bodyPr wrap="none" anchor="ctr"/>
          <a:lstStyle/>
          <a:p>
            <a:pPr algn="ctr"/>
            <a:r>
              <a:rPr lang="en-GB" sz="1200">
                <a:solidFill>
                  <a:schemeClr val="bg1"/>
                </a:solidFill>
                <a:latin typeface="Arial Black" pitchFamily="34" charset="0"/>
              </a:rPr>
              <a:t>2</a:t>
            </a:r>
          </a:p>
        </p:txBody>
      </p:sp>
      <p:grpSp>
        <p:nvGrpSpPr>
          <p:cNvPr id="17428" name="Group 21"/>
          <p:cNvGrpSpPr>
            <a:grpSpLocks/>
          </p:cNvGrpSpPr>
          <p:nvPr/>
        </p:nvGrpSpPr>
        <p:grpSpPr bwMode="auto">
          <a:xfrm>
            <a:off x="8291513" y="5638800"/>
            <a:ext cx="930275" cy="209550"/>
            <a:chOff x="971" y="720"/>
            <a:chExt cx="541" cy="132"/>
          </a:xfrm>
        </p:grpSpPr>
        <p:pic>
          <p:nvPicPr>
            <p:cNvPr id="17544" name="Picture 22" descr="förder 01"/>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971" y="720"/>
              <a:ext cx="541"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45" name="AutoShape 23"/>
            <p:cNvSpPr>
              <a:spLocks noChangeArrowheads="1"/>
            </p:cNvSpPr>
            <p:nvPr/>
          </p:nvSpPr>
          <p:spPr bwMode="auto">
            <a:xfrm>
              <a:off x="1098" y="792"/>
              <a:ext cx="66" cy="60"/>
            </a:xfrm>
            <a:prstGeom prst="triangle">
              <a:avLst>
                <a:gd name="adj" fmla="val 50000"/>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GB" sz="2600"/>
            </a:p>
          </p:txBody>
        </p:sp>
      </p:grpSp>
      <p:sp>
        <p:nvSpPr>
          <p:cNvPr id="17429" name="Oval 24"/>
          <p:cNvSpPr>
            <a:spLocks noChangeArrowheads="1"/>
          </p:cNvSpPr>
          <p:nvPr/>
        </p:nvSpPr>
        <p:spPr bwMode="auto">
          <a:xfrm>
            <a:off x="8802688" y="5397500"/>
            <a:ext cx="215900" cy="215900"/>
          </a:xfrm>
          <a:prstGeom prst="ellipse">
            <a:avLst/>
          </a:prstGeom>
          <a:solidFill>
            <a:srgbClr val="FF0000"/>
          </a:solidFill>
          <a:ln>
            <a:noFill/>
          </a:ln>
          <a:effectLst/>
          <a:extLst/>
        </p:spPr>
        <p:txBody>
          <a:bodyPr wrap="none" anchor="ctr"/>
          <a:lstStyle/>
          <a:p>
            <a:pPr algn="ctr"/>
            <a:r>
              <a:rPr lang="en-GB" sz="1200">
                <a:solidFill>
                  <a:schemeClr val="bg1"/>
                </a:solidFill>
                <a:latin typeface="Arial Black" pitchFamily="34" charset="0"/>
              </a:rPr>
              <a:t>3</a:t>
            </a:r>
          </a:p>
        </p:txBody>
      </p:sp>
      <p:sp>
        <p:nvSpPr>
          <p:cNvPr id="17430" name="Oval 25"/>
          <p:cNvSpPr>
            <a:spLocks noChangeArrowheads="1"/>
          </p:cNvSpPr>
          <p:nvPr/>
        </p:nvSpPr>
        <p:spPr bwMode="auto">
          <a:xfrm>
            <a:off x="6059488" y="2197100"/>
            <a:ext cx="215900" cy="215900"/>
          </a:xfrm>
          <a:prstGeom prst="ellipse">
            <a:avLst/>
          </a:prstGeom>
          <a:solidFill>
            <a:srgbClr val="FF0000"/>
          </a:solidFill>
          <a:ln>
            <a:noFill/>
          </a:ln>
          <a:effectLst/>
          <a:extLst/>
        </p:spPr>
        <p:txBody>
          <a:bodyPr wrap="none" anchor="ctr"/>
          <a:lstStyle/>
          <a:p>
            <a:pPr algn="ctr"/>
            <a:r>
              <a:rPr lang="en-GB" sz="1200" dirty="0">
                <a:solidFill>
                  <a:schemeClr val="bg1"/>
                </a:solidFill>
                <a:latin typeface="Arial Black" pitchFamily="34" charset="0"/>
              </a:rPr>
              <a:t>1</a:t>
            </a:r>
          </a:p>
        </p:txBody>
      </p:sp>
      <p:sp>
        <p:nvSpPr>
          <p:cNvPr id="17431" name="Text Box 26"/>
          <p:cNvSpPr txBox="1">
            <a:spLocks noChangeArrowheads="1"/>
          </p:cNvSpPr>
          <p:nvPr/>
        </p:nvSpPr>
        <p:spPr bwMode="auto">
          <a:xfrm>
            <a:off x="4343400" y="1062038"/>
            <a:ext cx="1322388"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1200" b="1">
                <a:solidFill>
                  <a:schemeClr val="accent2"/>
                </a:solidFill>
              </a:rPr>
              <a:t>a) Fine solid AF</a:t>
            </a:r>
          </a:p>
        </p:txBody>
      </p:sp>
      <p:sp>
        <p:nvSpPr>
          <p:cNvPr id="17432" name="Text Box 27"/>
          <p:cNvSpPr txBox="1">
            <a:spLocks noChangeArrowheads="1"/>
          </p:cNvSpPr>
          <p:nvPr/>
        </p:nvSpPr>
        <p:spPr bwMode="auto">
          <a:xfrm>
            <a:off x="4327525" y="3500438"/>
            <a:ext cx="1531938"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1200" b="1">
                <a:solidFill>
                  <a:schemeClr val="accent2"/>
                </a:solidFill>
              </a:rPr>
              <a:t>b) Coarse solid AF</a:t>
            </a:r>
          </a:p>
        </p:txBody>
      </p:sp>
      <p:sp>
        <p:nvSpPr>
          <p:cNvPr id="17433" name="Text Box 31"/>
          <p:cNvSpPr txBox="1">
            <a:spLocks noChangeArrowheads="1"/>
          </p:cNvSpPr>
          <p:nvPr/>
        </p:nvSpPr>
        <p:spPr bwMode="auto">
          <a:xfrm>
            <a:off x="8208963" y="5830888"/>
            <a:ext cx="11144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sz="800"/>
              <a:t>Belt Weigh Feeder (recommended)</a:t>
            </a:r>
          </a:p>
        </p:txBody>
      </p:sp>
      <p:sp>
        <p:nvSpPr>
          <p:cNvPr id="17434" name="Text Box 33"/>
          <p:cNvSpPr txBox="1">
            <a:spLocks noChangeArrowheads="1"/>
          </p:cNvSpPr>
          <p:nvPr/>
        </p:nvSpPr>
        <p:spPr bwMode="auto">
          <a:xfrm>
            <a:off x="7069138" y="5870575"/>
            <a:ext cx="11049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sz="800"/>
              <a:t>Belt Scale </a:t>
            </a:r>
            <a:br>
              <a:rPr lang="en-GB" sz="800"/>
            </a:br>
            <a:r>
              <a:rPr lang="en-GB" sz="800"/>
              <a:t>(not recommended)</a:t>
            </a:r>
          </a:p>
        </p:txBody>
      </p:sp>
      <p:grpSp>
        <p:nvGrpSpPr>
          <p:cNvPr id="17435" name="Group 34"/>
          <p:cNvGrpSpPr>
            <a:grpSpLocks/>
          </p:cNvGrpSpPr>
          <p:nvPr/>
        </p:nvGrpSpPr>
        <p:grpSpPr bwMode="auto">
          <a:xfrm>
            <a:off x="8393113" y="3511550"/>
            <a:ext cx="930275" cy="209550"/>
            <a:chOff x="971" y="720"/>
            <a:chExt cx="541" cy="132"/>
          </a:xfrm>
        </p:grpSpPr>
        <p:pic>
          <p:nvPicPr>
            <p:cNvPr id="17542" name="Picture 35" descr="förder 01"/>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971" y="720"/>
              <a:ext cx="541"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543" name="AutoShape 36"/>
            <p:cNvSpPr>
              <a:spLocks noChangeArrowheads="1"/>
            </p:cNvSpPr>
            <p:nvPr/>
          </p:nvSpPr>
          <p:spPr bwMode="auto">
            <a:xfrm>
              <a:off x="1098" y="792"/>
              <a:ext cx="66" cy="60"/>
            </a:xfrm>
            <a:prstGeom prst="triangle">
              <a:avLst>
                <a:gd name="adj" fmla="val 50000"/>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en-GB" sz="2600"/>
            </a:p>
          </p:txBody>
        </p:sp>
      </p:grpSp>
      <p:sp>
        <p:nvSpPr>
          <p:cNvPr id="17436" name="Text Box 37"/>
          <p:cNvSpPr txBox="1">
            <a:spLocks noChangeArrowheads="1"/>
          </p:cNvSpPr>
          <p:nvPr/>
        </p:nvSpPr>
        <p:spPr bwMode="auto">
          <a:xfrm>
            <a:off x="8208963" y="3751263"/>
            <a:ext cx="11144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sz="800"/>
              <a:t>Belt Weigh Feeder (recommended)</a:t>
            </a:r>
          </a:p>
        </p:txBody>
      </p:sp>
      <p:sp>
        <p:nvSpPr>
          <p:cNvPr id="17437" name="Text Box 38"/>
          <p:cNvSpPr txBox="1">
            <a:spLocks noChangeArrowheads="1"/>
          </p:cNvSpPr>
          <p:nvPr/>
        </p:nvSpPr>
        <p:spPr bwMode="auto">
          <a:xfrm>
            <a:off x="6716713" y="3554413"/>
            <a:ext cx="1104900" cy="33655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sz="800"/>
              <a:t>Belt Scale </a:t>
            </a:r>
            <a:br>
              <a:rPr lang="en-GB" sz="800"/>
            </a:br>
            <a:r>
              <a:rPr lang="en-GB" sz="800"/>
              <a:t>(not recommended)</a:t>
            </a:r>
          </a:p>
        </p:txBody>
      </p:sp>
      <p:sp>
        <p:nvSpPr>
          <p:cNvPr id="17438" name="Text Box 39"/>
          <p:cNvSpPr txBox="1">
            <a:spLocks noChangeArrowheads="1"/>
          </p:cNvSpPr>
          <p:nvPr/>
        </p:nvSpPr>
        <p:spPr bwMode="auto">
          <a:xfrm>
            <a:off x="4768850" y="5875338"/>
            <a:ext cx="177165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sz="800"/>
              <a:t>Variable Speed Belt, inclined 18° (cleated &lt;35°)</a:t>
            </a:r>
          </a:p>
        </p:txBody>
      </p:sp>
      <p:grpSp>
        <p:nvGrpSpPr>
          <p:cNvPr id="17441" name="Group 4"/>
          <p:cNvGrpSpPr>
            <a:grpSpLocks noChangeAspect="1"/>
          </p:cNvGrpSpPr>
          <p:nvPr/>
        </p:nvGrpSpPr>
        <p:grpSpPr bwMode="auto">
          <a:xfrm>
            <a:off x="4473575" y="4010025"/>
            <a:ext cx="4192588" cy="1952625"/>
            <a:chOff x="3185" y="2526"/>
            <a:chExt cx="2641" cy="1230"/>
          </a:xfrm>
        </p:grpSpPr>
        <p:sp>
          <p:nvSpPr>
            <p:cNvPr id="17455" name="AutoShape 3"/>
            <p:cNvSpPr>
              <a:spLocks noChangeAspect="1" noChangeArrowheads="1" noTextEdit="1"/>
            </p:cNvSpPr>
            <p:nvPr/>
          </p:nvSpPr>
          <p:spPr bwMode="auto">
            <a:xfrm>
              <a:off x="3185" y="2526"/>
              <a:ext cx="2632" cy="1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7456" name="Rectangle 5"/>
            <p:cNvSpPr>
              <a:spLocks noChangeArrowheads="1"/>
            </p:cNvSpPr>
            <p:nvPr/>
          </p:nvSpPr>
          <p:spPr bwMode="auto">
            <a:xfrm>
              <a:off x="3488" y="2624"/>
              <a:ext cx="815" cy="581"/>
            </a:xfrm>
            <a:prstGeom prst="rect">
              <a:avLst/>
            </a:prstGeom>
            <a:solidFill>
              <a:srgbClr val="E3E3E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7457" name="Freeform 6"/>
            <p:cNvSpPr>
              <a:spLocks/>
            </p:cNvSpPr>
            <p:nvPr/>
          </p:nvSpPr>
          <p:spPr bwMode="auto">
            <a:xfrm>
              <a:off x="3483" y="2619"/>
              <a:ext cx="824" cy="590"/>
            </a:xfrm>
            <a:custGeom>
              <a:avLst/>
              <a:gdLst>
                <a:gd name="T0" fmla="*/ 0 w 1648"/>
                <a:gd name="T1" fmla="*/ 0 h 1179"/>
                <a:gd name="T2" fmla="*/ 0 w 1648"/>
                <a:gd name="T3" fmla="*/ 74 h 1179"/>
                <a:gd name="T4" fmla="*/ 103 w 1648"/>
                <a:gd name="T5" fmla="*/ 74 h 1179"/>
                <a:gd name="T6" fmla="*/ 103 w 1648"/>
                <a:gd name="T7" fmla="*/ 0 h 1179"/>
                <a:gd name="T8" fmla="*/ 0 w 1648"/>
                <a:gd name="T9" fmla="*/ 0 h 1179"/>
                <a:gd name="T10" fmla="*/ 2 w 1648"/>
                <a:gd name="T11" fmla="*/ 2 h 1179"/>
                <a:gd name="T12" fmla="*/ 102 w 1648"/>
                <a:gd name="T13" fmla="*/ 2 h 1179"/>
                <a:gd name="T14" fmla="*/ 102 w 1648"/>
                <a:gd name="T15" fmla="*/ 73 h 1179"/>
                <a:gd name="T16" fmla="*/ 2 w 1648"/>
                <a:gd name="T17" fmla="*/ 73 h 1179"/>
                <a:gd name="T18" fmla="*/ 2 w 1648"/>
                <a:gd name="T19" fmla="*/ 2 h 1179"/>
                <a:gd name="T20" fmla="*/ 0 w 1648"/>
                <a:gd name="T21" fmla="*/ 0 h 11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48" h="1179">
                  <a:moveTo>
                    <a:pt x="0" y="0"/>
                  </a:moveTo>
                  <a:lnTo>
                    <a:pt x="0" y="1179"/>
                  </a:lnTo>
                  <a:lnTo>
                    <a:pt x="1648" y="1179"/>
                  </a:lnTo>
                  <a:lnTo>
                    <a:pt x="1648" y="0"/>
                  </a:lnTo>
                  <a:lnTo>
                    <a:pt x="0" y="0"/>
                  </a:lnTo>
                  <a:lnTo>
                    <a:pt x="18" y="19"/>
                  </a:lnTo>
                  <a:lnTo>
                    <a:pt x="1630" y="19"/>
                  </a:lnTo>
                  <a:lnTo>
                    <a:pt x="1630" y="1161"/>
                  </a:lnTo>
                  <a:lnTo>
                    <a:pt x="18" y="1161"/>
                  </a:lnTo>
                  <a:lnTo>
                    <a:pt x="18" y="19"/>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458" name="Freeform 7"/>
            <p:cNvSpPr>
              <a:spLocks/>
            </p:cNvSpPr>
            <p:nvPr/>
          </p:nvSpPr>
          <p:spPr bwMode="auto">
            <a:xfrm>
              <a:off x="3493" y="2695"/>
              <a:ext cx="803" cy="504"/>
            </a:xfrm>
            <a:custGeom>
              <a:avLst/>
              <a:gdLst>
                <a:gd name="T0" fmla="*/ 101 w 1606"/>
                <a:gd name="T1" fmla="*/ 63 h 1008"/>
                <a:gd name="T2" fmla="*/ 0 w 1606"/>
                <a:gd name="T3" fmla="*/ 20 h 1008"/>
                <a:gd name="T4" fmla="*/ 0 w 1606"/>
                <a:gd name="T5" fmla="*/ 20 h 1008"/>
                <a:gd name="T6" fmla="*/ 3 w 1606"/>
                <a:gd name="T7" fmla="*/ 20 h 1008"/>
                <a:gd name="T8" fmla="*/ 5 w 1606"/>
                <a:gd name="T9" fmla="*/ 18 h 1008"/>
                <a:gd name="T10" fmla="*/ 7 w 1606"/>
                <a:gd name="T11" fmla="*/ 15 h 1008"/>
                <a:gd name="T12" fmla="*/ 8 w 1606"/>
                <a:gd name="T13" fmla="*/ 13 h 1008"/>
                <a:gd name="T14" fmla="*/ 10 w 1606"/>
                <a:gd name="T15" fmla="*/ 13 h 1008"/>
                <a:gd name="T16" fmla="*/ 13 w 1606"/>
                <a:gd name="T17" fmla="*/ 13 h 1008"/>
                <a:gd name="T18" fmla="*/ 17 w 1606"/>
                <a:gd name="T19" fmla="*/ 14 h 1008"/>
                <a:gd name="T20" fmla="*/ 20 w 1606"/>
                <a:gd name="T21" fmla="*/ 14 h 1008"/>
                <a:gd name="T22" fmla="*/ 22 w 1606"/>
                <a:gd name="T23" fmla="*/ 14 h 1008"/>
                <a:gd name="T24" fmla="*/ 23 w 1606"/>
                <a:gd name="T25" fmla="*/ 13 h 1008"/>
                <a:gd name="T26" fmla="*/ 25 w 1606"/>
                <a:gd name="T27" fmla="*/ 10 h 1008"/>
                <a:gd name="T28" fmla="*/ 27 w 1606"/>
                <a:gd name="T29" fmla="*/ 8 h 1008"/>
                <a:gd name="T30" fmla="*/ 28 w 1606"/>
                <a:gd name="T31" fmla="*/ 7 h 1008"/>
                <a:gd name="T32" fmla="*/ 30 w 1606"/>
                <a:gd name="T33" fmla="*/ 6 h 1008"/>
                <a:gd name="T34" fmla="*/ 33 w 1606"/>
                <a:gd name="T35" fmla="*/ 6 h 1008"/>
                <a:gd name="T36" fmla="*/ 37 w 1606"/>
                <a:gd name="T37" fmla="*/ 5 h 1008"/>
                <a:gd name="T38" fmla="*/ 39 w 1606"/>
                <a:gd name="T39" fmla="*/ 5 h 1008"/>
                <a:gd name="T40" fmla="*/ 41 w 1606"/>
                <a:gd name="T41" fmla="*/ 4 h 1008"/>
                <a:gd name="T42" fmla="*/ 42 w 1606"/>
                <a:gd name="T43" fmla="*/ 3 h 1008"/>
                <a:gd name="T44" fmla="*/ 45 w 1606"/>
                <a:gd name="T45" fmla="*/ 1 h 1008"/>
                <a:gd name="T46" fmla="*/ 46 w 1606"/>
                <a:gd name="T47" fmla="*/ 0 h 1008"/>
                <a:gd name="T48" fmla="*/ 56 w 1606"/>
                <a:gd name="T49" fmla="*/ 1 h 1008"/>
                <a:gd name="T50" fmla="*/ 57 w 1606"/>
                <a:gd name="T51" fmla="*/ 2 h 1008"/>
                <a:gd name="T52" fmla="*/ 58 w 1606"/>
                <a:gd name="T53" fmla="*/ 3 h 1008"/>
                <a:gd name="T54" fmla="*/ 60 w 1606"/>
                <a:gd name="T55" fmla="*/ 5 h 1008"/>
                <a:gd name="T56" fmla="*/ 63 w 1606"/>
                <a:gd name="T57" fmla="*/ 7 h 1008"/>
                <a:gd name="T58" fmla="*/ 68 w 1606"/>
                <a:gd name="T59" fmla="*/ 10 h 1008"/>
                <a:gd name="T60" fmla="*/ 71 w 1606"/>
                <a:gd name="T61" fmla="*/ 12 h 1008"/>
                <a:gd name="T62" fmla="*/ 71 w 1606"/>
                <a:gd name="T63" fmla="*/ 13 h 1008"/>
                <a:gd name="T64" fmla="*/ 73 w 1606"/>
                <a:gd name="T65" fmla="*/ 14 h 1008"/>
                <a:gd name="T66" fmla="*/ 78 w 1606"/>
                <a:gd name="T67" fmla="*/ 16 h 1008"/>
                <a:gd name="T68" fmla="*/ 80 w 1606"/>
                <a:gd name="T69" fmla="*/ 16 h 1008"/>
                <a:gd name="T70" fmla="*/ 85 w 1606"/>
                <a:gd name="T71" fmla="*/ 17 h 1008"/>
                <a:gd name="T72" fmla="*/ 86 w 1606"/>
                <a:gd name="T73" fmla="*/ 17 h 1008"/>
                <a:gd name="T74" fmla="*/ 88 w 1606"/>
                <a:gd name="T75" fmla="*/ 19 h 1008"/>
                <a:gd name="T76" fmla="*/ 93 w 1606"/>
                <a:gd name="T77" fmla="*/ 21 h 1008"/>
                <a:gd name="T78" fmla="*/ 99 w 1606"/>
                <a:gd name="T79" fmla="*/ 25 h 1008"/>
                <a:gd name="T80" fmla="*/ 101 w 1606"/>
                <a:gd name="T81" fmla="*/ 27 h 100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606" h="1008">
                  <a:moveTo>
                    <a:pt x="1606" y="423"/>
                  </a:moveTo>
                  <a:lnTo>
                    <a:pt x="1606" y="1008"/>
                  </a:lnTo>
                  <a:lnTo>
                    <a:pt x="0" y="1008"/>
                  </a:lnTo>
                  <a:lnTo>
                    <a:pt x="0" y="319"/>
                  </a:lnTo>
                  <a:lnTo>
                    <a:pt x="36" y="319"/>
                  </a:lnTo>
                  <a:lnTo>
                    <a:pt x="0" y="319"/>
                  </a:lnTo>
                  <a:lnTo>
                    <a:pt x="23" y="316"/>
                  </a:lnTo>
                  <a:lnTo>
                    <a:pt x="41" y="308"/>
                  </a:lnTo>
                  <a:lnTo>
                    <a:pt x="56" y="297"/>
                  </a:lnTo>
                  <a:lnTo>
                    <a:pt x="69" y="283"/>
                  </a:lnTo>
                  <a:lnTo>
                    <a:pt x="92" y="248"/>
                  </a:lnTo>
                  <a:lnTo>
                    <a:pt x="103" y="231"/>
                  </a:lnTo>
                  <a:lnTo>
                    <a:pt x="117" y="214"/>
                  </a:lnTo>
                  <a:lnTo>
                    <a:pt x="127" y="206"/>
                  </a:lnTo>
                  <a:lnTo>
                    <a:pt x="138" y="202"/>
                  </a:lnTo>
                  <a:lnTo>
                    <a:pt x="152" y="198"/>
                  </a:lnTo>
                  <a:lnTo>
                    <a:pt x="167" y="198"/>
                  </a:lnTo>
                  <a:lnTo>
                    <a:pt x="199" y="202"/>
                  </a:lnTo>
                  <a:lnTo>
                    <a:pt x="233" y="207"/>
                  </a:lnTo>
                  <a:lnTo>
                    <a:pt x="269" y="214"/>
                  </a:lnTo>
                  <a:lnTo>
                    <a:pt x="301" y="220"/>
                  </a:lnTo>
                  <a:lnTo>
                    <a:pt x="315" y="220"/>
                  </a:lnTo>
                  <a:lnTo>
                    <a:pt x="328" y="219"/>
                  </a:lnTo>
                  <a:lnTo>
                    <a:pt x="339" y="216"/>
                  </a:lnTo>
                  <a:lnTo>
                    <a:pt x="350" y="210"/>
                  </a:lnTo>
                  <a:lnTo>
                    <a:pt x="361" y="199"/>
                  </a:lnTo>
                  <a:lnTo>
                    <a:pt x="372" y="187"/>
                  </a:lnTo>
                  <a:lnTo>
                    <a:pt x="392" y="160"/>
                  </a:lnTo>
                  <a:lnTo>
                    <a:pt x="410" y="132"/>
                  </a:lnTo>
                  <a:lnTo>
                    <a:pt x="420" y="121"/>
                  </a:lnTo>
                  <a:lnTo>
                    <a:pt x="431" y="110"/>
                  </a:lnTo>
                  <a:lnTo>
                    <a:pt x="438" y="106"/>
                  </a:lnTo>
                  <a:lnTo>
                    <a:pt x="447" y="102"/>
                  </a:lnTo>
                  <a:lnTo>
                    <a:pt x="469" y="94"/>
                  </a:lnTo>
                  <a:lnTo>
                    <a:pt x="498" y="87"/>
                  </a:lnTo>
                  <a:lnTo>
                    <a:pt x="528" y="82"/>
                  </a:lnTo>
                  <a:lnTo>
                    <a:pt x="559" y="77"/>
                  </a:lnTo>
                  <a:lnTo>
                    <a:pt x="587" y="72"/>
                  </a:lnTo>
                  <a:lnTo>
                    <a:pt x="611" y="67"/>
                  </a:lnTo>
                  <a:lnTo>
                    <a:pt x="621" y="66"/>
                  </a:lnTo>
                  <a:lnTo>
                    <a:pt x="628" y="64"/>
                  </a:lnTo>
                  <a:lnTo>
                    <a:pt x="642" y="57"/>
                  </a:lnTo>
                  <a:lnTo>
                    <a:pt x="656" y="49"/>
                  </a:lnTo>
                  <a:lnTo>
                    <a:pt x="668" y="38"/>
                  </a:lnTo>
                  <a:lnTo>
                    <a:pt x="682" y="27"/>
                  </a:lnTo>
                  <a:lnTo>
                    <a:pt x="708" y="8"/>
                  </a:lnTo>
                  <a:lnTo>
                    <a:pt x="721" y="3"/>
                  </a:lnTo>
                  <a:lnTo>
                    <a:pt x="734" y="0"/>
                  </a:lnTo>
                  <a:lnTo>
                    <a:pt x="886" y="0"/>
                  </a:lnTo>
                  <a:lnTo>
                    <a:pt x="894" y="3"/>
                  </a:lnTo>
                  <a:lnTo>
                    <a:pt x="900" y="7"/>
                  </a:lnTo>
                  <a:lnTo>
                    <a:pt x="907" y="22"/>
                  </a:lnTo>
                  <a:lnTo>
                    <a:pt x="915" y="36"/>
                  </a:lnTo>
                  <a:lnTo>
                    <a:pt x="922" y="41"/>
                  </a:lnTo>
                  <a:lnTo>
                    <a:pt x="932" y="43"/>
                  </a:lnTo>
                  <a:lnTo>
                    <a:pt x="951" y="66"/>
                  </a:lnTo>
                  <a:lnTo>
                    <a:pt x="974" y="85"/>
                  </a:lnTo>
                  <a:lnTo>
                    <a:pt x="999" y="101"/>
                  </a:lnTo>
                  <a:lnTo>
                    <a:pt x="1024" y="115"/>
                  </a:lnTo>
                  <a:lnTo>
                    <a:pt x="1077" y="145"/>
                  </a:lnTo>
                  <a:lnTo>
                    <a:pt x="1102" y="162"/>
                  </a:lnTo>
                  <a:lnTo>
                    <a:pt x="1125" y="183"/>
                  </a:lnTo>
                  <a:lnTo>
                    <a:pt x="1129" y="183"/>
                  </a:lnTo>
                  <a:lnTo>
                    <a:pt x="1136" y="197"/>
                  </a:lnTo>
                  <a:lnTo>
                    <a:pt x="1145" y="210"/>
                  </a:lnTo>
                  <a:lnTo>
                    <a:pt x="1168" y="221"/>
                  </a:lnTo>
                  <a:lnTo>
                    <a:pt x="1192" y="232"/>
                  </a:lnTo>
                  <a:lnTo>
                    <a:pt x="1241" y="246"/>
                  </a:lnTo>
                  <a:lnTo>
                    <a:pt x="1255" y="247"/>
                  </a:lnTo>
                  <a:lnTo>
                    <a:pt x="1271" y="249"/>
                  </a:lnTo>
                  <a:lnTo>
                    <a:pt x="1309" y="257"/>
                  </a:lnTo>
                  <a:lnTo>
                    <a:pt x="1345" y="267"/>
                  </a:lnTo>
                  <a:lnTo>
                    <a:pt x="1361" y="270"/>
                  </a:lnTo>
                  <a:lnTo>
                    <a:pt x="1372" y="272"/>
                  </a:lnTo>
                  <a:lnTo>
                    <a:pt x="1386" y="279"/>
                  </a:lnTo>
                  <a:lnTo>
                    <a:pt x="1396" y="289"/>
                  </a:lnTo>
                  <a:lnTo>
                    <a:pt x="1414" y="314"/>
                  </a:lnTo>
                  <a:lnTo>
                    <a:pt x="1484" y="335"/>
                  </a:lnTo>
                  <a:lnTo>
                    <a:pt x="1545" y="377"/>
                  </a:lnTo>
                  <a:lnTo>
                    <a:pt x="1575" y="399"/>
                  </a:lnTo>
                  <a:lnTo>
                    <a:pt x="1601" y="423"/>
                  </a:lnTo>
                  <a:lnTo>
                    <a:pt x="1606" y="423"/>
                  </a:lnTo>
                  <a:close/>
                </a:path>
              </a:pathLst>
            </a:custGeom>
            <a:solidFill>
              <a:srgbClr val="C0DC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459" name="Freeform 8"/>
            <p:cNvSpPr>
              <a:spLocks/>
            </p:cNvSpPr>
            <p:nvPr/>
          </p:nvSpPr>
          <p:spPr bwMode="auto">
            <a:xfrm>
              <a:off x="3503" y="3323"/>
              <a:ext cx="2316" cy="284"/>
            </a:xfrm>
            <a:custGeom>
              <a:avLst/>
              <a:gdLst>
                <a:gd name="T0" fmla="*/ 289 w 4630"/>
                <a:gd name="T1" fmla="*/ 30 h 568"/>
                <a:gd name="T2" fmla="*/ 289 w 4630"/>
                <a:gd name="T3" fmla="*/ 34 h 568"/>
                <a:gd name="T4" fmla="*/ 287 w 4630"/>
                <a:gd name="T5" fmla="*/ 36 h 568"/>
                <a:gd name="T6" fmla="*/ 286 w 4630"/>
                <a:gd name="T7" fmla="*/ 33 h 568"/>
                <a:gd name="T8" fmla="*/ 285 w 4630"/>
                <a:gd name="T9" fmla="*/ 29 h 568"/>
                <a:gd name="T10" fmla="*/ 285 w 4630"/>
                <a:gd name="T11" fmla="*/ 25 h 568"/>
                <a:gd name="T12" fmla="*/ 285 w 4630"/>
                <a:gd name="T13" fmla="*/ 22 h 568"/>
                <a:gd name="T14" fmla="*/ 285 w 4630"/>
                <a:gd name="T15" fmla="*/ 14 h 568"/>
                <a:gd name="T16" fmla="*/ 285 w 4630"/>
                <a:gd name="T17" fmla="*/ 13 h 568"/>
                <a:gd name="T18" fmla="*/ 284 w 4630"/>
                <a:gd name="T19" fmla="*/ 10 h 568"/>
                <a:gd name="T20" fmla="*/ 283 w 4630"/>
                <a:gd name="T21" fmla="*/ 7 h 568"/>
                <a:gd name="T22" fmla="*/ 283 w 4630"/>
                <a:gd name="T23" fmla="*/ 7 h 568"/>
                <a:gd name="T24" fmla="*/ 2 w 4630"/>
                <a:gd name="T25" fmla="*/ 34 h 568"/>
                <a:gd name="T26" fmla="*/ 5 w 4630"/>
                <a:gd name="T27" fmla="*/ 30 h 568"/>
                <a:gd name="T28" fmla="*/ 14 w 4630"/>
                <a:gd name="T29" fmla="*/ 26 h 568"/>
                <a:gd name="T30" fmla="*/ 26 w 4630"/>
                <a:gd name="T31" fmla="*/ 24 h 568"/>
                <a:gd name="T32" fmla="*/ 38 w 4630"/>
                <a:gd name="T33" fmla="*/ 22 h 568"/>
                <a:gd name="T34" fmla="*/ 43 w 4630"/>
                <a:gd name="T35" fmla="*/ 18 h 568"/>
                <a:gd name="T36" fmla="*/ 49 w 4630"/>
                <a:gd name="T37" fmla="*/ 16 h 568"/>
                <a:gd name="T38" fmla="*/ 55 w 4630"/>
                <a:gd name="T39" fmla="*/ 17 h 568"/>
                <a:gd name="T40" fmla="*/ 64 w 4630"/>
                <a:gd name="T41" fmla="*/ 19 h 568"/>
                <a:gd name="T42" fmla="*/ 68 w 4630"/>
                <a:gd name="T43" fmla="*/ 18 h 568"/>
                <a:gd name="T44" fmla="*/ 71 w 4630"/>
                <a:gd name="T45" fmla="*/ 16 h 568"/>
                <a:gd name="T46" fmla="*/ 80 w 4630"/>
                <a:gd name="T47" fmla="*/ 13 h 568"/>
                <a:gd name="T48" fmla="*/ 83 w 4630"/>
                <a:gd name="T49" fmla="*/ 12 h 568"/>
                <a:gd name="T50" fmla="*/ 85 w 4630"/>
                <a:gd name="T51" fmla="*/ 11 h 568"/>
                <a:gd name="T52" fmla="*/ 88 w 4630"/>
                <a:gd name="T53" fmla="*/ 10 h 568"/>
                <a:gd name="T54" fmla="*/ 90 w 4630"/>
                <a:gd name="T55" fmla="*/ 13 h 568"/>
                <a:gd name="T56" fmla="*/ 93 w 4630"/>
                <a:gd name="T57" fmla="*/ 14 h 568"/>
                <a:gd name="T58" fmla="*/ 96 w 4630"/>
                <a:gd name="T59" fmla="*/ 13 h 568"/>
                <a:gd name="T60" fmla="*/ 103 w 4630"/>
                <a:gd name="T61" fmla="*/ 8 h 568"/>
                <a:gd name="T62" fmla="*/ 105 w 4630"/>
                <a:gd name="T63" fmla="*/ 9 h 568"/>
                <a:gd name="T64" fmla="*/ 107 w 4630"/>
                <a:gd name="T65" fmla="*/ 12 h 568"/>
                <a:gd name="T66" fmla="*/ 113 w 4630"/>
                <a:gd name="T67" fmla="*/ 16 h 568"/>
                <a:gd name="T68" fmla="*/ 120 w 4630"/>
                <a:gd name="T69" fmla="*/ 19 h 568"/>
                <a:gd name="T70" fmla="*/ 126 w 4630"/>
                <a:gd name="T71" fmla="*/ 19 h 568"/>
                <a:gd name="T72" fmla="*/ 134 w 4630"/>
                <a:gd name="T73" fmla="*/ 16 h 568"/>
                <a:gd name="T74" fmla="*/ 147 w 4630"/>
                <a:gd name="T75" fmla="*/ 14 h 568"/>
                <a:gd name="T76" fmla="*/ 168 w 4630"/>
                <a:gd name="T77" fmla="*/ 12 h 568"/>
                <a:gd name="T78" fmla="*/ 183 w 4630"/>
                <a:gd name="T79" fmla="*/ 9 h 568"/>
                <a:gd name="T80" fmla="*/ 198 w 4630"/>
                <a:gd name="T81" fmla="*/ 9 h 568"/>
                <a:gd name="T82" fmla="*/ 223 w 4630"/>
                <a:gd name="T83" fmla="*/ 5 h 568"/>
                <a:gd name="T84" fmla="*/ 248 w 4630"/>
                <a:gd name="T85" fmla="*/ 2 h 568"/>
                <a:gd name="T86" fmla="*/ 268 w 4630"/>
                <a:gd name="T87" fmla="*/ 1 h 568"/>
                <a:gd name="T88" fmla="*/ 277 w 4630"/>
                <a:gd name="T89" fmla="*/ 1 h 568"/>
                <a:gd name="T90" fmla="*/ 281 w 4630"/>
                <a:gd name="T91" fmla="*/ 1 h 568"/>
                <a:gd name="T92" fmla="*/ 286 w 4630"/>
                <a:gd name="T93" fmla="*/ 5 h 568"/>
                <a:gd name="T94" fmla="*/ 290 w 4630"/>
                <a:gd name="T95" fmla="*/ 12 h 568"/>
                <a:gd name="T96" fmla="*/ 290 w 4630"/>
                <a:gd name="T97" fmla="*/ 20 h 568"/>
                <a:gd name="T98" fmla="*/ 290 w 4630"/>
                <a:gd name="T99" fmla="*/ 27 h 56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630" h="568">
                  <a:moveTo>
                    <a:pt x="4627" y="432"/>
                  </a:moveTo>
                  <a:lnTo>
                    <a:pt x="4616" y="466"/>
                  </a:lnTo>
                  <a:lnTo>
                    <a:pt x="4611" y="473"/>
                  </a:lnTo>
                  <a:lnTo>
                    <a:pt x="4608" y="480"/>
                  </a:lnTo>
                  <a:lnTo>
                    <a:pt x="4605" y="494"/>
                  </a:lnTo>
                  <a:lnTo>
                    <a:pt x="4606" y="509"/>
                  </a:lnTo>
                  <a:lnTo>
                    <a:pt x="4608" y="524"/>
                  </a:lnTo>
                  <a:lnTo>
                    <a:pt x="4608" y="538"/>
                  </a:lnTo>
                  <a:lnTo>
                    <a:pt x="4605" y="551"/>
                  </a:lnTo>
                  <a:lnTo>
                    <a:pt x="4602" y="556"/>
                  </a:lnTo>
                  <a:lnTo>
                    <a:pt x="4596" y="560"/>
                  </a:lnTo>
                  <a:lnTo>
                    <a:pt x="4587" y="565"/>
                  </a:lnTo>
                  <a:lnTo>
                    <a:pt x="4577" y="568"/>
                  </a:lnTo>
                  <a:lnTo>
                    <a:pt x="4577" y="551"/>
                  </a:lnTo>
                  <a:lnTo>
                    <a:pt x="4575" y="536"/>
                  </a:lnTo>
                  <a:lnTo>
                    <a:pt x="4574" y="523"/>
                  </a:lnTo>
                  <a:lnTo>
                    <a:pt x="4572" y="513"/>
                  </a:lnTo>
                  <a:lnTo>
                    <a:pt x="4566" y="495"/>
                  </a:lnTo>
                  <a:lnTo>
                    <a:pt x="4562" y="480"/>
                  </a:lnTo>
                  <a:lnTo>
                    <a:pt x="4556" y="464"/>
                  </a:lnTo>
                  <a:lnTo>
                    <a:pt x="4550" y="443"/>
                  </a:lnTo>
                  <a:lnTo>
                    <a:pt x="4548" y="430"/>
                  </a:lnTo>
                  <a:lnTo>
                    <a:pt x="4547" y="415"/>
                  </a:lnTo>
                  <a:lnTo>
                    <a:pt x="4546" y="397"/>
                  </a:lnTo>
                  <a:lnTo>
                    <a:pt x="4546" y="376"/>
                  </a:lnTo>
                  <a:lnTo>
                    <a:pt x="4546" y="368"/>
                  </a:lnTo>
                  <a:lnTo>
                    <a:pt x="4547" y="358"/>
                  </a:lnTo>
                  <a:lnTo>
                    <a:pt x="4549" y="344"/>
                  </a:lnTo>
                  <a:lnTo>
                    <a:pt x="4550" y="327"/>
                  </a:lnTo>
                  <a:lnTo>
                    <a:pt x="4554" y="289"/>
                  </a:lnTo>
                  <a:lnTo>
                    <a:pt x="4555" y="250"/>
                  </a:lnTo>
                  <a:lnTo>
                    <a:pt x="4554" y="213"/>
                  </a:lnTo>
                  <a:lnTo>
                    <a:pt x="4553" y="205"/>
                  </a:lnTo>
                  <a:lnTo>
                    <a:pt x="4551" y="199"/>
                  </a:lnTo>
                  <a:lnTo>
                    <a:pt x="4548" y="194"/>
                  </a:lnTo>
                  <a:lnTo>
                    <a:pt x="4545" y="193"/>
                  </a:lnTo>
                  <a:lnTo>
                    <a:pt x="4543" y="188"/>
                  </a:lnTo>
                  <a:lnTo>
                    <a:pt x="4540" y="179"/>
                  </a:lnTo>
                  <a:lnTo>
                    <a:pt x="4535" y="166"/>
                  </a:lnTo>
                  <a:lnTo>
                    <a:pt x="4531" y="153"/>
                  </a:lnTo>
                  <a:lnTo>
                    <a:pt x="4526" y="137"/>
                  </a:lnTo>
                  <a:lnTo>
                    <a:pt x="4522" y="125"/>
                  </a:lnTo>
                  <a:lnTo>
                    <a:pt x="4518" y="115"/>
                  </a:lnTo>
                  <a:lnTo>
                    <a:pt x="4517" y="111"/>
                  </a:lnTo>
                  <a:lnTo>
                    <a:pt x="4511" y="110"/>
                  </a:lnTo>
                  <a:lnTo>
                    <a:pt x="4507" y="106"/>
                  </a:lnTo>
                  <a:lnTo>
                    <a:pt x="4436" y="85"/>
                  </a:lnTo>
                  <a:lnTo>
                    <a:pt x="4517" y="111"/>
                  </a:lnTo>
                  <a:lnTo>
                    <a:pt x="4446" y="85"/>
                  </a:lnTo>
                  <a:lnTo>
                    <a:pt x="4436" y="85"/>
                  </a:lnTo>
                  <a:lnTo>
                    <a:pt x="0" y="558"/>
                  </a:lnTo>
                  <a:lnTo>
                    <a:pt x="21" y="532"/>
                  </a:lnTo>
                  <a:lnTo>
                    <a:pt x="0" y="558"/>
                  </a:lnTo>
                  <a:lnTo>
                    <a:pt x="24" y="527"/>
                  </a:lnTo>
                  <a:lnTo>
                    <a:pt x="50" y="499"/>
                  </a:lnTo>
                  <a:lnTo>
                    <a:pt x="79" y="476"/>
                  </a:lnTo>
                  <a:lnTo>
                    <a:pt x="110" y="455"/>
                  </a:lnTo>
                  <a:lnTo>
                    <a:pt x="143" y="437"/>
                  </a:lnTo>
                  <a:lnTo>
                    <a:pt x="177" y="422"/>
                  </a:lnTo>
                  <a:lnTo>
                    <a:pt x="213" y="410"/>
                  </a:lnTo>
                  <a:lnTo>
                    <a:pt x="252" y="399"/>
                  </a:lnTo>
                  <a:lnTo>
                    <a:pt x="291" y="390"/>
                  </a:lnTo>
                  <a:lnTo>
                    <a:pt x="331" y="382"/>
                  </a:lnTo>
                  <a:lnTo>
                    <a:pt x="412" y="370"/>
                  </a:lnTo>
                  <a:lnTo>
                    <a:pt x="495" y="360"/>
                  </a:lnTo>
                  <a:lnTo>
                    <a:pt x="576" y="349"/>
                  </a:lnTo>
                  <a:lnTo>
                    <a:pt x="590" y="347"/>
                  </a:lnTo>
                  <a:lnTo>
                    <a:pt x="603" y="342"/>
                  </a:lnTo>
                  <a:lnTo>
                    <a:pt x="624" y="332"/>
                  </a:lnTo>
                  <a:lnTo>
                    <a:pt x="645" y="318"/>
                  </a:lnTo>
                  <a:lnTo>
                    <a:pt x="664" y="302"/>
                  </a:lnTo>
                  <a:lnTo>
                    <a:pt x="683" y="287"/>
                  </a:lnTo>
                  <a:lnTo>
                    <a:pt x="703" y="272"/>
                  </a:lnTo>
                  <a:lnTo>
                    <a:pt x="725" y="260"/>
                  </a:lnTo>
                  <a:lnTo>
                    <a:pt x="751" y="253"/>
                  </a:lnTo>
                  <a:lnTo>
                    <a:pt x="769" y="252"/>
                  </a:lnTo>
                  <a:lnTo>
                    <a:pt x="789" y="252"/>
                  </a:lnTo>
                  <a:lnTo>
                    <a:pt x="809" y="254"/>
                  </a:lnTo>
                  <a:lnTo>
                    <a:pt x="831" y="258"/>
                  </a:lnTo>
                  <a:lnTo>
                    <a:pt x="877" y="268"/>
                  </a:lnTo>
                  <a:lnTo>
                    <a:pt x="924" y="280"/>
                  </a:lnTo>
                  <a:lnTo>
                    <a:pt x="969" y="289"/>
                  </a:lnTo>
                  <a:lnTo>
                    <a:pt x="991" y="293"/>
                  </a:lnTo>
                  <a:lnTo>
                    <a:pt x="1011" y="294"/>
                  </a:lnTo>
                  <a:lnTo>
                    <a:pt x="1032" y="294"/>
                  </a:lnTo>
                  <a:lnTo>
                    <a:pt x="1050" y="291"/>
                  </a:lnTo>
                  <a:lnTo>
                    <a:pt x="1067" y="287"/>
                  </a:lnTo>
                  <a:lnTo>
                    <a:pt x="1082" y="279"/>
                  </a:lnTo>
                  <a:lnTo>
                    <a:pt x="1091" y="274"/>
                  </a:lnTo>
                  <a:lnTo>
                    <a:pt x="1102" y="267"/>
                  </a:lnTo>
                  <a:lnTo>
                    <a:pt x="1115" y="261"/>
                  </a:lnTo>
                  <a:lnTo>
                    <a:pt x="1129" y="254"/>
                  </a:lnTo>
                  <a:lnTo>
                    <a:pt x="1163" y="239"/>
                  </a:lnTo>
                  <a:lnTo>
                    <a:pt x="1199" y="225"/>
                  </a:lnTo>
                  <a:lnTo>
                    <a:pt x="1235" y="210"/>
                  </a:lnTo>
                  <a:lnTo>
                    <a:pt x="1268" y="199"/>
                  </a:lnTo>
                  <a:lnTo>
                    <a:pt x="1284" y="193"/>
                  </a:lnTo>
                  <a:lnTo>
                    <a:pt x="1297" y="188"/>
                  </a:lnTo>
                  <a:lnTo>
                    <a:pt x="1308" y="185"/>
                  </a:lnTo>
                  <a:lnTo>
                    <a:pt x="1317" y="183"/>
                  </a:lnTo>
                  <a:lnTo>
                    <a:pt x="1325" y="179"/>
                  </a:lnTo>
                  <a:lnTo>
                    <a:pt x="1330" y="178"/>
                  </a:lnTo>
                  <a:lnTo>
                    <a:pt x="1334" y="175"/>
                  </a:lnTo>
                  <a:lnTo>
                    <a:pt x="1345" y="170"/>
                  </a:lnTo>
                  <a:lnTo>
                    <a:pt x="1357" y="164"/>
                  </a:lnTo>
                  <a:lnTo>
                    <a:pt x="1369" y="159"/>
                  </a:lnTo>
                  <a:lnTo>
                    <a:pt x="1381" y="157"/>
                  </a:lnTo>
                  <a:lnTo>
                    <a:pt x="1393" y="157"/>
                  </a:lnTo>
                  <a:lnTo>
                    <a:pt x="1403" y="162"/>
                  </a:lnTo>
                  <a:lnTo>
                    <a:pt x="1419" y="177"/>
                  </a:lnTo>
                  <a:lnTo>
                    <a:pt x="1427" y="185"/>
                  </a:lnTo>
                  <a:lnTo>
                    <a:pt x="1435" y="194"/>
                  </a:lnTo>
                  <a:lnTo>
                    <a:pt x="1452" y="210"/>
                  </a:lnTo>
                  <a:lnTo>
                    <a:pt x="1461" y="217"/>
                  </a:lnTo>
                  <a:lnTo>
                    <a:pt x="1473" y="223"/>
                  </a:lnTo>
                  <a:lnTo>
                    <a:pt x="1482" y="224"/>
                  </a:lnTo>
                  <a:lnTo>
                    <a:pt x="1491" y="223"/>
                  </a:lnTo>
                  <a:lnTo>
                    <a:pt x="1500" y="219"/>
                  </a:lnTo>
                  <a:lnTo>
                    <a:pt x="1510" y="213"/>
                  </a:lnTo>
                  <a:lnTo>
                    <a:pt x="1532" y="197"/>
                  </a:lnTo>
                  <a:lnTo>
                    <a:pt x="1555" y="176"/>
                  </a:lnTo>
                  <a:lnTo>
                    <a:pt x="1580" y="155"/>
                  </a:lnTo>
                  <a:lnTo>
                    <a:pt x="1606" y="135"/>
                  </a:lnTo>
                  <a:lnTo>
                    <a:pt x="1634" y="121"/>
                  </a:lnTo>
                  <a:lnTo>
                    <a:pt x="1648" y="118"/>
                  </a:lnTo>
                  <a:lnTo>
                    <a:pt x="1663" y="117"/>
                  </a:lnTo>
                  <a:lnTo>
                    <a:pt x="1667" y="129"/>
                  </a:lnTo>
                  <a:lnTo>
                    <a:pt x="1671" y="134"/>
                  </a:lnTo>
                  <a:lnTo>
                    <a:pt x="1678" y="136"/>
                  </a:lnTo>
                  <a:lnTo>
                    <a:pt x="1685" y="153"/>
                  </a:lnTo>
                  <a:lnTo>
                    <a:pt x="1696" y="170"/>
                  </a:lnTo>
                  <a:lnTo>
                    <a:pt x="1711" y="186"/>
                  </a:lnTo>
                  <a:lnTo>
                    <a:pt x="1729" y="203"/>
                  </a:lnTo>
                  <a:lnTo>
                    <a:pt x="1750" y="221"/>
                  </a:lnTo>
                  <a:lnTo>
                    <a:pt x="1773" y="236"/>
                  </a:lnTo>
                  <a:lnTo>
                    <a:pt x="1798" y="252"/>
                  </a:lnTo>
                  <a:lnTo>
                    <a:pt x="1824" y="266"/>
                  </a:lnTo>
                  <a:lnTo>
                    <a:pt x="1850" y="278"/>
                  </a:lnTo>
                  <a:lnTo>
                    <a:pt x="1878" y="288"/>
                  </a:lnTo>
                  <a:lnTo>
                    <a:pt x="1905" y="296"/>
                  </a:lnTo>
                  <a:lnTo>
                    <a:pt x="1932" y="302"/>
                  </a:lnTo>
                  <a:lnTo>
                    <a:pt x="1957" y="305"/>
                  </a:lnTo>
                  <a:lnTo>
                    <a:pt x="1981" y="304"/>
                  </a:lnTo>
                  <a:lnTo>
                    <a:pt x="2003" y="301"/>
                  </a:lnTo>
                  <a:lnTo>
                    <a:pt x="2023" y="294"/>
                  </a:lnTo>
                  <a:lnTo>
                    <a:pt x="2061" y="276"/>
                  </a:lnTo>
                  <a:lnTo>
                    <a:pt x="2098" y="261"/>
                  </a:lnTo>
                  <a:lnTo>
                    <a:pt x="2136" y="249"/>
                  </a:lnTo>
                  <a:lnTo>
                    <a:pt x="2175" y="238"/>
                  </a:lnTo>
                  <a:lnTo>
                    <a:pt x="2215" y="229"/>
                  </a:lnTo>
                  <a:lnTo>
                    <a:pt x="2255" y="222"/>
                  </a:lnTo>
                  <a:lnTo>
                    <a:pt x="2336" y="212"/>
                  </a:lnTo>
                  <a:lnTo>
                    <a:pt x="2418" y="203"/>
                  </a:lnTo>
                  <a:lnTo>
                    <a:pt x="2503" y="199"/>
                  </a:lnTo>
                  <a:lnTo>
                    <a:pt x="2590" y="194"/>
                  </a:lnTo>
                  <a:lnTo>
                    <a:pt x="2679" y="187"/>
                  </a:lnTo>
                  <a:lnTo>
                    <a:pt x="2720" y="183"/>
                  </a:lnTo>
                  <a:lnTo>
                    <a:pt x="2761" y="176"/>
                  </a:lnTo>
                  <a:lnTo>
                    <a:pt x="2842" y="158"/>
                  </a:lnTo>
                  <a:lnTo>
                    <a:pt x="2925" y="143"/>
                  </a:lnTo>
                  <a:lnTo>
                    <a:pt x="2967" y="139"/>
                  </a:lnTo>
                  <a:lnTo>
                    <a:pt x="3009" y="136"/>
                  </a:lnTo>
                  <a:lnTo>
                    <a:pt x="3081" y="135"/>
                  </a:lnTo>
                  <a:lnTo>
                    <a:pt x="3152" y="131"/>
                  </a:lnTo>
                  <a:lnTo>
                    <a:pt x="3220" y="125"/>
                  </a:lnTo>
                  <a:lnTo>
                    <a:pt x="3289" y="118"/>
                  </a:lnTo>
                  <a:lnTo>
                    <a:pt x="3424" y="98"/>
                  </a:lnTo>
                  <a:lnTo>
                    <a:pt x="3556" y="76"/>
                  </a:lnTo>
                  <a:lnTo>
                    <a:pt x="3690" y="53"/>
                  </a:lnTo>
                  <a:lnTo>
                    <a:pt x="3824" y="33"/>
                  </a:lnTo>
                  <a:lnTo>
                    <a:pt x="3893" y="26"/>
                  </a:lnTo>
                  <a:lnTo>
                    <a:pt x="3962" y="20"/>
                  </a:lnTo>
                  <a:lnTo>
                    <a:pt x="4033" y="16"/>
                  </a:lnTo>
                  <a:lnTo>
                    <a:pt x="4106" y="15"/>
                  </a:lnTo>
                  <a:lnTo>
                    <a:pt x="4226" y="15"/>
                  </a:lnTo>
                  <a:lnTo>
                    <a:pt x="4275" y="14"/>
                  </a:lnTo>
                  <a:lnTo>
                    <a:pt x="4324" y="10"/>
                  </a:lnTo>
                  <a:lnTo>
                    <a:pt x="4372" y="5"/>
                  </a:lnTo>
                  <a:lnTo>
                    <a:pt x="4395" y="4"/>
                  </a:lnTo>
                  <a:lnTo>
                    <a:pt x="4417" y="4"/>
                  </a:lnTo>
                  <a:lnTo>
                    <a:pt x="4438" y="1"/>
                  </a:lnTo>
                  <a:lnTo>
                    <a:pt x="4461" y="0"/>
                  </a:lnTo>
                  <a:lnTo>
                    <a:pt x="4471" y="1"/>
                  </a:lnTo>
                  <a:lnTo>
                    <a:pt x="4483" y="3"/>
                  </a:lnTo>
                  <a:lnTo>
                    <a:pt x="4506" y="14"/>
                  </a:lnTo>
                  <a:lnTo>
                    <a:pt x="4530" y="30"/>
                  </a:lnTo>
                  <a:lnTo>
                    <a:pt x="4553" y="51"/>
                  </a:lnTo>
                  <a:lnTo>
                    <a:pt x="4574" y="75"/>
                  </a:lnTo>
                  <a:lnTo>
                    <a:pt x="4594" y="104"/>
                  </a:lnTo>
                  <a:lnTo>
                    <a:pt x="4610" y="135"/>
                  </a:lnTo>
                  <a:lnTo>
                    <a:pt x="4622" y="168"/>
                  </a:lnTo>
                  <a:lnTo>
                    <a:pt x="4626" y="181"/>
                  </a:lnTo>
                  <a:lnTo>
                    <a:pt x="4628" y="198"/>
                  </a:lnTo>
                  <a:lnTo>
                    <a:pt x="4630" y="234"/>
                  </a:lnTo>
                  <a:lnTo>
                    <a:pt x="4630" y="273"/>
                  </a:lnTo>
                  <a:lnTo>
                    <a:pt x="4629" y="312"/>
                  </a:lnTo>
                  <a:lnTo>
                    <a:pt x="4627" y="351"/>
                  </a:lnTo>
                  <a:lnTo>
                    <a:pt x="4626" y="385"/>
                  </a:lnTo>
                  <a:lnTo>
                    <a:pt x="4626" y="424"/>
                  </a:lnTo>
                  <a:lnTo>
                    <a:pt x="4627" y="432"/>
                  </a:lnTo>
                  <a:close/>
                </a:path>
              </a:pathLst>
            </a:custGeom>
            <a:solidFill>
              <a:srgbClr val="C0DC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460" name="Freeform 9"/>
            <p:cNvSpPr>
              <a:spLocks/>
            </p:cNvSpPr>
            <p:nvPr/>
          </p:nvSpPr>
          <p:spPr bwMode="auto">
            <a:xfrm>
              <a:off x="3396" y="2531"/>
              <a:ext cx="998" cy="92"/>
            </a:xfrm>
            <a:custGeom>
              <a:avLst/>
              <a:gdLst>
                <a:gd name="T0" fmla="*/ 114 w 1996"/>
                <a:gd name="T1" fmla="*/ 11 h 185"/>
                <a:gd name="T2" fmla="*/ 125 w 1996"/>
                <a:gd name="T3" fmla="*/ 0 h 185"/>
                <a:gd name="T4" fmla="*/ 0 w 1996"/>
                <a:gd name="T5" fmla="*/ 0 h 185"/>
                <a:gd name="T6" fmla="*/ 12 w 1996"/>
                <a:gd name="T7" fmla="*/ 11 h 185"/>
                <a:gd name="T8" fmla="*/ 114 w 1996"/>
                <a:gd name="T9" fmla="*/ 11 h 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96" h="185">
                  <a:moveTo>
                    <a:pt x="1813" y="185"/>
                  </a:moveTo>
                  <a:lnTo>
                    <a:pt x="1996" y="0"/>
                  </a:lnTo>
                  <a:lnTo>
                    <a:pt x="0" y="0"/>
                  </a:lnTo>
                  <a:lnTo>
                    <a:pt x="183" y="185"/>
                  </a:lnTo>
                  <a:lnTo>
                    <a:pt x="1813" y="185"/>
                  </a:lnTo>
                  <a:close/>
                </a:path>
              </a:pathLst>
            </a:custGeom>
            <a:solidFill>
              <a:srgbClr val="E3E3E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461" name="Freeform 10"/>
            <p:cNvSpPr>
              <a:spLocks/>
            </p:cNvSpPr>
            <p:nvPr/>
          </p:nvSpPr>
          <p:spPr bwMode="auto">
            <a:xfrm>
              <a:off x="3385" y="2527"/>
              <a:ext cx="1020" cy="100"/>
            </a:xfrm>
            <a:custGeom>
              <a:avLst/>
              <a:gdLst>
                <a:gd name="T0" fmla="*/ 116 w 2039"/>
                <a:gd name="T1" fmla="*/ 12 h 201"/>
                <a:gd name="T2" fmla="*/ 128 w 2039"/>
                <a:gd name="T3" fmla="*/ 0 h 201"/>
                <a:gd name="T4" fmla="*/ 0 w 2039"/>
                <a:gd name="T5" fmla="*/ 0 h 201"/>
                <a:gd name="T6" fmla="*/ 13 w 2039"/>
                <a:gd name="T7" fmla="*/ 12 h 201"/>
                <a:gd name="T8" fmla="*/ 14 w 2039"/>
                <a:gd name="T9" fmla="*/ 11 h 201"/>
                <a:gd name="T10" fmla="*/ 3 w 2039"/>
                <a:gd name="T11" fmla="*/ 1 h 201"/>
                <a:gd name="T12" fmla="*/ 125 w 2039"/>
                <a:gd name="T13" fmla="*/ 1 h 201"/>
                <a:gd name="T14" fmla="*/ 115 w 2039"/>
                <a:gd name="T15" fmla="*/ 11 h 201"/>
                <a:gd name="T16" fmla="*/ 116 w 2039"/>
                <a:gd name="T17" fmla="*/ 12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39" h="201">
                  <a:moveTo>
                    <a:pt x="1841" y="201"/>
                  </a:moveTo>
                  <a:lnTo>
                    <a:pt x="2039" y="0"/>
                  </a:lnTo>
                  <a:lnTo>
                    <a:pt x="0" y="0"/>
                  </a:lnTo>
                  <a:lnTo>
                    <a:pt x="197" y="201"/>
                  </a:lnTo>
                  <a:lnTo>
                    <a:pt x="211" y="187"/>
                  </a:lnTo>
                  <a:lnTo>
                    <a:pt x="43" y="19"/>
                  </a:lnTo>
                  <a:lnTo>
                    <a:pt x="1995" y="19"/>
                  </a:lnTo>
                  <a:lnTo>
                    <a:pt x="1827" y="187"/>
                  </a:lnTo>
                  <a:lnTo>
                    <a:pt x="1841" y="20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462" name="Rectangle 11"/>
            <p:cNvSpPr>
              <a:spLocks noChangeArrowheads="1"/>
            </p:cNvSpPr>
            <p:nvPr/>
          </p:nvSpPr>
          <p:spPr bwMode="auto">
            <a:xfrm>
              <a:off x="3533" y="3182"/>
              <a:ext cx="57" cy="22"/>
            </a:xfrm>
            <a:prstGeom prst="rect">
              <a:avLst/>
            </a:prstGeom>
            <a:solidFill>
              <a:srgbClr val="868686"/>
            </a:solidFill>
            <a:ln w="0">
              <a:solidFill>
                <a:srgbClr val="000000"/>
              </a:solidFill>
              <a:miter lim="800000"/>
              <a:headEnd/>
              <a:tailEnd/>
            </a:ln>
          </p:spPr>
          <p:txBody>
            <a:bodyPr/>
            <a:lstStyle/>
            <a:p>
              <a:endParaRPr lang="en-GB"/>
            </a:p>
          </p:txBody>
        </p:sp>
        <p:sp>
          <p:nvSpPr>
            <p:cNvPr id="17463" name="Rectangle 12"/>
            <p:cNvSpPr>
              <a:spLocks noChangeArrowheads="1"/>
            </p:cNvSpPr>
            <p:nvPr/>
          </p:nvSpPr>
          <p:spPr bwMode="auto">
            <a:xfrm>
              <a:off x="3642" y="3182"/>
              <a:ext cx="57" cy="22"/>
            </a:xfrm>
            <a:prstGeom prst="rect">
              <a:avLst/>
            </a:prstGeom>
            <a:solidFill>
              <a:srgbClr val="868686"/>
            </a:solidFill>
            <a:ln w="0">
              <a:solidFill>
                <a:srgbClr val="000000"/>
              </a:solidFill>
              <a:miter lim="800000"/>
              <a:headEnd/>
              <a:tailEnd/>
            </a:ln>
          </p:spPr>
          <p:txBody>
            <a:bodyPr/>
            <a:lstStyle/>
            <a:p>
              <a:endParaRPr lang="en-GB"/>
            </a:p>
          </p:txBody>
        </p:sp>
        <p:sp>
          <p:nvSpPr>
            <p:cNvPr id="17464" name="Rectangle 13"/>
            <p:cNvSpPr>
              <a:spLocks noChangeArrowheads="1"/>
            </p:cNvSpPr>
            <p:nvPr/>
          </p:nvSpPr>
          <p:spPr bwMode="auto">
            <a:xfrm>
              <a:off x="3810" y="3182"/>
              <a:ext cx="58" cy="22"/>
            </a:xfrm>
            <a:prstGeom prst="rect">
              <a:avLst/>
            </a:prstGeom>
            <a:solidFill>
              <a:srgbClr val="868686"/>
            </a:solidFill>
            <a:ln w="0">
              <a:solidFill>
                <a:srgbClr val="000000"/>
              </a:solidFill>
              <a:miter lim="800000"/>
              <a:headEnd/>
              <a:tailEnd/>
            </a:ln>
          </p:spPr>
          <p:txBody>
            <a:bodyPr/>
            <a:lstStyle/>
            <a:p>
              <a:endParaRPr lang="en-GB"/>
            </a:p>
          </p:txBody>
        </p:sp>
        <p:sp>
          <p:nvSpPr>
            <p:cNvPr id="17465" name="Rectangle 14"/>
            <p:cNvSpPr>
              <a:spLocks noChangeArrowheads="1"/>
            </p:cNvSpPr>
            <p:nvPr/>
          </p:nvSpPr>
          <p:spPr bwMode="auto">
            <a:xfrm>
              <a:off x="3919" y="3182"/>
              <a:ext cx="58" cy="22"/>
            </a:xfrm>
            <a:prstGeom prst="rect">
              <a:avLst/>
            </a:prstGeom>
            <a:solidFill>
              <a:srgbClr val="868686"/>
            </a:solidFill>
            <a:ln w="0">
              <a:solidFill>
                <a:srgbClr val="000000"/>
              </a:solidFill>
              <a:miter lim="800000"/>
              <a:headEnd/>
              <a:tailEnd/>
            </a:ln>
          </p:spPr>
          <p:txBody>
            <a:bodyPr/>
            <a:lstStyle/>
            <a:p>
              <a:endParaRPr lang="en-GB"/>
            </a:p>
          </p:txBody>
        </p:sp>
        <p:sp>
          <p:nvSpPr>
            <p:cNvPr id="17466" name="Rectangle 15"/>
            <p:cNvSpPr>
              <a:spLocks noChangeArrowheads="1"/>
            </p:cNvSpPr>
            <p:nvPr/>
          </p:nvSpPr>
          <p:spPr bwMode="auto">
            <a:xfrm>
              <a:off x="4102" y="3182"/>
              <a:ext cx="58" cy="22"/>
            </a:xfrm>
            <a:prstGeom prst="rect">
              <a:avLst/>
            </a:prstGeom>
            <a:solidFill>
              <a:srgbClr val="868686"/>
            </a:solidFill>
            <a:ln w="0">
              <a:solidFill>
                <a:srgbClr val="000000"/>
              </a:solidFill>
              <a:miter lim="800000"/>
              <a:headEnd/>
              <a:tailEnd/>
            </a:ln>
          </p:spPr>
          <p:txBody>
            <a:bodyPr/>
            <a:lstStyle/>
            <a:p>
              <a:endParaRPr lang="en-GB"/>
            </a:p>
          </p:txBody>
        </p:sp>
        <p:sp>
          <p:nvSpPr>
            <p:cNvPr id="17467" name="Rectangle 16"/>
            <p:cNvSpPr>
              <a:spLocks noChangeArrowheads="1"/>
            </p:cNvSpPr>
            <p:nvPr/>
          </p:nvSpPr>
          <p:spPr bwMode="auto">
            <a:xfrm>
              <a:off x="4211" y="3182"/>
              <a:ext cx="58" cy="22"/>
            </a:xfrm>
            <a:prstGeom prst="rect">
              <a:avLst/>
            </a:prstGeom>
            <a:solidFill>
              <a:srgbClr val="868686"/>
            </a:solidFill>
            <a:ln w="0">
              <a:solidFill>
                <a:srgbClr val="000000"/>
              </a:solidFill>
              <a:miter lim="800000"/>
              <a:headEnd/>
              <a:tailEnd/>
            </a:ln>
          </p:spPr>
          <p:txBody>
            <a:bodyPr/>
            <a:lstStyle/>
            <a:p>
              <a:endParaRPr lang="en-GB"/>
            </a:p>
          </p:txBody>
        </p:sp>
        <p:sp>
          <p:nvSpPr>
            <p:cNvPr id="17468" name="Freeform 17"/>
            <p:cNvSpPr>
              <a:spLocks/>
            </p:cNvSpPr>
            <p:nvPr/>
          </p:nvSpPr>
          <p:spPr bwMode="auto">
            <a:xfrm>
              <a:off x="3258" y="3205"/>
              <a:ext cx="1049" cy="379"/>
            </a:xfrm>
            <a:custGeom>
              <a:avLst/>
              <a:gdLst>
                <a:gd name="T0" fmla="*/ 132 w 2098"/>
                <a:gd name="T1" fmla="*/ 0 h 757"/>
                <a:gd name="T2" fmla="*/ 0 w 2098"/>
                <a:gd name="T3" fmla="*/ 0 h 757"/>
                <a:gd name="T4" fmla="*/ 0 w 2098"/>
                <a:gd name="T5" fmla="*/ 48 h 757"/>
                <a:gd name="T6" fmla="*/ 2 w 2098"/>
                <a:gd name="T7" fmla="*/ 48 h 757"/>
                <a:gd name="T8" fmla="*/ 2 w 2098"/>
                <a:gd name="T9" fmla="*/ 2 h 757"/>
                <a:gd name="T10" fmla="*/ 132 w 2098"/>
                <a:gd name="T11" fmla="*/ 2 h 757"/>
                <a:gd name="T12" fmla="*/ 132 w 2098"/>
                <a:gd name="T13" fmla="*/ 0 h 7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98" h="757">
                  <a:moveTo>
                    <a:pt x="2098" y="0"/>
                  </a:moveTo>
                  <a:lnTo>
                    <a:pt x="0" y="0"/>
                  </a:lnTo>
                  <a:lnTo>
                    <a:pt x="0" y="757"/>
                  </a:lnTo>
                  <a:lnTo>
                    <a:pt x="18" y="757"/>
                  </a:lnTo>
                  <a:lnTo>
                    <a:pt x="18" y="18"/>
                  </a:lnTo>
                  <a:lnTo>
                    <a:pt x="2098" y="18"/>
                  </a:lnTo>
                  <a:lnTo>
                    <a:pt x="209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469" name="Freeform 18"/>
            <p:cNvSpPr>
              <a:spLocks/>
            </p:cNvSpPr>
            <p:nvPr/>
          </p:nvSpPr>
          <p:spPr bwMode="auto">
            <a:xfrm>
              <a:off x="4302" y="3069"/>
              <a:ext cx="415" cy="305"/>
            </a:xfrm>
            <a:custGeom>
              <a:avLst/>
              <a:gdLst>
                <a:gd name="T0" fmla="*/ 0 w 830"/>
                <a:gd name="T1" fmla="*/ 1 h 611"/>
                <a:gd name="T2" fmla="*/ 51 w 830"/>
                <a:gd name="T3" fmla="*/ 1 h 611"/>
                <a:gd name="T4" fmla="*/ 51 w 830"/>
                <a:gd name="T5" fmla="*/ 38 h 611"/>
                <a:gd name="T6" fmla="*/ 52 w 830"/>
                <a:gd name="T7" fmla="*/ 38 h 611"/>
                <a:gd name="T8" fmla="*/ 52 w 830"/>
                <a:gd name="T9" fmla="*/ 0 h 611"/>
                <a:gd name="T10" fmla="*/ 0 w 830"/>
                <a:gd name="T11" fmla="*/ 0 h 611"/>
                <a:gd name="T12" fmla="*/ 0 w 830"/>
                <a:gd name="T13" fmla="*/ 1 h 6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30" h="611">
                  <a:moveTo>
                    <a:pt x="0" y="19"/>
                  </a:moveTo>
                  <a:lnTo>
                    <a:pt x="812" y="19"/>
                  </a:lnTo>
                  <a:lnTo>
                    <a:pt x="812" y="611"/>
                  </a:lnTo>
                  <a:lnTo>
                    <a:pt x="830" y="611"/>
                  </a:lnTo>
                  <a:lnTo>
                    <a:pt x="830" y="0"/>
                  </a:lnTo>
                  <a:lnTo>
                    <a:pt x="0" y="0"/>
                  </a:lnTo>
                  <a:lnTo>
                    <a:pt x="0"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470" name="Freeform 19"/>
            <p:cNvSpPr>
              <a:spLocks/>
            </p:cNvSpPr>
            <p:nvPr/>
          </p:nvSpPr>
          <p:spPr bwMode="auto">
            <a:xfrm>
              <a:off x="3237" y="3369"/>
              <a:ext cx="2485" cy="370"/>
            </a:xfrm>
            <a:custGeom>
              <a:avLst/>
              <a:gdLst>
                <a:gd name="T0" fmla="*/ 0 w 4970"/>
                <a:gd name="T1" fmla="*/ 33 h 740"/>
                <a:gd name="T2" fmla="*/ 2 w 4970"/>
                <a:gd name="T3" fmla="*/ 47 h 740"/>
                <a:gd name="T4" fmla="*/ 311 w 4970"/>
                <a:gd name="T5" fmla="*/ 14 h 740"/>
                <a:gd name="T6" fmla="*/ 310 w 4970"/>
                <a:gd name="T7" fmla="*/ 0 h 740"/>
                <a:gd name="T8" fmla="*/ 0 w 4970"/>
                <a:gd name="T9" fmla="*/ 33 h 7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70" h="740">
                  <a:moveTo>
                    <a:pt x="0" y="527"/>
                  </a:moveTo>
                  <a:lnTo>
                    <a:pt x="22" y="740"/>
                  </a:lnTo>
                  <a:lnTo>
                    <a:pt x="4970" y="213"/>
                  </a:lnTo>
                  <a:lnTo>
                    <a:pt x="4947" y="0"/>
                  </a:lnTo>
                  <a:lnTo>
                    <a:pt x="0" y="527"/>
                  </a:lnTo>
                  <a:close/>
                </a:path>
              </a:pathLst>
            </a:custGeom>
            <a:solidFill>
              <a:srgbClr val="E3E3E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471" name="Freeform 20"/>
            <p:cNvSpPr>
              <a:spLocks/>
            </p:cNvSpPr>
            <p:nvPr/>
          </p:nvSpPr>
          <p:spPr bwMode="auto">
            <a:xfrm>
              <a:off x="5669" y="3369"/>
              <a:ext cx="105" cy="106"/>
            </a:xfrm>
            <a:custGeom>
              <a:avLst/>
              <a:gdLst>
                <a:gd name="T0" fmla="*/ 0 w 210"/>
                <a:gd name="T1" fmla="*/ 7 h 213"/>
                <a:gd name="T2" fmla="*/ 1 w 210"/>
                <a:gd name="T3" fmla="*/ 8 h 213"/>
                <a:gd name="T4" fmla="*/ 1 w 210"/>
                <a:gd name="T5" fmla="*/ 9 h 213"/>
                <a:gd name="T6" fmla="*/ 2 w 210"/>
                <a:gd name="T7" fmla="*/ 10 h 213"/>
                <a:gd name="T8" fmla="*/ 3 w 210"/>
                <a:gd name="T9" fmla="*/ 11 h 213"/>
                <a:gd name="T10" fmla="*/ 4 w 210"/>
                <a:gd name="T11" fmla="*/ 12 h 213"/>
                <a:gd name="T12" fmla="*/ 5 w 210"/>
                <a:gd name="T13" fmla="*/ 13 h 213"/>
                <a:gd name="T14" fmla="*/ 6 w 210"/>
                <a:gd name="T15" fmla="*/ 13 h 213"/>
                <a:gd name="T16" fmla="*/ 8 w 210"/>
                <a:gd name="T17" fmla="*/ 13 h 213"/>
                <a:gd name="T18" fmla="*/ 9 w 210"/>
                <a:gd name="T19" fmla="*/ 13 h 213"/>
                <a:gd name="T20" fmla="*/ 10 w 210"/>
                <a:gd name="T21" fmla="*/ 12 h 213"/>
                <a:gd name="T22" fmla="*/ 11 w 210"/>
                <a:gd name="T23" fmla="*/ 11 h 213"/>
                <a:gd name="T24" fmla="*/ 12 w 210"/>
                <a:gd name="T25" fmla="*/ 10 h 213"/>
                <a:gd name="T26" fmla="*/ 13 w 210"/>
                <a:gd name="T27" fmla="*/ 9 h 213"/>
                <a:gd name="T28" fmla="*/ 13 w 210"/>
                <a:gd name="T29" fmla="*/ 8 h 213"/>
                <a:gd name="T30" fmla="*/ 14 w 210"/>
                <a:gd name="T31" fmla="*/ 7 h 213"/>
                <a:gd name="T32" fmla="*/ 14 w 210"/>
                <a:gd name="T33" fmla="*/ 5 h 213"/>
                <a:gd name="T34" fmla="*/ 13 w 210"/>
                <a:gd name="T35" fmla="*/ 4 h 213"/>
                <a:gd name="T36" fmla="*/ 13 w 210"/>
                <a:gd name="T37" fmla="*/ 3 h 213"/>
                <a:gd name="T38" fmla="*/ 12 w 210"/>
                <a:gd name="T39" fmla="*/ 2 h 213"/>
                <a:gd name="T40" fmla="*/ 11 w 210"/>
                <a:gd name="T41" fmla="*/ 1 h 213"/>
                <a:gd name="T42" fmla="*/ 10 w 210"/>
                <a:gd name="T43" fmla="*/ 0 h 213"/>
                <a:gd name="T44" fmla="*/ 9 w 210"/>
                <a:gd name="T45" fmla="*/ 0 h 213"/>
                <a:gd name="T46" fmla="*/ 8 w 210"/>
                <a:gd name="T47" fmla="*/ 0 h 213"/>
                <a:gd name="T48" fmla="*/ 6 w 210"/>
                <a:gd name="T49" fmla="*/ 0 h 213"/>
                <a:gd name="T50" fmla="*/ 5 w 210"/>
                <a:gd name="T51" fmla="*/ 0 h 213"/>
                <a:gd name="T52" fmla="*/ 4 w 210"/>
                <a:gd name="T53" fmla="*/ 0 h 213"/>
                <a:gd name="T54" fmla="*/ 3 w 210"/>
                <a:gd name="T55" fmla="*/ 1 h 213"/>
                <a:gd name="T56" fmla="*/ 2 w 210"/>
                <a:gd name="T57" fmla="*/ 2 h 213"/>
                <a:gd name="T58" fmla="*/ 1 w 210"/>
                <a:gd name="T59" fmla="*/ 3 h 213"/>
                <a:gd name="T60" fmla="*/ 1 w 210"/>
                <a:gd name="T61" fmla="*/ 4 h 213"/>
                <a:gd name="T62" fmla="*/ 0 w 210"/>
                <a:gd name="T63" fmla="*/ 6 h 213"/>
                <a:gd name="T64" fmla="*/ 0 w 210"/>
                <a:gd name="T65" fmla="*/ 7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10" h="213">
                  <a:moveTo>
                    <a:pt x="0" y="118"/>
                  </a:moveTo>
                  <a:lnTo>
                    <a:pt x="5" y="139"/>
                  </a:lnTo>
                  <a:lnTo>
                    <a:pt x="13" y="159"/>
                  </a:lnTo>
                  <a:lnTo>
                    <a:pt x="24" y="175"/>
                  </a:lnTo>
                  <a:lnTo>
                    <a:pt x="39" y="190"/>
                  </a:lnTo>
                  <a:lnTo>
                    <a:pt x="56" y="200"/>
                  </a:lnTo>
                  <a:lnTo>
                    <a:pt x="74" y="209"/>
                  </a:lnTo>
                  <a:lnTo>
                    <a:pt x="95" y="213"/>
                  </a:lnTo>
                  <a:lnTo>
                    <a:pt x="117" y="213"/>
                  </a:lnTo>
                  <a:lnTo>
                    <a:pt x="137" y="209"/>
                  </a:lnTo>
                  <a:lnTo>
                    <a:pt x="156" y="200"/>
                  </a:lnTo>
                  <a:lnTo>
                    <a:pt x="174" y="189"/>
                  </a:lnTo>
                  <a:lnTo>
                    <a:pt x="187" y="174"/>
                  </a:lnTo>
                  <a:lnTo>
                    <a:pt x="199" y="156"/>
                  </a:lnTo>
                  <a:lnTo>
                    <a:pt x="206" y="138"/>
                  </a:lnTo>
                  <a:lnTo>
                    <a:pt x="210" y="117"/>
                  </a:lnTo>
                  <a:lnTo>
                    <a:pt x="210" y="95"/>
                  </a:lnTo>
                  <a:lnTo>
                    <a:pt x="206" y="74"/>
                  </a:lnTo>
                  <a:lnTo>
                    <a:pt x="198" y="55"/>
                  </a:lnTo>
                  <a:lnTo>
                    <a:pt x="186" y="37"/>
                  </a:lnTo>
                  <a:lnTo>
                    <a:pt x="171" y="23"/>
                  </a:lnTo>
                  <a:lnTo>
                    <a:pt x="154" y="12"/>
                  </a:lnTo>
                  <a:lnTo>
                    <a:pt x="136" y="5"/>
                  </a:lnTo>
                  <a:lnTo>
                    <a:pt x="115" y="0"/>
                  </a:lnTo>
                  <a:lnTo>
                    <a:pt x="94" y="0"/>
                  </a:lnTo>
                  <a:lnTo>
                    <a:pt x="73" y="5"/>
                  </a:lnTo>
                  <a:lnTo>
                    <a:pt x="54" y="13"/>
                  </a:lnTo>
                  <a:lnTo>
                    <a:pt x="38" y="24"/>
                  </a:lnTo>
                  <a:lnTo>
                    <a:pt x="23" y="40"/>
                  </a:lnTo>
                  <a:lnTo>
                    <a:pt x="13" y="57"/>
                  </a:lnTo>
                  <a:lnTo>
                    <a:pt x="5" y="75"/>
                  </a:lnTo>
                  <a:lnTo>
                    <a:pt x="0" y="96"/>
                  </a:lnTo>
                  <a:lnTo>
                    <a:pt x="0" y="118"/>
                  </a:lnTo>
                  <a:close/>
                </a:path>
              </a:pathLst>
            </a:custGeom>
            <a:solidFill>
              <a:srgbClr val="E3E3E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472" name="Freeform 21"/>
            <p:cNvSpPr>
              <a:spLocks/>
            </p:cNvSpPr>
            <p:nvPr/>
          </p:nvSpPr>
          <p:spPr bwMode="auto">
            <a:xfrm>
              <a:off x="5664" y="3364"/>
              <a:ext cx="115" cy="116"/>
            </a:xfrm>
            <a:custGeom>
              <a:avLst/>
              <a:gdLst>
                <a:gd name="T0" fmla="*/ 1 w 228"/>
                <a:gd name="T1" fmla="*/ 10 h 232"/>
                <a:gd name="T2" fmla="*/ 1 w 228"/>
                <a:gd name="T3" fmla="*/ 11 h 232"/>
                <a:gd name="T4" fmla="*/ 2 w 228"/>
                <a:gd name="T5" fmla="*/ 12 h 232"/>
                <a:gd name="T6" fmla="*/ 4 w 228"/>
                <a:gd name="T7" fmla="*/ 14 h 232"/>
                <a:gd name="T8" fmla="*/ 6 w 228"/>
                <a:gd name="T9" fmla="*/ 15 h 232"/>
                <a:gd name="T10" fmla="*/ 8 w 228"/>
                <a:gd name="T11" fmla="*/ 15 h 232"/>
                <a:gd name="T12" fmla="*/ 10 w 228"/>
                <a:gd name="T13" fmla="*/ 15 h 232"/>
                <a:gd name="T14" fmla="*/ 12 w 228"/>
                <a:gd name="T15" fmla="*/ 13 h 232"/>
                <a:gd name="T16" fmla="*/ 13 w 228"/>
                <a:gd name="T17" fmla="*/ 12 h 232"/>
                <a:gd name="T18" fmla="*/ 14 w 228"/>
                <a:gd name="T19" fmla="*/ 10 h 232"/>
                <a:gd name="T20" fmla="*/ 15 w 228"/>
                <a:gd name="T21" fmla="*/ 8 h 232"/>
                <a:gd name="T22" fmla="*/ 15 w 228"/>
                <a:gd name="T23" fmla="*/ 6 h 232"/>
                <a:gd name="T24" fmla="*/ 14 w 228"/>
                <a:gd name="T25" fmla="*/ 4 h 232"/>
                <a:gd name="T26" fmla="*/ 12 w 228"/>
                <a:gd name="T27" fmla="*/ 2 h 232"/>
                <a:gd name="T28" fmla="*/ 11 w 228"/>
                <a:gd name="T29" fmla="*/ 1 h 232"/>
                <a:gd name="T30" fmla="*/ 10 w 228"/>
                <a:gd name="T31" fmla="*/ 1 h 232"/>
                <a:gd name="T32" fmla="*/ 7 w 228"/>
                <a:gd name="T33" fmla="*/ 0 h 232"/>
                <a:gd name="T34" fmla="*/ 5 w 228"/>
                <a:gd name="T35" fmla="*/ 1 h 232"/>
                <a:gd name="T36" fmla="*/ 3 w 228"/>
                <a:gd name="T37" fmla="*/ 2 h 232"/>
                <a:gd name="T38" fmla="*/ 2 w 228"/>
                <a:gd name="T39" fmla="*/ 3 h 232"/>
                <a:gd name="T40" fmla="*/ 1 w 228"/>
                <a:gd name="T41" fmla="*/ 4 h 232"/>
                <a:gd name="T42" fmla="*/ 0 w 228"/>
                <a:gd name="T43" fmla="*/ 7 h 232"/>
                <a:gd name="T44" fmla="*/ 2 w 228"/>
                <a:gd name="T45" fmla="*/ 8 h 232"/>
                <a:gd name="T46" fmla="*/ 2 w 228"/>
                <a:gd name="T47" fmla="*/ 6 h 232"/>
                <a:gd name="T48" fmla="*/ 3 w 228"/>
                <a:gd name="T49" fmla="*/ 4 h 232"/>
                <a:gd name="T50" fmla="*/ 5 w 228"/>
                <a:gd name="T51" fmla="*/ 2 h 232"/>
                <a:gd name="T52" fmla="*/ 7 w 228"/>
                <a:gd name="T53" fmla="*/ 2 h 232"/>
                <a:gd name="T54" fmla="*/ 9 w 228"/>
                <a:gd name="T55" fmla="*/ 2 h 232"/>
                <a:gd name="T56" fmla="*/ 11 w 228"/>
                <a:gd name="T57" fmla="*/ 3 h 232"/>
                <a:gd name="T58" fmla="*/ 13 w 228"/>
                <a:gd name="T59" fmla="*/ 5 h 232"/>
                <a:gd name="T60" fmla="*/ 14 w 228"/>
                <a:gd name="T61" fmla="*/ 7 h 232"/>
                <a:gd name="T62" fmla="*/ 13 w 228"/>
                <a:gd name="T63" fmla="*/ 10 h 232"/>
                <a:gd name="T64" fmla="*/ 12 w 228"/>
                <a:gd name="T65" fmla="*/ 12 h 232"/>
                <a:gd name="T66" fmla="*/ 11 w 228"/>
                <a:gd name="T67" fmla="*/ 13 h 232"/>
                <a:gd name="T68" fmla="*/ 8 w 228"/>
                <a:gd name="T69" fmla="*/ 14 h 232"/>
                <a:gd name="T70" fmla="*/ 6 w 228"/>
                <a:gd name="T71" fmla="*/ 13 h 232"/>
                <a:gd name="T72" fmla="*/ 4 w 228"/>
                <a:gd name="T73" fmla="*/ 12 h 232"/>
                <a:gd name="T74" fmla="*/ 2 w 228"/>
                <a:gd name="T75" fmla="*/ 11 h 232"/>
                <a:gd name="T76" fmla="*/ 2 w 228"/>
                <a:gd name="T77" fmla="*/ 8 h 2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28" h="232">
                  <a:moveTo>
                    <a:pt x="0" y="128"/>
                  </a:moveTo>
                  <a:lnTo>
                    <a:pt x="5" y="150"/>
                  </a:lnTo>
                  <a:lnTo>
                    <a:pt x="6" y="152"/>
                  </a:lnTo>
                  <a:lnTo>
                    <a:pt x="14" y="172"/>
                  </a:lnTo>
                  <a:lnTo>
                    <a:pt x="25" y="190"/>
                  </a:lnTo>
                  <a:lnTo>
                    <a:pt x="26" y="191"/>
                  </a:lnTo>
                  <a:lnTo>
                    <a:pt x="42" y="206"/>
                  </a:lnTo>
                  <a:lnTo>
                    <a:pt x="60" y="218"/>
                  </a:lnTo>
                  <a:lnTo>
                    <a:pt x="62" y="218"/>
                  </a:lnTo>
                  <a:lnTo>
                    <a:pt x="81" y="227"/>
                  </a:lnTo>
                  <a:lnTo>
                    <a:pt x="103" y="232"/>
                  </a:lnTo>
                  <a:lnTo>
                    <a:pt x="127" y="232"/>
                  </a:lnTo>
                  <a:lnTo>
                    <a:pt x="148" y="227"/>
                  </a:lnTo>
                  <a:lnTo>
                    <a:pt x="149" y="226"/>
                  </a:lnTo>
                  <a:lnTo>
                    <a:pt x="170" y="218"/>
                  </a:lnTo>
                  <a:lnTo>
                    <a:pt x="188" y="205"/>
                  </a:lnTo>
                  <a:lnTo>
                    <a:pt x="203" y="189"/>
                  </a:lnTo>
                  <a:lnTo>
                    <a:pt x="204" y="187"/>
                  </a:lnTo>
                  <a:lnTo>
                    <a:pt x="216" y="170"/>
                  </a:lnTo>
                  <a:lnTo>
                    <a:pt x="223" y="150"/>
                  </a:lnTo>
                  <a:lnTo>
                    <a:pt x="224" y="149"/>
                  </a:lnTo>
                  <a:lnTo>
                    <a:pt x="228" y="127"/>
                  </a:lnTo>
                  <a:lnTo>
                    <a:pt x="228" y="103"/>
                  </a:lnTo>
                  <a:lnTo>
                    <a:pt x="224" y="81"/>
                  </a:lnTo>
                  <a:lnTo>
                    <a:pt x="223" y="80"/>
                  </a:lnTo>
                  <a:lnTo>
                    <a:pt x="215" y="59"/>
                  </a:lnTo>
                  <a:lnTo>
                    <a:pt x="202" y="40"/>
                  </a:lnTo>
                  <a:lnTo>
                    <a:pt x="186" y="25"/>
                  </a:lnTo>
                  <a:lnTo>
                    <a:pt x="185" y="24"/>
                  </a:lnTo>
                  <a:lnTo>
                    <a:pt x="168" y="13"/>
                  </a:lnTo>
                  <a:lnTo>
                    <a:pt x="148" y="6"/>
                  </a:lnTo>
                  <a:lnTo>
                    <a:pt x="147" y="5"/>
                  </a:lnTo>
                  <a:lnTo>
                    <a:pt x="126" y="0"/>
                  </a:lnTo>
                  <a:lnTo>
                    <a:pt x="102" y="0"/>
                  </a:lnTo>
                  <a:lnTo>
                    <a:pt x="80" y="5"/>
                  </a:lnTo>
                  <a:lnTo>
                    <a:pt x="79" y="6"/>
                  </a:lnTo>
                  <a:lnTo>
                    <a:pt x="58" y="14"/>
                  </a:lnTo>
                  <a:lnTo>
                    <a:pt x="41" y="25"/>
                  </a:lnTo>
                  <a:lnTo>
                    <a:pt x="40" y="27"/>
                  </a:lnTo>
                  <a:lnTo>
                    <a:pt x="25" y="43"/>
                  </a:lnTo>
                  <a:lnTo>
                    <a:pt x="14" y="61"/>
                  </a:lnTo>
                  <a:lnTo>
                    <a:pt x="14" y="62"/>
                  </a:lnTo>
                  <a:lnTo>
                    <a:pt x="5" y="82"/>
                  </a:lnTo>
                  <a:lnTo>
                    <a:pt x="0" y="104"/>
                  </a:lnTo>
                  <a:lnTo>
                    <a:pt x="0" y="128"/>
                  </a:lnTo>
                  <a:lnTo>
                    <a:pt x="18" y="126"/>
                  </a:lnTo>
                  <a:lnTo>
                    <a:pt x="18" y="106"/>
                  </a:lnTo>
                  <a:lnTo>
                    <a:pt x="23" y="87"/>
                  </a:lnTo>
                  <a:lnTo>
                    <a:pt x="30" y="71"/>
                  </a:lnTo>
                  <a:lnTo>
                    <a:pt x="39" y="54"/>
                  </a:lnTo>
                  <a:lnTo>
                    <a:pt x="52" y="40"/>
                  </a:lnTo>
                  <a:lnTo>
                    <a:pt x="67" y="30"/>
                  </a:lnTo>
                  <a:lnTo>
                    <a:pt x="84" y="23"/>
                  </a:lnTo>
                  <a:lnTo>
                    <a:pt x="104" y="18"/>
                  </a:lnTo>
                  <a:lnTo>
                    <a:pt x="123" y="18"/>
                  </a:lnTo>
                  <a:lnTo>
                    <a:pt x="143" y="23"/>
                  </a:lnTo>
                  <a:lnTo>
                    <a:pt x="159" y="29"/>
                  </a:lnTo>
                  <a:lnTo>
                    <a:pt x="175" y="39"/>
                  </a:lnTo>
                  <a:lnTo>
                    <a:pt x="188" y="52"/>
                  </a:lnTo>
                  <a:lnTo>
                    <a:pt x="199" y="68"/>
                  </a:lnTo>
                  <a:lnTo>
                    <a:pt x="205" y="86"/>
                  </a:lnTo>
                  <a:lnTo>
                    <a:pt x="210" y="105"/>
                  </a:lnTo>
                  <a:lnTo>
                    <a:pt x="210" y="125"/>
                  </a:lnTo>
                  <a:lnTo>
                    <a:pt x="205" y="145"/>
                  </a:lnTo>
                  <a:lnTo>
                    <a:pt x="200" y="161"/>
                  </a:lnTo>
                  <a:lnTo>
                    <a:pt x="189" y="177"/>
                  </a:lnTo>
                  <a:lnTo>
                    <a:pt x="177" y="191"/>
                  </a:lnTo>
                  <a:lnTo>
                    <a:pt x="161" y="201"/>
                  </a:lnTo>
                  <a:lnTo>
                    <a:pt x="144" y="208"/>
                  </a:lnTo>
                  <a:lnTo>
                    <a:pt x="124" y="213"/>
                  </a:lnTo>
                  <a:lnTo>
                    <a:pt x="105" y="213"/>
                  </a:lnTo>
                  <a:lnTo>
                    <a:pt x="86" y="208"/>
                  </a:lnTo>
                  <a:lnTo>
                    <a:pt x="70" y="201"/>
                  </a:lnTo>
                  <a:lnTo>
                    <a:pt x="54" y="192"/>
                  </a:lnTo>
                  <a:lnTo>
                    <a:pt x="40" y="178"/>
                  </a:lnTo>
                  <a:lnTo>
                    <a:pt x="30" y="163"/>
                  </a:lnTo>
                  <a:lnTo>
                    <a:pt x="23" y="146"/>
                  </a:lnTo>
                  <a:lnTo>
                    <a:pt x="18" y="126"/>
                  </a:lnTo>
                  <a:lnTo>
                    <a:pt x="0" y="12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473" name="Freeform 22"/>
            <p:cNvSpPr>
              <a:spLocks/>
            </p:cNvSpPr>
            <p:nvPr/>
          </p:nvSpPr>
          <p:spPr bwMode="auto">
            <a:xfrm>
              <a:off x="3190" y="3633"/>
              <a:ext cx="105" cy="106"/>
            </a:xfrm>
            <a:custGeom>
              <a:avLst/>
              <a:gdLst>
                <a:gd name="T0" fmla="*/ 0 w 210"/>
                <a:gd name="T1" fmla="*/ 7 h 213"/>
                <a:gd name="T2" fmla="*/ 1 w 210"/>
                <a:gd name="T3" fmla="*/ 8 h 213"/>
                <a:gd name="T4" fmla="*/ 1 w 210"/>
                <a:gd name="T5" fmla="*/ 9 h 213"/>
                <a:gd name="T6" fmla="*/ 2 w 210"/>
                <a:gd name="T7" fmla="*/ 11 h 213"/>
                <a:gd name="T8" fmla="*/ 3 w 210"/>
                <a:gd name="T9" fmla="*/ 11 h 213"/>
                <a:gd name="T10" fmla="*/ 4 w 210"/>
                <a:gd name="T11" fmla="*/ 12 h 213"/>
                <a:gd name="T12" fmla="*/ 5 w 210"/>
                <a:gd name="T13" fmla="*/ 13 h 213"/>
                <a:gd name="T14" fmla="*/ 6 w 210"/>
                <a:gd name="T15" fmla="*/ 13 h 213"/>
                <a:gd name="T16" fmla="*/ 8 w 210"/>
                <a:gd name="T17" fmla="*/ 13 h 213"/>
                <a:gd name="T18" fmla="*/ 9 w 210"/>
                <a:gd name="T19" fmla="*/ 13 h 213"/>
                <a:gd name="T20" fmla="*/ 10 w 210"/>
                <a:gd name="T21" fmla="*/ 12 h 213"/>
                <a:gd name="T22" fmla="*/ 11 w 210"/>
                <a:gd name="T23" fmla="*/ 11 h 213"/>
                <a:gd name="T24" fmla="*/ 12 w 210"/>
                <a:gd name="T25" fmla="*/ 10 h 213"/>
                <a:gd name="T26" fmla="*/ 13 w 210"/>
                <a:gd name="T27" fmla="*/ 9 h 213"/>
                <a:gd name="T28" fmla="*/ 13 w 210"/>
                <a:gd name="T29" fmla="*/ 8 h 213"/>
                <a:gd name="T30" fmla="*/ 14 w 210"/>
                <a:gd name="T31" fmla="*/ 7 h 213"/>
                <a:gd name="T32" fmla="*/ 14 w 210"/>
                <a:gd name="T33" fmla="*/ 6 h 213"/>
                <a:gd name="T34" fmla="*/ 13 w 210"/>
                <a:gd name="T35" fmla="*/ 4 h 213"/>
                <a:gd name="T36" fmla="*/ 13 w 210"/>
                <a:gd name="T37" fmla="*/ 3 h 213"/>
                <a:gd name="T38" fmla="*/ 12 w 210"/>
                <a:gd name="T39" fmla="*/ 2 h 213"/>
                <a:gd name="T40" fmla="*/ 11 w 210"/>
                <a:gd name="T41" fmla="*/ 1 h 213"/>
                <a:gd name="T42" fmla="*/ 10 w 210"/>
                <a:gd name="T43" fmla="*/ 0 h 213"/>
                <a:gd name="T44" fmla="*/ 9 w 210"/>
                <a:gd name="T45" fmla="*/ 0 h 213"/>
                <a:gd name="T46" fmla="*/ 8 w 210"/>
                <a:gd name="T47" fmla="*/ 0 h 213"/>
                <a:gd name="T48" fmla="*/ 6 w 210"/>
                <a:gd name="T49" fmla="*/ 0 h 213"/>
                <a:gd name="T50" fmla="*/ 5 w 210"/>
                <a:gd name="T51" fmla="*/ 0 h 213"/>
                <a:gd name="T52" fmla="*/ 4 w 210"/>
                <a:gd name="T53" fmla="*/ 0 h 213"/>
                <a:gd name="T54" fmla="*/ 3 w 210"/>
                <a:gd name="T55" fmla="*/ 1 h 213"/>
                <a:gd name="T56" fmla="*/ 2 w 210"/>
                <a:gd name="T57" fmla="*/ 2 h 213"/>
                <a:gd name="T58" fmla="*/ 1 w 210"/>
                <a:gd name="T59" fmla="*/ 3 h 213"/>
                <a:gd name="T60" fmla="*/ 1 w 210"/>
                <a:gd name="T61" fmla="*/ 4 h 213"/>
                <a:gd name="T62" fmla="*/ 0 w 210"/>
                <a:gd name="T63" fmla="*/ 6 h 213"/>
                <a:gd name="T64" fmla="*/ 0 w 210"/>
                <a:gd name="T65" fmla="*/ 7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10" h="213">
                  <a:moveTo>
                    <a:pt x="0" y="118"/>
                  </a:moveTo>
                  <a:lnTo>
                    <a:pt x="5" y="139"/>
                  </a:lnTo>
                  <a:lnTo>
                    <a:pt x="13" y="159"/>
                  </a:lnTo>
                  <a:lnTo>
                    <a:pt x="24" y="176"/>
                  </a:lnTo>
                  <a:lnTo>
                    <a:pt x="39" y="190"/>
                  </a:lnTo>
                  <a:lnTo>
                    <a:pt x="55" y="202"/>
                  </a:lnTo>
                  <a:lnTo>
                    <a:pt x="74" y="210"/>
                  </a:lnTo>
                  <a:lnTo>
                    <a:pt x="95" y="213"/>
                  </a:lnTo>
                  <a:lnTo>
                    <a:pt x="116" y="213"/>
                  </a:lnTo>
                  <a:lnTo>
                    <a:pt x="136" y="209"/>
                  </a:lnTo>
                  <a:lnTo>
                    <a:pt x="156" y="201"/>
                  </a:lnTo>
                  <a:lnTo>
                    <a:pt x="173" y="189"/>
                  </a:lnTo>
                  <a:lnTo>
                    <a:pt x="187" y="175"/>
                  </a:lnTo>
                  <a:lnTo>
                    <a:pt x="198" y="158"/>
                  </a:lnTo>
                  <a:lnTo>
                    <a:pt x="206" y="139"/>
                  </a:lnTo>
                  <a:lnTo>
                    <a:pt x="210" y="118"/>
                  </a:lnTo>
                  <a:lnTo>
                    <a:pt x="210" y="96"/>
                  </a:lnTo>
                  <a:lnTo>
                    <a:pt x="206" y="76"/>
                  </a:lnTo>
                  <a:lnTo>
                    <a:pt x="198" y="56"/>
                  </a:lnTo>
                  <a:lnTo>
                    <a:pt x="186" y="38"/>
                  </a:lnTo>
                  <a:lnTo>
                    <a:pt x="172" y="25"/>
                  </a:lnTo>
                  <a:lnTo>
                    <a:pt x="154" y="13"/>
                  </a:lnTo>
                  <a:lnTo>
                    <a:pt x="136" y="5"/>
                  </a:lnTo>
                  <a:lnTo>
                    <a:pt x="116" y="0"/>
                  </a:lnTo>
                  <a:lnTo>
                    <a:pt x="94" y="0"/>
                  </a:lnTo>
                  <a:lnTo>
                    <a:pt x="73" y="5"/>
                  </a:lnTo>
                  <a:lnTo>
                    <a:pt x="54" y="13"/>
                  </a:lnTo>
                  <a:lnTo>
                    <a:pt x="37" y="25"/>
                  </a:lnTo>
                  <a:lnTo>
                    <a:pt x="23" y="40"/>
                  </a:lnTo>
                  <a:lnTo>
                    <a:pt x="12" y="57"/>
                  </a:lnTo>
                  <a:lnTo>
                    <a:pt x="4" y="76"/>
                  </a:lnTo>
                  <a:lnTo>
                    <a:pt x="0" y="96"/>
                  </a:lnTo>
                  <a:lnTo>
                    <a:pt x="0" y="118"/>
                  </a:lnTo>
                  <a:close/>
                </a:path>
              </a:pathLst>
            </a:custGeom>
            <a:solidFill>
              <a:srgbClr val="E3E3E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474" name="Freeform 23"/>
            <p:cNvSpPr>
              <a:spLocks/>
            </p:cNvSpPr>
            <p:nvPr/>
          </p:nvSpPr>
          <p:spPr bwMode="auto">
            <a:xfrm>
              <a:off x="3186" y="3628"/>
              <a:ext cx="114" cy="116"/>
            </a:xfrm>
            <a:custGeom>
              <a:avLst/>
              <a:gdLst>
                <a:gd name="T0" fmla="*/ 1 w 228"/>
                <a:gd name="T1" fmla="*/ 10 h 232"/>
                <a:gd name="T2" fmla="*/ 1 w 228"/>
                <a:gd name="T3" fmla="*/ 11 h 232"/>
                <a:gd name="T4" fmla="*/ 3 w 228"/>
                <a:gd name="T5" fmla="*/ 13 h 232"/>
                <a:gd name="T6" fmla="*/ 4 w 228"/>
                <a:gd name="T7" fmla="*/ 14 h 232"/>
                <a:gd name="T8" fmla="*/ 7 w 228"/>
                <a:gd name="T9" fmla="*/ 15 h 232"/>
                <a:gd name="T10" fmla="*/ 10 w 228"/>
                <a:gd name="T11" fmla="*/ 15 h 232"/>
                <a:gd name="T12" fmla="*/ 11 w 228"/>
                <a:gd name="T13" fmla="*/ 14 h 232"/>
                <a:gd name="T14" fmla="*/ 12 w 228"/>
                <a:gd name="T15" fmla="*/ 13 h 232"/>
                <a:gd name="T16" fmla="*/ 14 w 228"/>
                <a:gd name="T17" fmla="*/ 11 h 232"/>
                <a:gd name="T18" fmla="*/ 14 w 228"/>
                <a:gd name="T19" fmla="*/ 10 h 232"/>
                <a:gd name="T20" fmla="*/ 15 w 228"/>
                <a:gd name="T21" fmla="*/ 7 h 232"/>
                <a:gd name="T22" fmla="*/ 14 w 228"/>
                <a:gd name="T23" fmla="*/ 6 h 232"/>
                <a:gd name="T24" fmla="*/ 13 w 228"/>
                <a:gd name="T25" fmla="*/ 3 h 232"/>
                <a:gd name="T26" fmla="*/ 12 w 228"/>
                <a:gd name="T27" fmla="*/ 2 h 232"/>
                <a:gd name="T28" fmla="*/ 10 w 228"/>
                <a:gd name="T29" fmla="*/ 1 h 232"/>
                <a:gd name="T30" fmla="*/ 7 w 228"/>
                <a:gd name="T31" fmla="*/ 0 h 232"/>
                <a:gd name="T32" fmla="*/ 5 w 228"/>
                <a:gd name="T33" fmla="*/ 1 h 232"/>
                <a:gd name="T34" fmla="*/ 3 w 228"/>
                <a:gd name="T35" fmla="*/ 2 h 232"/>
                <a:gd name="T36" fmla="*/ 2 w 228"/>
                <a:gd name="T37" fmla="*/ 3 h 232"/>
                <a:gd name="T38" fmla="*/ 1 w 228"/>
                <a:gd name="T39" fmla="*/ 6 h 232"/>
                <a:gd name="T40" fmla="*/ 0 w 228"/>
                <a:gd name="T41" fmla="*/ 7 h 232"/>
                <a:gd name="T42" fmla="*/ 2 w 228"/>
                <a:gd name="T43" fmla="*/ 8 h 232"/>
                <a:gd name="T44" fmla="*/ 2 w 228"/>
                <a:gd name="T45" fmla="*/ 6 h 232"/>
                <a:gd name="T46" fmla="*/ 3 w 228"/>
                <a:gd name="T47" fmla="*/ 4 h 232"/>
                <a:gd name="T48" fmla="*/ 5 w 228"/>
                <a:gd name="T49" fmla="*/ 2 h 232"/>
                <a:gd name="T50" fmla="*/ 7 w 228"/>
                <a:gd name="T51" fmla="*/ 2 h 232"/>
                <a:gd name="T52" fmla="*/ 9 w 228"/>
                <a:gd name="T53" fmla="*/ 2 h 232"/>
                <a:gd name="T54" fmla="*/ 11 w 228"/>
                <a:gd name="T55" fmla="*/ 3 h 232"/>
                <a:gd name="T56" fmla="*/ 13 w 228"/>
                <a:gd name="T57" fmla="*/ 5 h 232"/>
                <a:gd name="T58" fmla="*/ 14 w 228"/>
                <a:gd name="T59" fmla="*/ 7 h 232"/>
                <a:gd name="T60" fmla="*/ 13 w 228"/>
                <a:gd name="T61" fmla="*/ 10 h 232"/>
                <a:gd name="T62" fmla="*/ 12 w 228"/>
                <a:gd name="T63" fmla="*/ 12 h 232"/>
                <a:gd name="T64" fmla="*/ 10 w 228"/>
                <a:gd name="T65" fmla="*/ 13 h 232"/>
                <a:gd name="T66" fmla="*/ 8 w 228"/>
                <a:gd name="T67" fmla="*/ 14 h 232"/>
                <a:gd name="T68" fmla="*/ 6 w 228"/>
                <a:gd name="T69" fmla="*/ 14 h 232"/>
                <a:gd name="T70" fmla="*/ 4 w 228"/>
                <a:gd name="T71" fmla="*/ 12 h 232"/>
                <a:gd name="T72" fmla="*/ 2 w 228"/>
                <a:gd name="T73" fmla="*/ 11 h 232"/>
                <a:gd name="T74" fmla="*/ 2 w 228"/>
                <a:gd name="T75" fmla="*/ 8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28" h="232">
                  <a:moveTo>
                    <a:pt x="0" y="129"/>
                  </a:moveTo>
                  <a:lnTo>
                    <a:pt x="5" y="151"/>
                  </a:lnTo>
                  <a:lnTo>
                    <a:pt x="6" y="152"/>
                  </a:lnTo>
                  <a:lnTo>
                    <a:pt x="14" y="173"/>
                  </a:lnTo>
                  <a:lnTo>
                    <a:pt x="26" y="191"/>
                  </a:lnTo>
                  <a:lnTo>
                    <a:pt x="42" y="206"/>
                  </a:lnTo>
                  <a:lnTo>
                    <a:pt x="42" y="207"/>
                  </a:lnTo>
                  <a:lnTo>
                    <a:pt x="60" y="219"/>
                  </a:lnTo>
                  <a:lnTo>
                    <a:pt x="81" y="228"/>
                  </a:lnTo>
                  <a:lnTo>
                    <a:pt x="103" y="232"/>
                  </a:lnTo>
                  <a:lnTo>
                    <a:pt x="126" y="232"/>
                  </a:lnTo>
                  <a:lnTo>
                    <a:pt x="147" y="227"/>
                  </a:lnTo>
                  <a:lnTo>
                    <a:pt x="149" y="226"/>
                  </a:lnTo>
                  <a:lnTo>
                    <a:pt x="169" y="218"/>
                  </a:lnTo>
                  <a:lnTo>
                    <a:pt x="186" y="206"/>
                  </a:lnTo>
                  <a:lnTo>
                    <a:pt x="187" y="205"/>
                  </a:lnTo>
                  <a:lnTo>
                    <a:pt x="203" y="190"/>
                  </a:lnTo>
                  <a:lnTo>
                    <a:pt x="215" y="171"/>
                  </a:lnTo>
                  <a:lnTo>
                    <a:pt x="215" y="170"/>
                  </a:lnTo>
                  <a:lnTo>
                    <a:pt x="224" y="151"/>
                  </a:lnTo>
                  <a:lnTo>
                    <a:pt x="228" y="129"/>
                  </a:lnTo>
                  <a:lnTo>
                    <a:pt x="228" y="104"/>
                  </a:lnTo>
                  <a:lnTo>
                    <a:pt x="224" y="82"/>
                  </a:lnTo>
                  <a:lnTo>
                    <a:pt x="223" y="81"/>
                  </a:lnTo>
                  <a:lnTo>
                    <a:pt x="215" y="60"/>
                  </a:lnTo>
                  <a:lnTo>
                    <a:pt x="202" y="42"/>
                  </a:lnTo>
                  <a:lnTo>
                    <a:pt x="186" y="27"/>
                  </a:lnTo>
                  <a:lnTo>
                    <a:pt x="185" y="25"/>
                  </a:lnTo>
                  <a:lnTo>
                    <a:pt x="168" y="14"/>
                  </a:lnTo>
                  <a:lnTo>
                    <a:pt x="147" y="5"/>
                  </a:lnTo>
                  <a:lnTo>
                    <a:pt x="126" y="0"/>
                  </a:lnTo>
                  <a:lnTo>
                    <a:pt x="102" y="0"/>
                  </a:lnTo>
                  <a:lnTo>
                    <a:pt x="80" y="5"/>
                  </a:lnTo>
                  <a:lnTo>
                    <a:pt x="79" y="6"/>
                  </a:lnTo>
                  <a:lnTo>
                    <a:pt x="58" y="14"/>
                  </a:lnTo>
                  <a:lnTo>
                    <a:pt x="40" y="27"/>
                  </a:lnTo>
                  <a:lnTo>
                    <a:pt x="25" y="43"/>
                  </a:lnTo>
                  <a:lnTo>
                    <a:pt x="24" y="44"/>
                  </a:lnTo>
                  <a:lnTo>
                    <a:pt x="13" y="61"/>
                  </a:lnTo>
                  <a:lnTo>
                    <a:pt x="4" y="82"/>
                  </a:lnTo>
                  <a:lnTo>
                    <a:pt x="0" y="104"/>
                  </a:lnTo>
                  <a:lnTo>
                    <a:pt x="0" y="105"/>
                  </a:lnTo>
                  <a:lnTo>
                    <a:pt x="0" y="129"/>
                  </a:lnTo>
                  <a:lnTo>
                    <a:pt x="18" y="126"/>
                  </a:lnTo>
                  <a:lnTo>
                    <a:pt x="18" y="107"/>
                  </a:lnTo>
                  <a:lnTo>
                    <a:pt x="22" y="87"/>
                  </a:lnTo>
                  <a:lnTo>
                    <a:pt x="29" y="71"/>
                  </a:lnTo>
                  <a:lnTo>
                    <a:pt x="39" y="54"/>
                  </a:lnTo>
                  <a:lnTo>
                    <a:pt x="52" y="41"/>
                  </a:lnTo>
                  <a:lnTo>
                    <a:pt x="67" y="30"/>
                  </a:lnTo>
                  <a:lnTo>
                    <a:pt x="85" y="23"/>
                  </a:lnTo>
                  <a:lnTo>
                    <a:pt x="104" y="19"/>
                  </a:lnTo>
                  <a:lnTo>
                    <a:pt x="123" y="19"/>
                  </a:lnTo>
                  <a:lnTo>
                    <a:pt x="143" y="23"/>
                  </a:lnTo>
                  <a:lnTo>
                    <a:pt x="159" y="30"/>
                  </a:lnTo>
                  <a:lnTo>
                    <a:pt x="175" y="41"/>
                  </a:lnTo>
                  <a:lnTo>
                    <a:pt x="188" y="53"/>
                  </a:lnTo>
                  <a:lnTo>
                    <a:pt x="199" y="69"/>
                  </a:lnTo>
                  <a:lnTo>
                    <a:pt x="206" y="87"/>
                  </a:lnTo>
                  <a:lnTo>
                    <a:pt x="210" y="107"/>
                  </a:lnTo>
                  <a:lnTo>
                    <a:pt x="210" y="126"/>
                  </a:lnTo>
                  <a:lnTo>
                    <a:pt x="206" y="146"/>
                  </a:lnTo>
                  <a:lnTo>
                    <a:pt x="199" y="162"/>
                  </a:lnTo>
                  <a:lnTo>
                    <a:pt x="190" y="178"/>
                  </a:lnTo>
                  <a:lnTo>
                    <a:pt x="176" y="191"/>
                  </a:lnTo>
                  <a:lnTo>
                    <a:pt x="160" y="202"/>
                  </a:lnTo>
                  <a:lnTo>
                    <a:pt x="143" y="208"/>
                  </a:lnTo>
                  <a:lnTo>
                    <a:pt x="123" y="213"/>
                  </a:lnTo>
                  <a:lnTo>
                    <a:pt x="105" y="213"/>
                  </a:lnTo>
                  <a:lnTo>
                    <a:pt x="86" y="210"/>
                  </a:lnTo>
                  <a:lnTo>
                    <a:pt x="69" y="203"/>
                  </a:lnTo>
                  <a:lnTo>
                    <a:pt x="54" y="192"/>
                  </a:lnTo>
                  <a:lnTo>
                    <a:pt x="40" y="180"/>
                  </a:lnTo>
                  <a:lnTo>
                    <a:pt x="30" y="163"/>
                  </a:lnTo>
                  <a:lnTo>
                    <a:pt x="23" y="146"/>
                  </a:lnTo>
                  <a:lnTo>
                    <a:pt x="18" y="126"/>
                  </a:lnTo>
                  <a:lnTo>
                    <a:pt x="0" y="12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475" name="Freeform 24"/>
            <p:cNvSpPr>
              <a:spLocks/>
            </p:cNvSpPr>
            <p:nvPr/>
          </p:nvSpPr>
          <p:spPr bwMode="auto">
            <a:xfrm>
              <a:off x="3236" y="3364"/>
              <a:ext cx="2479" cy="273"/>
            </a:xfrm>
            <a:custGeom>
              <a:avLst/>
              <a:gdLst>
                <a:gd name="T0" fmla="*/ 1 w 4956"/>
                <a:gd name="T1" fmla="*/ 34 h 547"/>
                <a:gd name="T2" fmla="*/ 310 w 4956"/>
                <a:gd name="T3" fmla="*/ 1 h 547"/>
                <a:gd name="T4" fmla="*/ 310 w 4956"/>
                <a:gd name="T5" fmla="*/ 0 h 547"/>
                <a:gd name="T6" fmla="*/ 0 w 4956"/>
                <a:gd name="T7" fmla="*/ 33 h 547"/>
                <a:gd name="T8" fmla="*/ 1 w 4956"/>
                <a:gd name="T9" fmla="*/ 34 h 5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56" h="547">
                  <a:moveTo>
                    <a:pt x="2" y="547"/>
                  </a:moveTo>
                  <a:lnTo>
                    <a:pt x="4956" y="18"/>
                  </a:lnTo>
                  <a:lnTo>
                    <a:pt x="4954" y="0"/>
                  </a:lnTo>
                  <a:lnTo>
                    <a:pt x="0" y="528"/>
                  </a:lnTo>
                  <a:lnTo>
                    <a:pt x="2" y="5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476" name="Freeform 25"/>
            <p:cNvSpPr>
              <a:spLocks/>
            </p:cNvSpPr>
            <p:nvPr/>
          </p:nvSpPr>
          <p:spPr bwMode="auto">
            <a:xfrm>
              <a:off x="3247" y="3470"/>
              <a:ext cx="2479" cy="274"/>
            </a:xfrm>
            <a:custGeom>
              <a:avLst/>
              <a:gdLst>
                <a:gd name="T0" fmla="*/ 1 w 4957"/>
                <a:gd name="T1" fmla="*/ 35 h 547"/>
                <a:gd name="T2" fmla="*/ 310 w 4957"/>
                <a:gd name="T3" fmla="*/ 2 h 547"/>
                <a:gd name="T4" fmla="*/ 310 w 4957"/>
                <a:gd name="T5" fmla="*/ 0 h 547"/>
                <a:gd name="T6" fmla="*/ 0 w 4957"/>
                <a:gd name="T7" fmla="*/ 33 h 547"/>
                <a:gd name="T8" fmla="*/ 1 w 4957"/>
                <a:gd name="T9" fmla="*/ 35 h 5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57" h="547">
                  <a:moveTo>
                    <a:pt x="3" y="547"/>
                  </a:moveTo>
                  <a:lnTo>
                    <a:pt x="4957" y="19"/>
                  </a:lnTo>
                  <a:lnTo>
                    <a:pt x="4955" y="0"/>
                  </a:lnTo>
                  <a:lnTo>
                    <a:pt x="0" y="528"/>
                  </a:lnTo>
                  <a:lnTo>
                    <a:pt x="3" y="5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477" name="Oval 26"/>
            <p:cNvSpPr>
              <a:spLocks noChangeArrowheads="1"/>
            </p:cNvSpPr>
            <p:nvPr/>
          </p:nvSpPr>
          <p:spPr bwMode="auto">
            <a:xfrm>
              <a:off x="4339" y="3148"/>
              <a:ext cx="287" cy="292"/>
            </a:xfrm>
            <a:prstGeom prst="ellipse">
              <a:avLst/>
            </a:prstGeom>
            <a:solidFill>
              <a:srgbClr val="C0C0C0"/>
            </a:solidFill>
            <a:ln w="0">
              <a:solidFill>
                <a:srgbClr val="000000"/>
              </a:solidFill>
              <a:round/>
              <a:headEnd/>
              <a:tailEnd/>
            </a:ln>
          </p:spPr>
          <p:txBody>
            <a:bodyPr/>
            <a:lstStyle/>
            <a:p>
              <a:endParaRPr lang="en-GB"/>
            </a:p>
          </p:txBody>
        </p:sp>
        <p:sp>
          <p:nvSpPr>
            <p:cNvPr id="17478" name="Rectangle 27"/>
            <p:cNvSpPr>
              <a:spLocks noChangeArrowheads="1"/>
            </p:cNvSpPr>
            <p:nvPr/>
          </p:nvSpPr>
          <p:spPr bwMode="auto">
            <a:xfrm>
              <a:off x="4481" y="3256"/>
              <a:ext cx="3" cy="1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7479" name="Rectangle 28"/>
            <p:cNvSpPr>
              <a:spLocks noChangeArrowheads="1"/>
            </p:cNvSpPr>
            <p:nvPr/>
          </p:nvSpPr>
          <p:spPr bwMode="auto">
            <a:xfrm>
              <a:off x="4481" y="3270"/>
              <a:ext cx="3"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7480" name="Rectangle 29"/>
            <p:cNvSpPr>
              <a:spLocks noChangeArrowheads="1"/>
            </p:cNvSpPr>
            <p:nvPr/>
          </p:nvSpPr>
          <p:spPr bwMode="auto">
            <a:xfrm>
              <a:off x="4481" y="3277"/>
              <a:ext cx="3" cy="1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7481" name="Rectangle 30"/>
            <p:cNvSpPr>
              <a:spLocks noChangeArrowheads="1"/>
            </p:cNvSpPr>
            <p:nvPr/>
          </p:nvSpPr>
          <p:spPr bwMode="auto">
            <a:xfrm>
              <a:off x="4481" y="3291"/>
              <a:ext cx="3" cy="5"/>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7482" name="Rectangle 31"/>
            <p:cNvSpPr>
              <a:spLocks noChangeArrowheads="1"/>
            </p:cNvSpPr>
            <p:nvPr/>
          </p:nvSpPr>
          <p:spPr bwMode="auto">
            <a:xfrm>
              <a:off x="4481" y="3298"/>
              <a:ext cx="3" cy="1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7483" name="Rectangle 32"/>
            <p:cNvSpPr>
              <a:spLocks noChangeArrowheads="1"/>
            </p:cNvSpPr>
            <p:nvPr/>
          </p:nvSpPr>
          <p:spPr bwMode="auto">
            <a:xfrm>
              <a:off x="4481" y="3312"/>
              <a:ext cx="3" cy="4"/>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7484" name="Rectangle 33"/>
            <p:cNvSpPr>
              <a:spLocks noChangeArrowheads="1"/>
            </p:cNvSpPr>
            <p:nvPr/>
          </p:nvSpPr>
          <p:spPr bwMode="auto">
            <a:xfrm>
              <a:off x="4481" y="3319"/>
              <a:ext cx="3" cy="8"/>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7485" name="Rectangle 34"/>
            <p:cNvSpPr>
              <a:spLocks noChangeArrowheads="1"/>
            </p:cNvSpPr>
            <p:nvPr/>
          </p:nvSpPr>
          <p:spPr bwMode="auto">
            <a:xfrm>
              <a:off x="4452" y="3292"/>
              <a:ext cx="11" cy="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7486" name="Rectangle 35"/>
            <p:cNvSpPr>
              <a:spLocks noChangeArrowheads="1"/>
            </p:cNvSpPr>
            <p:nvPr/>
          </p:nvSpPr>
          <p:spPr bwMode="auto">
            <a:xfrm>
              <a:off x="4465" y="3292"/>
              <a:ext cx="5" cy="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7487" name="Rectangle 36"/>
            <p:cNvSpPr>
              <a:spLocks noChangeArrowheads="1"/>
            </p:cNvSpPr>
            <p:nvPr/>
          </p:nvSpPr>
          <p:spPr bwMode="auto">
            <a:xfrm>
              <a:off x="4472" y="3292"/>
              <a:ext cx="12" cy="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7488" name="Rectangle 37"/>
            <p:cNvSpPr>
              <a:spLocks noChangeArrowheads="1"/>
            </p:cNvSpPr>
            <p:nvPr/>
          </p:nvSpPr>
          <p:spPr bwMode="auto">
            <a:xfrm>
              <a:off x="4486" y="3292"/>
              <a:ext cx="4" cy="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7489" name="Rectangle 38"/>
            <p:cNvSpPr>
              <a:spLocks noChangeArrowheads="1"/>
            </p:cNvSpPr>
            <p:nvPr/>
          </p:nvSpPr>
          <p:spPr bwMode="auto">
            <a:xfrm>
              <a:off x="4493" y="3292"/>
              <a:ext cx="11" cy="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7490" name="Rectangle 39"/>
            <p:cNvSpPr>
              <a:spLocks noChangeArrowheads="1"/>
            </p:cNvSpPr>
            <p:nvPr/>
          </p:nvSpPr>
          <p:spPr bwMode="auto">
            <a:xfrm>
              <a:off x="4506" y="3292"/>
              <a:ext cx="5" cy="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7491" name="Rectangle 40"/>
            <p:cNvSpPr>
              <a:spLocks noChangeArrowheads="1"/>
            </p:cNvSpPr>
            <p:nvPr/>
          </p:nvSpPr>
          <p:spPr bwMode="auto">
            <a:xfrm>
              <a:off x="4513" y="3292"/>
              <a:ext cx="8" cy="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17492" name="Freeform 41"/>
            <p:cNvSpPr>
              <a:spLocks/>
            </p:cNvSpPr>
            <p:nvPr/>
          </p:nvSpPr>
          <p:spPr bwMode="auto">
            <a:xfrm>
              <a:off x="4482" y="3120"/>
              <a:ext cx="18" cy="29"/>
            </a:xfrm>
            <a:custGeom>
              <a:avLst/>
              <a:gdLst>
                <a:gd name="T0" fmla="*/ 1 w 36"/>
                <a:gd name="T1" fmla="*/ 4 h 58"/>
                <a:gd name="T2" fmla="*/ 0 w 36"/>
                <a:gd name="T3" fmla="*/ 4 h 58"/>
                <a:gd name="T4" fmla="*/ 1 w 36"/>
                <a:gd name="T5" fmla="*/ 3 h 58"/>
                <a:gd name="T6" fmla="*/ 1 w 36"/>
                <a:gd name="T7" fmla="*/ 2 h 58"/>
                <a:gd name="T8" fmla="*/ 2 w 36"/>
                <a:gd name="T9" fmla="*/ 1 h 58"/>
                <a:gd name="T10" fmla="*/ 3 w 36"/>
                <a:gd name="T11" fmla="*/ 0 h 58"/>
                <a:gd name="T12" fmla="*/ 3 w 36"/>
                <a:gd name="T13" fmla="*/ 1 h 58"/>
                <a:gd name="T14" fmla="*/ 2 w 36"/>
                <a:gd name="T15" fmla="*/ 1 h 58"/>
                <a:gd name="T16" fmla="*/ 2 w 36"/>
                <a:gd name="T17" fmla="*/ 2 h 58"/>
                <a:gd name="T18" fmla="*/ 2 w 36"/>
                <a:gd name="T19" fmla="*/ 2 h 58"/>
                <a:gd name="T20" fmla="*/ 2 w 36"/>
                <a:gd name="T21" fmla="*/ 3 h 58"/>
                <a:gd name="T22" fmla="*/ 2 w 36"/>
                <a:gd name="T23" fmla="*/ 3 h 58"/>
                <a:gd name="T24" fmla="*/ 2 w 36"/>
                <a:gd name="T25" fmla="*/ 4 h 58"/>
                <a:gd name="T26" fmla="*/ 3 w 36"/>
                <a:gd name="T27" fmla="*/ 4 h 58"/>
                <a:gd name="T28" fmla="*/ 2 w 36"/>
                <a:gd name="T29" fmla="*/ 4 h 58"/>
                <a:gd name="T30" fmla="*/ 2 w 36"/>
                <a:gd name="T31" fmla="*/ 4 h 58"/>
                <a:gd name="T32" fmla="*/ 1 w 36"/>
                <a:gd name="T33" fmla="*/ 4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58">
                  <a:moveTo>
                    <a:pt x="1" y="57"/>
                  </a:moveTo>
                  <a:lnTo>
                    <a:pt x="0" y="51"/>
                  </a:lnTo>
                  <a:lnTo>
                    <a:pt x="2" y="35"/>
                  </a:lnTo>
                  <a:lnTo>
                    <a:pt x="10" y="20"/>
                  </a:lnTo>
                  <a:lnTo>
                    <a:pt x="21" y="8"/>
                  </a:lnTo>
                  <a:lnTo>
                    <a:pt x="36" y="0"/>
                  </a:lnTo>
                  <a:lnTo>
                    <a:pt x="33" y="8"/>
                  </a:lnTo>
                  <a:lnTo>
                    <a:pt x="30" y="15"/>
                  </a:lnTo>
                  <a:lnTo>
                    <a:pt x="28" y="22"/>
                  </a:lnTo>
                  <a:lnTo>
                    <a:pt x="26" y="28"/>
                  </a:lnTo>
                  <a:lnTo>
                    <a:pt x="26" y="38"/>
                  </a:lnTo>
                  <a:lnTo>
                    <a:pt x="27" y="48"/>
                  </a:lnTo>
                  <a:lnTo>
                    <a:pt x="30" y="53"/>
                  </a:lnTo>
                  <a:lnTo>
                    <a:pt x="34" y="58"/>
                  </a:lnTo>
                  <a:lnTo>
                    <a:pt x="28" y="58"/>
                  </a:lnTo>
                  <a:lnTo>
                    <a:pt x="17" y="57"/>
                  </a:lnTo>
                  <a:lnTo>
                    <a:pt x="1" y="57"/>
                  </a:lnTo>
                  <a:close/>
                </a:path>
              </a:pathLst>
            </a:custGeom>
            <a:solidFill>
              <a:srgbClr val="969696"/>
            </a:solidFill>
            <a:ln w="0">
              <a:solidFill>
                <a:srgbClr val="000000"/>
              </a:solidFill>
              <a:prstDash val="solid"/>
              <a:round/>
              <a:headEnd/>
              <a:tailEnd/>
            </a:ln>
          </p:spPr>
          <p:txBody>
            <a:bodyPr/>
            <a:lstStyle/>
            <a:p>
              <a:endParaRPr lang="en-US"/>
            </a:p>
          </p:txBody>
        </p:sp>
        <p:sp>
          <p:nvSpPr>
            <p:cNvPr id="17493" name="Freeform 42"/>
            <p:cNvSpPr>
              <a:spLocks/>
            </p:cNvSpPr>
            <p:nvPr/>
          </p:nvSpPr>
          <p:spPr bwMode="auto">
            <a:xfrm>
              <a:off x="4482" y="3120"/>
              <a:ext cx="18" cy="29"/>
            </a:xfrm>
            <a:custGeom>
              <a:avLst/>
              <a:gdLst>
                <a:gd name="T0" fmla="*/ 1 w 36"/>
                <a:gd name="T1" fmla="*/ 4 h 58"/>
                <a:gd name="T2" fmla="*/ 0 w 36"/>
                <a:gd name="T3" fmla="*/ 4 h 58"/>
                <a:gd name="T4" fmla="*/ 1 w 36"/>
                <a:gd name="T5" fmla="*/ 3 h 58"/>
                <a:gd name="T6" fmla="*/ 1 w 36"/>
                <a:gd name="T7" fmla="*/ 2 h 58"/>
                <a:gd name="T8" fmla="*/ 2 w 36"/>
                <a:gd name="T9" fmla="*/ 1 h 58"/>
                <a:gd name="T10" fmla="*/ 3 w 36"/>
                <a:gd name="T11" fmla="*/ 0 h 58"/>
                <a:gd name="T12" fmla="*/ 3 w 36"/>
                <a:gd name="T13" fmla="*/ 1 h 58"/>
                <a:gd name="T14" fmla="*/ 2 w 36"/>
                <a:gd name="T15" fmla="*/ 1 h 58"/>
                <a:gd name="T16" fmla="*/ 2 w 36"/>
                <a:gd name="T17" fmla="*/ 2 h 58"/>
                <a:gd name="T18" fmla="*/ 2 w 36"/>
                <a:gd name="T19" fmla="*/ 2 h 58"/>
                <a:gd name="T20" fmla="*/ 2 w 36"/>
                <a:gd name="T21" fmla="*/ 3 h 58"/>
                <a:gd name="T22" fmla="*/ 2 w 36"/>
                <a:gd name="T23" fmla="*/ 3 h 58"/>
                <a:gd name="T24" fmla="*/ 2 w 36"/>
                <a:gd name="T25" fmla="*/ 4 h 58"/>
                <a:gd name="T26" fmla="*/ 3 w 36"/>
                <a:gd name="T27" fmla="*/ 4 h 58"/>
                <a:gd name="T28" fmla="*/ 2 w 36"/>
                <a:gd name="T29" fmla="*/ 4 h 58"/>
                <a:gd name="T30" fmla="*/ 2 w 36"/>
                <a:gd name="T31" fmla="*/ 4 h 58"/>
                <a:gd name="T32" fmla="*/ 1 w 36"/>
                <a:gd name="T33" fmla="*/ 4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58">
                  <a:moveTo>
                    <a:pt x="1" y="57"/>
                  </a:moveTo>
                  <a:lnTo>
                    <a:pt x="0" y="51"/>
                  </a:lnTo>
                  <a:lnTo>
                    <a:pt x="2" y="35"/>
                  </a:lnTo>
                  <a:lnTo>
                    <a:pt x="10" y="20"/>
                  </a:lnTo>
                  <a:lnTo>
                    <a:pt x="21" y="8"/>
                  </a:lnTo>
                  <a:lnTo>
                    <a:pt x="36" y="0"/>
                  </a:lnTo>
                  <a:lnTo>
                    <a:pt x="33" y="8"/>
                  </a:lnTo>
                  <a:lnTo>
                    <a:pt x="30" y="15"/>
                  </a:lnTo>
                  <a:lnTo>
                    <a:pt x="28" y="22"/>
                  </a:lnTo>
                  <a:lnTo>
                    <a:pt x="26" y="28"/>
                  </a:lnTo>
                  <a:lnTo>
                    <a:pt x="26" y="38"/>
                  </a:lnTo>
                  <a:lnTo>
                    <a:pt x="27" y="48"/>
                  </a:lnTo>
                  <a:lnTo>
                    <a:pt x="30" y="53"/>
                  </a:lnTo>
                  <a:lnTo>
                    <a:pt x="34" y="58"/>
                  </a:lnTo>
                  <a:lnTo>
                    <a:pt x="28" y="58"/>
                  </a:lnTo>
                  <a:lnTo>
                    <a:pt x="17" y="57"/>
                  </a:lnTo>
                  <a:lnTo>
                    <a:pt x="1" y="57"/>
                  </a:lnTo>
                  <a:close/>
                </a:path>
              </a:pathLst>
            </a:custGeom>
            <a:solidFill>
              <a:srgbClr val="969696"/>
            </a:solidFill>
            <a:ln w="0">
              <a:solidFill>
                <a:srgbClr val="000000"/>
              </a:solidFill>
              <a:prstDash val="solid"/>
              <a:round/>
              <a:headEnd/>
              <a:tailEnd/>
            </a:ln>
          </p:spPr>
          <p:txBody>
            <a:bodyPr/>
            <a:lstStyle/>
            <a:p>
              <a:endParaRPr lang="en-US"/>
            </a:p>
          </p:txBody>
        </p:sp>
        <p:sp>
          <p:nvSpPr>
            <p:cNvPr id="17494" name="Freeform 43"/>
            <p:cNvSpPr>
              <a:spLocks/>
            </p:cNvSpPr>
            <p:nvPr/>
          </p:nvSpPr>
          <p:spPr bwMode="auto">
            <a:xfrm>
              <a:off x="4443" y="3121"/>
              <a:ext cx="18" cy="32"/>
            </a:xfrm>
            <a:custGeom>
              <a:avLst/>
              <a:gdLst>
                <a:gd name="T0" fmla="*/ 0 w 37"/>
                <a:gd name="T1" fmla="*/ 4 h 64"/>
                <a:gd name="T2" fmla="*/ 0 w 37"/>
                <a:gd name="T3" fmla="*/ 4 h 64"/>
                <a:gd name="T4" fmla="*/ 0 w 37"/>
                <a:gd name="T5" fmla="*/ 3 h 64"/>
                <a:gd name="T6" fmla="*/ 0 w 37"/>
                <a:gd name="T7" fmla="*/ 2 h 64"/>
                <a:gd name="T8" fmla="*/ 0 w 37"/>
                <a:gd name="T9" fmla="*/ 1 h 64"/>
                <a:gd name="T10" fmla="*/ 1 w 37"/>
                <a:gd name="T11" fmla="*/ 0 h 64"/>
                <a:gd name="T12" fmla="*/ 1 w 37"/>
                <a:gd name="T13" fmla="*/ 2 h 64"/>
                <a:gd name="T14" fmla="*/ 1 w 37"/>
                <a:gd name="T15" fmla="*/ 2 h 64"/>
                <a:gd name="T16" fmla="*/ 1 w 37"/>
                <a:gd name="T17" fmla="*/ 3 h 64"/>
                <a:gd name="T18" fmla="*/ 1 w 37"/>
                <a:gd name="T19" fmla="*/ 3 h 64"/>
                <a:gd name="T20" fmla="*/ 1 w 37"/>
                <a:gd name="T21" fmla="*/ 4 h 64"/>
                <a:gd name="T22" fmla="*/ 2 w 37"/>
                <a:gd name="T23" fmla="*/ 4 h 64"/>
                <a:gd name="T24" fmla="*/ 2 w 37"/>
                <a:gd name="T25" fmla="*/ 4 h 64"/>
                <a:gd name="T26" fmla="*/ 2 w 37"/>
                <a:gd name="T27" fmla="*/ 4 h 64"/>
                <a:gd name="T28" fmla="*/ 2 w 37"/>
                <a:gd name="T29" fmla="*/ 4 h 64"/>
                <a:gd name="T30" fmla="*/ 1 w 37"/>
                <a:gd name="T31" fmla="*/ 4 h 64"/>
                <a:gd name="T32" fmla="*/ 0 w 37"/>
                <a:gd name="T33" fmla="*/ 4 h 64"/>
                <a:gd name="T34" fmla="*/ 0 w 37"/>
                <a:gd name="T35" fmla="*/ 4 h 64"/>
                <a:gd name="T36" fmla="*/ 0 w 37"/>
                <a:gd name="T37" fmla="*/ 4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 h="64">
                  <a:moveTo>
                    <a:pt x="3" y="64"/>
                  </a:moveTo>
                  <a:lnTo>
                    <a:pt x="2" y="58"/>
                  </a:lnTo>
                  <a:lnTo>
                    <a:pt x="0" y="42"/>
                  </a:lnTo>
                  <a:lnTo>
                    <a:pt x="3" y="26"/>
                  </a:lnTo>
                  <a:lnTo>
                    <a:pt x="11" y="12"/>
                  </a:lnTo>
                  <a:lnTo>
                    <a:pt x="24" y="0"/>
                  </a:lnTo>
                  <a:lnTo>
                    <a:pt x="22" y="17"/>
                  </a:lnTo>
                  <a:lnTo>
                    <a:pt x="22" y="29"/>
                  </a:lnTo>
                  <a:lnTo>
                    <a:pt x="24" y="41"/>
                  </a:lnTo>
                  <a:lnTo>
                    <a:pt x="25" y="46"/>
                  </a:lnTo>
                  <a:lnTo>
                    <a:pt x="27" y="49"/>
                  </a:lnTo>
                  <a:lnTo>
                    <a:pt x="32" y="54"/>
                  </a:lnTo>
                  <a:lnTo>
                    <a:pt x="37" y="57"/>
                  </a:lnTo>
                  <a:lnTo>
                    <a:pt x="35" y="57"/>
                  </a:lnTo>
                  <a:lnTo>
                    <a:pt x="32" y="58"/>
                  </a:lnTo>
                  <a:lnTo>
                    <a:pt x="19" y="61"/>
                  </a:lnTo>
                  <a:lnTo>
                    <a:pt x="8" y="63"/>
                  </a:lnTo>
                  <a:lnTo>
                    <a:pt x="5" y="64"/>
                  </a:lnTo>
                  <a:lnTo>
                    <a:pt x="3" y="64"/>
                  </a:lnTo>
                  <a:close/>
                </a:path>
              </a:pathLst>
            </a:custGeom>
            <a:solidFill>
              <a:srgbClr val="969696"/>
            </a:solidFill>
            <a:ln w="0">
              <a:solidFill>
                <a:srgbClr val="000000"/>
              </a:solidFill>
              <a:prstDash val="solid"/>
              <a:round/>
              <a:headEnd/>
              <a:tailEnd/>
            </a:ln>
          </p:spPr>
          <p:txBody>
            <a:bodyPr/>
            <a:lstStyle/>
            <a:p>
              <a:endParaRPr lang="en-US"/>
            </a:p>
          </p:txBody>
        </p:sp>
        <p:sp>
          <p:nvSpPr>
            <p:cNvPr id="17495" name="Freeform 44"/>
            <p:cNvSpPr>
              <a:spLocks/>
            </p:cNvSpPr>
            <p:nvPr/>
          </p:nvSpPr>
          <p:spPr bwMode="auto">
            <a:xfrm>
              <a:off x="4405" y="3133"/>
              <a:ext cx="20" cy="34"/>
            </a:xfrm>
            <a:custGeom>
              <a:avLst/>
              <a:gdLst>
                <a:gd name="T0" fmla="*/ 1 w 40"/>
                <a:gd name="T1" fmla="*/ 5 h 67"/>
                <a:gd name="T2" fmla="*/ 1 w 40"/>
                <a:gd name="T3" fmla="*/ 4 h 67"/>
                <a:gd name="T4" fmla="*/ 1 w 40"/>
                <a:gd name="T5" fmla="*/ 3 h 67"/>
                <a:gd name="T6" fmla="*/ 0 w 40"/>
                <a:gd name="T7" fmla="*/ 2 h 67"/>
                <a:gd name="T8" fmla="*/ 1 w 40"/>
                <a:gd name="T9" fmla="*/ 1 h 67"/>
                <a:gd name="T10" fmla="*/ 1 w 40"/>
                <a:gd name="T11" fmla="*/ 0 h 67"/>
                <a:gd name="T12" fmla="*/ 1 w 40"/>
                <a:gd name="T13" fmla="*/ 1 h 67"/>
                <a:gd name="T14" fmla="*/ 1 w 40"/>
                <a:gd name="T15" fmla="*/ 1 h 67"/>
                <a:gd name="T16" fmla="*/ 1 w 40"/>
                <a:gd name="T17" fmla="*/ 1 h 67"/>
                <a:gd name="T18" fmla="*/ 2 w 40"/>
                <a:gd name="T19" fmla="*/ 2 h 67"/>
                <a:gd name="T20" fmla="*/ 2 w 40"/>
                <a:gd name="T21" fmla="*/ 2 h 67"/>
                <a:gd name="T22" fmla="*/ 2 w 40"/>
                <a:gd name="T23" fmla="*/ 3 h 67"/>
                <a:gd name="T24" fmla="*/ 2 w 40"/>
                <a:gd name="T25" fmla="*/ 3 h 67"/>
                <a:gd name="T26" fmla="*/ 2 w 40"/>
                <a:gd name="T27" fmla="*/ 3 h 67"/>
                <a:gd name="T28" fmla="*/ 2 w 40"/>
                <a:gd name="T29" fmla="*/ 3 h 67"/>
                <a:gd name="T30" fmla="*/ 2 w 40"/>
                <a:gd name="T31" fmla="*/ 4 h 67"/>
                <a:gd name="T32" fmla="*/ 3 w 40"/>
                <a:gd name="T33" fmla="*/ 4 h 67"/>
                <a:gd name="T34" fmla="*/ 3 w 40"/>
                <a:gd name="T35" fmla="*/ 4 h 67"/>
                <a:gd name="T36" fmla="*/ 3 w 40"/>
                <a:gd name="T37" fmla="*/ 4 h 67"/>
                <a:gd name="T38" fmla="*/ 3 w 40"/>
                <a:gd name="T39" fmla="*/ 4 h 67"/>
                <a:gd name="T40" fmla="*/ 3 w 40"/>
                <a:gd name="T41" fmla="*/ 4 h 67"/>
                <a:gd name="T42" fmla="*/ 2 w 40"/>
                <a:gd name="T43" fmla="*/ 4 h 67"/>
                <a:gd name="T44" fmla="*/ 1 w 40"/>
                <a:gd name="T45" fmla="*/ 5 h 67"/>
                <a:gd name="T46" fmla="*/ 1 w 40"/>
                <a:gd name="T47" fmla="*/ 5 h 67"/>
                <a:gd name="T48" fmla="*/ 1 w 40"/>
                <a:gd name="T49" fmla="*/ 5 h 6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67">
                  <a:moveTo>
                    <a:pt x="10" y="67"/>
                  </a:moveTo>
                  <a:lnTo>
                    <a:pt x="7" y="62"/>
                  </a:lnTo>
                  <a:lnTo>
                    <a:pt x="1" y="47"/>
                  </a:lnTo>
                  <a:lnTo>
                    <a:pt x="0" y="30"/>
                  </a:lnTo>
                  <a:lnTo>
                    <a:pt x="4" y="14"/>
                  </a:lnTo>
                  <a:lnTo>
                    <a:pt x="13" y="0"/>
                  </a:lnTo>
                  <a:lnTo>
                    <a:pt x="12" y="1"/>
                  </a:lnTo>
                  <a:lnTo>
                    <a:pt x="14" y="9"/>
                  </a:lnTo>
                  <a:lnTo>
                    <a:pt x="16" y="16"/>
                  </a:lnTo>
                  <a:lnTo>
                    <a:pt x="17" y="23"/>
                  </a:lnTo>
                  <a:lnTo>
                    <a:pt x="18" y="29"/>
                  </a:lnTo>
                  <a:lnTo>
                    <a:pt x="20" y="35"/>
                  </a:lnTo>
                  <a:lnTo>
                    <a:pt x="22" y="39"/>
                  </a:lnTo>
                  <a:lnTo>
                    <a:pt x="26" y="43"/>
                  </a:lnTo>
                  <a:lnTo>
                    <a:pt x="28" y="46"/>
                  </a:lnTo>
                  <a:lnTo>
                    <a:pt x="32" y="49"/>
                  </a:lnTo>
                  <a:lnTo>
                    <a:pt x="34" y="50"/>
                  </a:lnTo>
                  <a:lnTo>
                    <a:pt x="37" y="51"/>
                  </a:lnTo>
                  <a:lnTo>
                    <a:pt x="40" y="52"/>
                  </a:lnTo>
                  <a:lnTo>
                    <a:pt x="38" y="53"/>
                  </a:lnTo>
                  <a:lnTo>
                    <a:pt x="35" y="54"/>
                  </a:lnTo>
                  <a:lnTo>
                    <a:pt x="24" y="60"/>
                  </a:lnTo>
                  <a:lnTo>
                    <a:pt x="14" y="65"/>
                  </a:lnTo>
                  <a:lnTo>
                    <a:pt x="11" y="66"/>
                  </a:lnTo>
                  <a:lnTo>
                    <a:pt x="10" y="67"/>
                  </a:lnTo>
                  <a:close/>
                </a:path>
              </a:pathLst>
            </a:custGeom>
            <a:solidFill>
              <a:srgbClr val="969696"/>
            </a:solidFill>
            <a:ln w="0">
              <a:solidFill>
                <a:srgbClr val="000000"/>
              </a:solidFill>
              <a:prstDash val="solid"/>
              <a:round/>
              <a:headEnd/>
              <a:tailEnd/>
            </a:ln>
          </p:spPr>
          <p:txBody>
            <a:bodyPr/>
            <a:lstStyle/>
            <a:p>
              <a:endParaRPr lang="en-US"/>
            </a:p>
          </p:txBody>
        </p:sp>
        <p:sp>
          <p:nvSpPr>
            <p:cNvPr id="17496" name="Freeform 45"/>
            <p:cNvSpPr>
              <a:spLocks/>
            </p:cNvSpPr>
            <p:nvPr/>
          </p:nvSpPr>
          <p:spPr bwMode="auto">
            <a:xfrm>
              <a:off x="4371" y="3158"/>
              <a:ext cx="22" cy="32"/>
            </a:xfrm>
            <a:custGeom>
              <a:avLst/>
              <a:gdLst>
                <a:gd name="T0" fmla="*/ 1 w 45"/>
                <a:gd name="T1" fmla="*/ 4 h 64"/>
                <a:gd name="T2" fmla="*/ 0 w 45"/>
                <a:gd name="T3" fmla="*/ 4 h 64"/>
                <a:gd name="T4" fmla="*/ 0 w 45"/>
                <a:gd name="T5" fmla="*/ 3 h 64"/>
                <a:gd name="T6" fmla="*/ 0 w 45"/>
                <a:gd name="T7" fmla="*/ 2 h 64"/>
                <a:gd name="T8" fmla="*/ 0 w 45"/>
                <a:gd name="T9" fmla="*/ 1 h 64"/>
                <a:gd name="T10" fmla="*/ 0 w 45"/>
                <a:gd name="T11" fmla="*/ 0 h 64"/>
                <a:gd name="T12" fmla="*/ 0 w 45"/>
                <a:gd name="T13" fmla="*/ 1 h 64"/>
                <a:gd name="T14" fmla="*/ 0 w 45"/>
                <a:gd name="T15" fmla="*/ 1 h 64"/>
                <a:gd name="T16" fmla="*/ 0 w 45"/>
                <a:gd name="T17" fmla="*/ 2 h 64"/>
                <a:gd name="T18" fmla="*/ 1 w 45"/>
                <a:gd name="T19" fmla="*/ 2 h 64"/>
                <a:gd name="T20" fmla="*/ 1 w 45"/>
                <a:gd name="T21" fmla="*/ 2 h 64"/>
                <a:gd name="T22" fmla="*/ 1 w 45"/>
                <a:gd name="T23" fmla="*/ 3 h 64"/>
                <a:gd name="T24" fmla="*/ 1 w 45"/>
                <a:gd name="T25" fmla="*/ 3 h 64"/>
                <a:gd name="T26" fmla="*/ 2 w 45"/>
                <a:gd name="T27" fmla="*/ 3 h 64"/>
                <a:gd name="T28" fmla="*/ 2 w 45"/>
                <a:gd name="T29" fmla="*/ 3 h 64"/>
                <a:gd name="T30" fmla="*/ 2 w 45"/>
                <a:gd name="T31" fmla="*/ 3 h 64"/>
                <a:gd name="T32" fmla="*/ 2 w 45"/>
                <a:gd name="T33" fmla="*/ 3 h 64"/>
                <a:gd name="T34" fmla="*/ 2 w 45"/>
                <a:gd name="T35" fmla="*/ 3 h 64"/>
                <a:gd name="T36" fmla="*/ 1 w 45"/>
                <a:gd name="T37" fmla="*/ 4 h 64"/>
                <a:gd name="T38" fmla="*/ 1 w 45"/>
                <a:gd name="T39" fmla="*/ 4 h 64"/>
                <a:gd name="T40" fmla="*/ 1 w 45"/>
                <a:gd name="T41" fmla="*/ 4 h 64"/>
                <a:gd name="T42" fmla="*/ 1 w 45"/>
                <a:gd name="T43" fmla="*/ 4 h 6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5" h="64">
                  <a:moveTo>
                    <a:pt x="20" y="64"/>
                  </a:moveTo>
                  <a:lnTo>
                    <a:pt x="15" y="61"/>
                  </a:lnTo>
                  <a:lnTo>
                    <a:pt x="5" y="47"/>
                  </a:lnTo>
                  <a:lnTo>
                    <a:pt x="0" y="32"/>
                  </a:lnTo>
                  <a:lnTo>
                    <a:pt x="0" y="16"/>
                  </a:lnTo>
                  <a:lnTo>
                    <a:pt x="5" y="0"/>
                  </a:lnTo>
                  <a:lnTo>
                    <a:pt x="8" y="8"/>
                  </a:lnTo>
                  <a:lnTo>
                    <a:pt x="12" y="15"/>
                  </a:lnTo>
                  <a:lnTo>
                    <a:pt x="15" y="20"/>
                  </a:lnTo>
                  <a:lnTo>
                    <a:pt x="17" y="26"/>
                  </a:lnTo>
                  <a:lnTo>
                    <a:pt x="21" y="31"/>
                  </a:lnTo>
                  <a:lnTo>
                    <a:pt x="24" y="34"/>
                  </a:lnTo>
                  <a:lnTo>
                    <a:pt x="31" y="39"/>
                  </a:lnTo>
                  <a:lnTo>
                    <a:pt x="38" y="41"/>
                  </a:lnTo>
                  <a:lnTo>
                    <a:pt x="41" y="42"/>
                  </a:lnTo>
                  <a:lnTo>
                    <a:pt x="45" y="42"/>
                  </a:lnTo>
                  <a:lnTo>
                    <a:pt x="44" y="44"/>
                  </a:lnTo>
                  <a:lnTo>
                    <a:pt x="40" y="46"/>
                  </a:lnTo>
                  <a:lnTo>
                    <a:pt x="31" y="54"/>
                  </a:lnTo>
                  <a:lnTo>
                    <a:pt x="23" y="61"/>
                  </a:lnTo>
                  <a:lnTo>
                    <a:pt x="21" y="63"/>
                  </a:lnTo>
                  <a:lnTo>
                    <a:pt x="20" y="64"/>
                  </a:lnTo>
                  <a:close/>
                </a:path>
              </a:pathLst>
            </a:custGeom>
            <a:solidFill>
              <a:srgbClr val="969696"/>
            </a:solidFill>
            <a:ln w="0">
              <a:solidFill>
                <a:srgbClr val="000000"/>
              </a:solidFill>
              <a:prstDash val="solid"/>
              <a:round/>
              <a:headEnd/>
              <a:tailEnd/>
            </a:ln>
          </p:spPr>
          <p:txBody>
            <a:bodyPr/>
            <a:lstStyle/>
            <a:p>
              <a:endParaRPr lang="en-US"/>
            </a:p>
          </p:txBody>
        </p:sp>
        <p:sp>
          <p:nvSpPr>
            <p:cNvPr id="17497" name="Freeform 46"/>
            <p:cNvSpPr>
              <a:spLocks/>
            </p:cNvSpPr>
            <p:nvPr/>
          </p:nvSpPr>
          <p:spPr bwMode="auto">
            <a:xfrm>
              <a:off x="4342" y="3191"/>
              <a:ext cx="25" cy="30"/>
            </a:xfrm>
            <a:custGeom>
              <a:avLst/>
              <a:gdLst>
                <a:gd name="T0" fmla="*/ 2 w 50"/>
                <a:gd name="T1" fmla="*/ 4 h 60"/>
                <a:gd name="T2" fmla="*/ 2 w 50"/>
                <a:gd name="T3" fmla="*/ 4 h 60"/>
                <a:gd name="T4" fmla="*/ 1 w 50"/>
                <a:gd name="T5" fmla="*/ 3 h 60"/>
                <a:gd name="T6" fmla="*/ 1 w 50"/>
                <a:gd name="T7" fmla="*/ 2 h 60"/>
                <a:gd name="T8" fmla="*/ 0 w 50"/>
                <a:gd name="T9" fmla="*/ 1 h 60"/>
                <a:gd name="T10" fmla="*/ 1 w 50"/>
                <a:gd name="T11" fmla="*/ 0 h 60"/>
                <a:gd name="T12" fmla="*/ 1 w 50"/>
                <a:gd name="T13" fmla="*/ 1 h 60"/>
                <a:gd name="T14" fmla="*/ 1 w 50"/>
                <a:gd name="T15" fmla="*/ 2 h 60"/>
                <a:gd name="T16" fmla="*/ 2 w 50"/>
                <a:gd name="T17" fmla="*/ 2 h 60"/>
                <a:gd name="T18" fmla="*/ 2 w 50"/>
                <a:gd name="T19" fmla="*/ 2 h 60"/>
                <a:gd name="T20" fmla="*/ 2 w 50"/>
                <a:gd name="T21" fmla="*/ 2 h 60"/>
                <a:gd name="T22" fmla="*/ 2 w 50"/>
                <a:gd name="T23" fmla="*/ 2 h 60"/>
                <a:gd name="T24" fmla="*/ 3 w 50"/>
                <a:gd name="T25" fmla="*/ 2 h 60"/>
                <a:gd name="T26" fmla="*/ 3 w 50"/>
                <a:gd name="T27" fmla="*/ 2 h 60"/>
                <a:gd name="T28" fmla="*/ 4 w 50"/>
                <a:gd name="T29" fmla="*/ 2 h 60"/>
                <a:gd name="T30" fmla="*/ 4 w 50"/>
                <a:gd name="T31" fmla="*/ 2 h 60"/>
                <a:gd name="T32" fmla="*/ 3 w 50"/>
                <a:gd name="T33" fmla="*/ 3 h 60"/>
                <a:gd name="T34" fmla="*/ 3 w 50"/>
                <a:gd name="T35" fmla="*/ 3 h 60"/>
                <a:gd name="T36" fmla="*/ 3 w 50"/>
                <a:gd name="T37" fmla="*/ 4 h 60"/>
                <a:gd name="T38" fmla="*/ 3 w 50"/>
                <a:gd name="T39" fmla="*/ 4 h 60"/>
                <a:gd name="T40" fmla="*/ 2 w 50"/>
                <a:gd name="T41" fmla="*/ 4 h 6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0" h="60">
                  <a:moveTo>
                    <a:pt x="32" y="60"/>
                  </a:moveTo>
                  <a:lnTo>
                    <a:pt x="26" y="56"/>
                  </a:lnTo>
                  <a:lnTo>
                    <a:pt x="14" y="46"/>
                  </a:lnTo>
                  <a:lnTo>
                    <a:pt x="5" y="32"/>
                  </a:lnTo>
                  <a:lnTo>
                    <a:pt x="0" y="16"/>
                  </a:lnTo>
                  <a:lnTo>
                    <a:pt x="1" y="0"/>
                  </a:lnTo>
                  <a:lnTo>
                    <a:pt x="11" y="12"/>
                  </a:lnTo>
                  <a:lnTo>
                    <a:pt x="16" y="17"/>
                  </a:lnTo>
                  <a:lnTo>
                    <a:pt x="19" y="22"/>
                  </a:lnTo>
                  <a:lnTo>
                    <a:pt x="22" y="24"/>
                  </a:lnTo>
                  <a:lnTo>
                    <a:pt x="24" y="25"/>
                  </a:lnTo>
                  <a:lnTo>
                    <a:pt x="28" y="29"/>
                  </a:lnTo>
                  <a:lnTo>
                    <a:pt x="36" y="32"/>
                  </a:lnTo>
                  <a:lnTo>
                    <a:pt x="44" y="31"/>
                  </a:lnTo>
                  <a:lnTo>
                    <a:pt x="50" y="31"/>
                  </a:lnTo>
                  <a:lnTo>
                    <a:pt x="49" y="32"/>
                  </a:lnTo>
                  <a:lnTo>
                    <a:pt x="47" y="35"/>
                  </a:lnTo>
                  <a:lnTo>
                    <a:pt x="40" y="45"/>
                  </a:lnTo>
                  <a:lnTo>
                    <a:pt x="34" y="55"/>
                  </a:lnTo>
                  <a:lnTo>
                    <a:pt x="33" y="59"/>
                  </a:lnTo>
                  <a:lnTo>
                    <a:pt x="32" y="60"/>
                  </a:lnTo>
                  <a:close/>
                </a:path>
              </a:pathLst>
            </a:custGeom>
            <a:solidFill>
              <a:srgbClr val="969696"/>
            </a:solidFill>
            <a:ln w="0">
              <a:solidFill>
                <a:srgbClr val="000000"/>
              </a:solidFill>
              <a:prstDash val="solid"/>
              <a:round/>
              <a:headEnd/>
              <a:tailEnd/>
            </a:ln>
          </p:spPr>
          <p:txBody>
            <a:bodyPr/>
            <a:lstStyle/>
            <a:p>
              <a:endParaRPr lang="en-US"/>
            </a:p>
          </p:txBody>
        </p:sp>
        <p:sp>
          <p:nvSpPr>
            <p:cNvPr id="17498" name="Freeform 47"/>
            <p:cNvSpPr>
              <a:spLocks/>
            </p:cNvSpPr>
            <p:nvPr/>
          </p:nvSpPr>
          <p:spPr bwMode="auto">
            <a:xfrm>
              <a:off x="4321" y="3231"/>
              <a:ext cx="28" cy="25"/>
            </a:xfrm>
            <a:custGeom>
              <a:avLst/>
              <a:gdLst>
                <a:gd name="T0" fmla="*/ 3 w 56"/>
                <a:gd name="T1" fmla="*/ 4 h 50"/>
                <a:gd name="T2" fmla="*/ 3 w 56"/>
                <a:gd name="T3" fmla="*/ 4 h 50"/>
                <a:gd name="T4" fmla="*/ 2 w 56"/>
                <a:gd name="T5" fmla="*/ 3 h 50"/>
                <a:gd name="T6" fmla="*/ 1 w 56"/>
                <a:gd name="T7" fmla="*/ 2 h 50"/>
                <a:gd name="T8" fmla="*/ 1 w 56"/>
                <a:gd name="T9" fmla="*/ 2 h 50"/>
                <a:gd name="T10" fmla="*/ 1 w 56"/>
                <a:gd name="T11" fmla="*/ 0 h 50"/>
                <a:gd name="T12" fmla="*/ 0 w 56"/>
                <a:gd name="T13" fmla="*/ 0 h 50"/>
                <a:gd name="T14" fmla="*/ 1 w 56"/>
                <a:gd name="T15" fmla="*/ 1 h 50"/>
                <a:gd name="T16" fmla="*/ 2 w 56"/>
                <a:gd name="T17" fmla="*/ 2 h 50"/>
                <a:gd name="T18" fmla="*/ 3 w 56"/>
                <a:gd name="T19" fmla="*/ 2 h 50"/>
                <a:gd name="T20" fmla="*/ 3 w 56"/>
                <a:gd name="T21" fmla="*/ 2 h 50"/>
                <a:gd name="T22" fmla="*/ 4 w 56"/>
                <a:gd name="T23" fmla="*/ 2 h 50"/>
                <a:gd name="T24" fmla="*/ 4 w 56"/>
                <a:gd name="T25" fmla="*/ 2 h 50"/>
                <a:gd name="T26" fmla="*/ 4 w 56"/>
                <a:gd name="T27" fmla="*/ 2 h 50"/>
                <a:gd name="T28" fmla="*/ 4 w 56"/>
                <a:gd name="T29" fmla="*/ 2 h 50"/>
                <a:gd name="T30" fmla="*/ 4 w 56"/>
                <a:gd name="T31" fmla="*/ 2 h 50"/>
                <a:gd name="T32" fmla="*/ 4 w 56"/>
                <a:gd name="T33" fmla="*/ 3 h 50"/>
                <a:gd name="T34" fmla="*/ 3 w 56"/>
                <a:gd name="T35" fmla="*/ 3 h 50"/>
                <a:gd name="T36" fmla="*/ 3 w 56"/>
                <a:gd name="T37" fmla="*/ 4 h 50"/>
                <a:gd name="T38" fmla="*/ 3 w 56"/>
                <a:gd name="T39" fmla="*/ 4 h 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6" h="50">
                  <a:moveTo>
                    <a:pt x="44" y="50"/>
                  </a:moveTo>
                  <a:lnTo>
                    <a:pt x="39" y="49"/>
                  </a:lnTo>
                  <a:lnTo>
                    <a:pt x="24" y="42"/>
                  </a:lnTo>
                  <a:lnTo>
                    <a:pt x="12" y="32"/>
                  </a:lnTo>
                  <a:lnTo>
                    <a:pt x="4" y="17"/>
                  </a:lnTo>
                  <a:lnTo>
                    <a:pt x="1" y="0"/>
                  </a:lnTo>
                  <a:lnTo>
                    <a:pt x="0" y="0"/>
                  </a:lnTo>
                  <a:lnTo>
                    <a:pt x="13" y="11"/>
                  </a:lnTo>
                  <a:lnTo>
                    <a:pt x="24" y="18"/>
                  </a:lnTo>
                  <a:lnTo>
                    <a:pt x="34" y="21"/>
                  </a:lnTo>
                  <a:lnTo>
                    <a:pt x="43" y="22"/>
                  </a:lnTo>
                  <a:lnTo>
                    <a:pt x="50" y="20"/>
                  </a:lnTo>
                  <a:lnTo>
                    <a:pt x="53" y="19"/>
                  </a:lnTo>
                  <a:lnTo>
                    <a:pt x="56" y="18"/>
                  </a:lnTo>
                  <a:lnTo>
                    <a:pt x="55" y="19"/>
                  </a:lnTo>
                  <a:lnTo>
                    <a:pt x="53" y="24"/>
                  </a:lnTo>
                  <a:lnTo>
                    <a:pt x="49" y="35"/>
                  </a:lnTo>
                  <a:lnTo>
                    <a:pt x="45" y="46"/>
                  </a:lnTo>
                  <a:lnTo>
                    <a:pt x="44" y="49"/>
                  </a:lnTo>
                  <a:lnTo>
                    <a:pt x="44" y="50"/>
                  </a:lnTo>
                  <a:close/>
                </a:path>
              </a:pathLst>
            </a:custGeom>
            <a:solidFill>
              <a:srgbClr val="969696"/>
            </a:solidFill>
            <a:ln w="0">
              <a:solidFill>
                <a:srgbClr val="000000"/>
              </a:solidFill>
              <a:prstDash val="solid"/>
              <a:round/>
              <a:headEnd/>
              <a:tailEnd/>
            </a:ln>
          </p:spPr>
          <p:txBody>
            <a:bodyPr/>
            <a:lstStyle/>
            <a:p>
              <a:endParaRPr lang="en-US"/>
            </a:p>
          </p:txBody>
        </p:sp>
        <p:sp>
          <p:nvSpPr>
            <p:cNvPr id="17499" name="Freeform 48"/>
            <p:cNvSpPr>
              <a:spLocks/>
            </p:cNvSpPr>
            <p:nvPr/>
          </p:nvSpPr>
          <p:spPr bwMode="auto">
            <a:xfrm>
              <a:off x="4311" y="3275"/>
              <a:ext cx="28" cy="19"/>
            </a:xfrm>
            <a:custGeom>
              <a:avLst/>
              <a:gdLst>
                <a:gd name="T0" fmla="*/ 3 w 57"/>
                <a:gd name="T1" fmla="*/ 3 h 37"/>
                <a:gd name="T2" fmla="*/ 3 w 57"/>
                <a:gd name="T3" fmla="*/ 3 h 37"/>
                <a:gd name="T4" fmla="*/ 2 w 57"/>
                <a:gd name="T5" fmla="*/ 3 h 37"/>
                <a:gd name="T6" fmla="*/ 1 w 57"/>
                <a:gd name="T7" fmla="*/ 2 h 37"/>
                <a:gd name="T8" fmla="*/ 0 w 57"/>
                <a:gd name="T9" fmla="*/ 1 h 37"/>
                <a:gd name="T10" fmla="*/ 0 w 57"/>
                <a:gd name="T11" fmla="*/ 0 h 37"/>
                <a:gd name="T12" fmla="*/ 0 w 57"/>
                <a:gd name="T13" fmla="*/ 1 h 37"/>
                <a:gd name="T14" fmla="*/ 0 w 57"/>
                <a:gd name="T15" fmla="*/ 1 h 37"/>
                <a:gd name="T16" fmla="*/ 1 w 57"/>
                <a:gd name="T17" fmla="*/ 1 h 37"/>
                <a:gd name="T18" fmla="*/ 1 w 57"/>
                <a:gd name="T19" fmla="*/ 1 h 37"/>
                <a:gd name="T20" fmla="*/ 2 w 57"/>
                <a:gd name="T21" fmla="*/ 1 h 37"/>
                <a:gd name="T22" fmla="*/ 2 w 57"/>
                <a:gd name="T23" fmla="*/ 1 h 37"/>
                <a:gd name="T24" fmla="*/ 3 w 57"/>
                <a:gd name="T25" fmla="*/ 1 h 37"/>
                <a:gd name="T26" fmla="*/ 3 w 57"/>
                <a:gd name="T27" fmla="*/ 1 h 37"/>
                <a:gd name="T28" fmla="*/ 3 w 57"/>
                <a:gd name="T29" fmla="*/ 1 h 37"/>
                <a:gd name="T30" fmla="*/ 3 w 57"/>
                <a:gd name="T31" fmla="*/ 2 h 37"/>
                <a:gd name="T32" fmla="*/ 3 w 57"/>
                <a:gd name="T33" fmla="*/ 3 h 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7" h="37">
                  <a:moveTo>
                    <a:pt x="56" y="36"/>
                  </a:moveTo>
                  <a:lnTo>
                    <a:pt x="50" y="37"/>
                  </a:lnTo>
                  <a:lnTo>
                    <a:pt x="34" y="34"/>
                  </a:lnTo>
                  <a:lnTo>
                    <a:pt x="20" y="26"/>
                  </a:lnTo>
                  <a:lnTo>
                    <a:pt x="8" y="15"/>
                  </a:lnTo>
                  <a:lnTo>
                    <a:pt x="0" y="0"/>
                  </a:lnTo>
                  <a:lnTo>
                    <a:pt x="8" y="3"/>
                  </a:lnTo>
                  <a:lnTo>
                    <a:pt x="15" y="5"/>
                  </a:lnTo>
                  <a:lnTo>
                    <a:pt x="22" y="8"/>
                  </a:lnTo>
                  <a:lnTo>
                    <a:pt x="28" y="9"/>
                  </a:lnTo>
                  <a:lnTo>
                    <a:pt x="38" y="10"/>
                  </a:lnTo>
                  <a:lnTo>
                    <a:pt x="47" y="9"/>
                  </a:lnTo>
                  <a:lnTo>
                    <a:pt x="53" y="5"/>
                  </a:lnTo>
                  <a:lnTo>
                    <a:pt x="57" y="2"/>
                  </a:lnTo>
                  <a:lnTo>
                    <a:pt x="57" y="8"/>
                  </a:lnTo>
                  <a:lnTo>
                    <a:pt x="56" y="19"/>
                  </a:lnTo>
                  <a:lnTo>
                    <a:pt x="56" y="36"/>
                  </a:lnTo>
                  <a:close/>
                </a:path>
              </a:pathLst>
            </a:custGeom>
            <a:solidFill>
              <a:srgbClr val="969696"/>
            </a:solidFill>
            <a:ln w="0">
              <a:solidFill>
                <a:srgbClr val="000000"/>
              </a:solidFill>
              <a:prstDash val="solid"/>
              <a:round/>
              <a:headEnd/>
              <a:tailEnd/>
            </a:ln>
          </p:spPr>
          <p:txBody>
            <a:bodyPr/>
            <a:lstStyle/>
            <a:p>
              <a:endParaRPr lang="en-US"/>
            </a:p>
          </p:txBody>
        </p:sp>
        <p:sp>
          <p:nvSpPr>
            <p:cNvPr id="17500" name="Freeform 49"/>
            <p:cNvSpPr>
              <a:spLocks/>
            </p:cNvSpPr>
            <p:nvPr/>
          </p:nvSpPr>
          <p:spPr bwMode="auto">
            <a:xfrm>
              <a:off x="4312" y="3315"/>
              <a:ext cx="31" cy="18"/>
            </a:xfrm>
            <a:custGeom>
              <a:avLst/>
              <a:gdLst>
                <a:gd name="T0" fmla="*/ 3 w 63"/>
                <a:gd name="T1" fmla="*/ 2 h 37"/>
                <a:gd name="T2" fmla="*/ 3 w 63"/>
                <a:gd name="T3" fmla="*/ 2 h 37"/>
                <a:gd name="T4" fmla="*/ 2 w 63"/>
                <a:gd name="T5" fmla="*/ 2 h 37"/>
                <a:gd name="T6" fmla="*/ 1 w 63"/>
                <a:gd name="T7" fmla="*/ 2 h 37"/>
                <a:gd name="T8" fmla="*/ 0 w 63"/>
                <a:gd name="T9" fmla="*/ 1 h 37"/>
                <a:gd name="T10" fmla="*/ 0 w 63"/>
                <a:gd name="T11" fmla="*/ 0 h 37"/>
                <a:gd name="T12" fmla="*/ 0 w 63"/>
                <a:gd name="T13" fmla="*/ 0 h 37"/>
                <a:gd name="T14" fmla="*/ 1 w 63"/>
                <a:gd name="T15" fmla="*/ 0 h 37"/>
                <a:gd name="T16" fmla="*/ 1 w 63"/>
                <a:gd name="T17" fmla="*/ 0 h 37"/>
                <a:gd name="T18" fmla="*/ 1 w 63"/>
                <a:gd name="T19" fmla="*/ 0 h 37"/>
                <a:gd name="T20" fmla="*/ 2 w 63"/>
                <a:gd name="T21" fmla="*/ 0 h 37"/>
                <a:gd name="T22" fmla="*/ 2 w 63"/>
                <a:gd name="T23" fmla="*/ 0 h 37"/>
                <a:gd name="T24" fmla="*/ 3 w 63"/>
                <a:gd name="T25" fmla="*/ 0 h 37"/>
                <a:gd name="T26" fmla="*/ 3 w 63"/>
                <a:gd name="T27" fmla="*/ 0 h 37"/>
                <a:gd name="T28" fmla="*/ 3 w 63"/>
                <a:gd name="T29" fmla="*/ 0 h 37"/>
                <a:gd name="T30" fmla="*/ 3 w 63"/>
                <a:gd name="T31" fmla="*/ 0 h 37"/>
                <a:gd name="T32" fmla="*/ 3 w 63"/>
                <a:gd name="T33" fmla="*/ 0 h 37"/>
                <a:gd name="T34" fmla="*/ 3 w 63"/>
                <a:gd name="T35" fmla="*/ 1 h 37"/>
                <a:gd name="T36" fmla="*/ 3 w 63"/>
                <a:gd name="T37" fmla="*/ 1 h 37"/>
                <a:gd name="T38" fmla="*/ 3 w 63"/>
                <a:gd name="T39" fmla="*/ 2 h 37"/>
                <a:gd name="T40" fmla="*/ 3 w 63"/>
                <a:gd name="T41" fmla="*/ 2 h 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3" h="37">
                  <a:moveTo>
                    <a:pt x="63" y="34"/>
                  </a:moveTo>
                  <a:lnTo>
                    <a:pt x="59" y="35"/>
                  </a:lnTo>
                  <a:lnTo>
                    <a:pt x="42" y="37"/>
                  </a:lnTo>
                  <a:lnTo>
                    <a:pt x="26" y="34"/>
                  </a:lnTo>
                  <a:lnTo>
                    <a:pt x="12" y="26"/>
                  </a:lnTo>
                  <a:lnTo>
                    <a:pt x="0" y="13"/>
                  </a:lnTo>
                  <a:lnTo>
                    <a:pt x="8" y="14"/>
                  </a:lnTo>
                  <a:lnTo>
                    <a:pt x="16" y="14"/>
                  </a:lnTo>
                  <a:lnTo>
                    <a:pt x="23" y="15"/>
                  </a:lnTo>
                  <a:lnTo>
                    <a:pt x="29" y="15"/>
                  </a:lnTo>
                  <a:lnTo>
                    <a:pt x="40" y="13"/>
                  </a:lnTo>
                  <a:lnTo>
                    <a:pt x="45" y="12"/>
                  </a:lnTo>
                  <a:lnTo>
                    <a:pt x="48" y="10"/>
                  </a:lnTo>
                  <a:lnTo>
                    <a:pt x="53" y="5"/>
                  </a:lnTo>
                  <a:lnTo>
                    <a:pt x="56" y="0"/>
                  </a:lnTo>
                  <a:lnTo>
                    <a:pt x="56" y="2"/>
                  </a:lnTo>
                  <a:lnTo>
                    <a:pt x="58" y="6"/>
                  </a:lnTo>
                  <a:lnTo>
                    <a:pt x="60" y="18"/>
                  </a:lnTo>
                  <a:lnTo>
                    <a:pt x="62" y="29"/>
                  </a:lnTo>
                  <a:lnTo>
                    <a:pt x="63" y="33"/>
                  </a:lnTo>
                  <a:lnTo>
                    <a:pt x="63" y="34"/>
                  </a:lnTo>
                  <a:close/>
                </a:path>
              </a:pathLst>
            </a:custGeom>
            <a:solidFill>
              <a:srgbClr val="969696"/>
            </a:solidFill>
            <a:ln w="0">
              <a:solidFill>
                <a:srgbClr val="000000"/>
              </a:solidFill>
              <a:prstDash val="solid"/>
              <a:round/>
              <a:headEnd/>
              <a:tailEnd/>
            </a:ln>
          </p:spPr>
          <p:txBody>
            <a:bodyPr/>
            <a:lstStyle/>
            <a:p>
              <a:endParaRPr lang="en-US"/>
            </a:p>
          </p:txBody>
        </p:sp>
        <p:sp>
          <p:nvSpPr>
            <p:cNvPr id="17501" name="Freeform 50"/>
            <p:cNvSpPr>
              <a:spLocks/>
            </p:cNvSpPr>
            <p:nvPr/>
          </p:nvSpPr>
          <p:spPr bwMode="auto">
            <a:xfrm>
              <a:off x="4325" y="3351"/>
              <a:ext cx="33" cy="20"/>
            </a:xfrm>
            <a:custGeom>
              <a:avLst/>
              <a:gdLst>
                <a:gd name="T0" fmla="*/ 5 w 66"/>
                <a:gd name="T1" fmla="*/ 1 h 41"/>
                <a:gd name="T2" fmla="*/ 4 w 66"/>
                <a:gd name="T3" fmla="*/ 2 h 41"/>
                <a:gd name="T4" fmla="*/ 3 w 66"/>
                <a:gd name="T5" fmla="*/ 2 h 41"/>
                <a:gd name="T6" fmla="*/ 2 w 66"/>
                <a:gd name="T7" fmla="*/ 2 h 41"/>
                <a:gd name="T8" fmla="*/ 1 w 66"/>
                <a:gd name="T9" fmla="*/ 2 h 41"/>
                <a:gd name="T10" fmla="*/ 0 w 66"/>
                <a:gd name="T11" fmla="*/ 1 h 41"/>
                <a:gd name="T12" fmla="*/ 0 w 66"/>
                <a:gd name="T13" fmla="*/ 1 h 41"/>
                <a:gd name="T14" fmla="*/ 1 w 66"/>
                <a:gd name="T15" fmla="*/ 1 h 41"/>
                <a:gd name="T16" fmla="*/ 1 w 66"/>
                <a:gd name="T17" fmla="*/ 1 h 41"/>
                <a:gd name="T18" fmla="*/ 2 w 66"/>
                <a:gd name="T19" fmla="*/ 1 h 41"/>
                <a:gd name="T20" fmla="*/ 2 w 66"/>
                <a:gd name="T21" fmla="*/ 1 h 41"/>
                <a:gd name="T22" fmla="*/ 3 w 66"/>
                <a:gd name="T23" fmla="*/ 1 h 41"/>
                <a:gd name="T24" fmla="*/ 3 w 66"/>
                <a:gd name="T25" fmla="*/ 0 h 41"/>
                <a:gd name="T26" fmla="*/ 3 w 66"/>
                <a:gd name="T27" fmla="*/ 0 h 41"/>
                <a:gd name="T28" fmla="*/ 3 w 66"/>
                <a:gd name="T29" fmla="*/ 0 h 41"/>
                <a:gd name="T30" fmla="*/ 3 w 66"/>
                <a:gd name="T31" fmla="*/ 0 h 41"/>
                <a:gd name="T32" fmla="*/ 4 w 66"/>
                <a:gd name="T33" fmla="*/ 0 h 41"/>
                <a:gd name="T34" fmla="*/ 4 w 66"/>
                <a:gd name="T35" fmla="*/ 0 h 41"/>
                <a:gd name="T36" fmla="*/ 4 w 66"/>
                <a:gd name="T37" fmla="*/ 0 h 41"/>
                <a:gd name="T38" fmla="*/ 4 w 66"/>
                <a:gd name="T39" fmla="*/ 0 h 41"/>
                <a:gd name="T40" fmla="*/ 4 w 66"/>
                <a:gd name="T41" fmla="*/ 1 h 41"/>
                <a:gd name="T42" fmla="*/ 4 w 66"/>
                <a:gd name="T43" fmla="*/ 1 h 41"/>
                <a:gd name="T44" fmla="*/ 5 w 66"/>
                <a:gd name="T45" fmla="*/ 1 h 41"/>
                <a:gd name="T46" fmla="*/ 5 w 66"/>
                <a:gd name="T47" fmla="*/ 1 h 4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6" h="41">
                  <a:moveTo>
                    <a:pt x="66" y="31"/>
                  </a:moveTo>
                  <a:lnTo>
                    <a:pt x="60" y="34"/>
                  </a:lnTo>
                  <a:lnTo>
                    <a:pt x="45" y="40"/>
                  </a:lnTo>
                  <a:lnTo>
                    <a:pt x="29" y="41"/>
                  </a:lnTo>
                  <a:lnTo>
                    <a:pt x="13" y="36"/>
                  </a:lnTo>
                  <a:lnTo>
                    <a:pt x="0" y="27"/>
                  </a:lnTo>
                  <a:lnTo>
                    <a:pt x="0" y="28"/>
                  </a:lnTo>
                  <a:lnTo>
                    <a:pt x="8" y="27"/>
                  </a:lnTo>
                  <a:lnTo>
                    <a:pt x="16" y="25"/>
                  </a:lnTo>
                  <a:lnTo>
                    <a:pt x="23" y="24"/>
                  </a:lnTo>
                  <a:lnTo>
                    <a:pt x="28" y="22"/>
                  </a:lnTo>
                  <a:lnTo>
                    <a:pt x="37" y="18"/>
                  </a:lnTo>
                  <a:lnTo>
                    <a:pt x="42" y="15"/>
                  </a:lnTo>
                  <a:lnTo>
                    <a:pt x="44" y="12"/>
                  </a:lnTo>
                  <a:lnTo>
                    <a:pt x="47" y="10"/>
                  </a:lnTo>
                  <a:lnTo>
                    <a:pt x="48" y="6"/>
                  </a:lnTo>
                  <a:lnTo>
                    <a:pt x="49" y="4"/>
                  </a:lnTo>
                  <a:lnTo>
                    <a:pt x="50" y="0"/>
                  </a:lnTo>
                  <a:lnTo>
                    <a:pt x="51" y="2"/>
                  </a:lnTo>
                  <a:lnTo>
                    <a:pt x="52" y="5"/>
                  </a:lnTo>
                  <a:lnTo>
                    <a:pt x="58" y="17"/>
                  </a:lnTo>
                  <a:lnTo>
                    <a:pt x="64" y="26"/>
                  </a:lnTo>
                  <a:lnTo>
                    <a:pt x="65" y="29"/>
                  </a:lnTo>
                  <a:lnTo>
                    <a:pt x="66" y="31"/>
                  </a:lnTo>
                  <a:close/>
                </a:path>
              </a:pathLst>
            </a:custGeom>
            <a:solidFill>
              <a:srgbClr val="969696"/>
            </a:solidFill>
            <a:ln w="0">
              <a:solidFill>
                <a:srgbClr val="000000"/>
              </a:solidFill>
              <a:prstDash val="solid"/>
              <a:round/>
              <a:headEnd/>
              <a:tailEnd/>
            </a:ln>
          </p:spPr>
          <p:txBody>
            <a:bodyPr/>
            <a:lstStyle/>
            <a:p>
              <a:endParaRPr lang="en-US"/>
            </a:p>
          </p:txBody>
        </p:sp>
        <p:sp>
          <p:nvSpPr>
            <p:cNvPr id="17502" name="Freeform 51"/>
            <p:cNvSpPr>
              <a:spLocks/>
            </p:cNvSpPr>
            <p:nvPr/>
          </p:nvSpPr>
          <p:spPr bwMode="auto">
            <a:xfrm>
              <a:off x="4348" y="3384"/>
              <a:ext cx="33" cy="22"/>
            </a:xfrm>
            <a:custGeom>
              <a:avLst/>
              <a:gdLst>
                <a:gd name="T0" fmla="*/ 5 w 65"/>
                <a:gd name="T1" fmla="*/ 1 h 45"/>
                <a:gd name="T2" fmla="*/ 4 w 65"/>
                <a:gd name="T3" fmla="*/ 1 h 45"/>
                <a:gd name="T4" fmla="*/ 3 w 65"/>
                <a:gd name="T5" fmla="*/ 2 h 45"/>
                <a:gd name="T6" fmla="*/ 2 w 65"/>
                <a:gd name="T7" fmla="*/ 2 h 45"/>
                <a:gd name="T8" fmla="*/ 1 w 65"/>
                <a:gd name="T9" fmla="*/ 2 h 45"/>
                <a:gd name="T10" fmla="*/ 0 w 65"/>
                <a:gd name="T11" fmla="*/ 2 h 45"/>
                <a:gd name="T12" fmla="*/ 1 w 65"/>
                <a:gd name="T13" fmla="*/ 2 h 45"/>
                <a:gd name="T14" fmla="*/ 2 w 65"/>
                <a:gd name="T15" fmla="*/ 2 h 45"/>
                <a:gd name="T16" fmla="*/ 2 w 65"/>
                <a:gd name="T17" fmla="*/ 1 h 45"/>
                <a:gd name="T18" fmla="*/ 3 w 65"/>
                <a:gd name="T19" fmla="*/ 1 h 45"/>
                <a:gd name="T20" fmla="*/ 3 w 65"/>
                <a:gd name="T21" fmla="*/ 0 h 45"/>
                <a:gd name="T22" fmla="*/ 3 w 65"/>
                <a:gd name="T23" fmla="*/ 0 h 45"/>
                <a:gd name="T24" fmla="*/ 3 w 65"/>
                <a:gd name="T25" fmla="*/ 0 h 45"/>
                <a:gd name="T26" fmla="*/ 3 w 65"/>
                <a:gd name="T27" fmla="*/ 0 h 45"/>
                <a:gd name="T28" fmla="*/ 3 w 65"/>
                <a:gd name="T29" fmla="*/ 0 h 45"/>
                <a:gd name="T30" fmla="*/ 3 w 65"/>
                <a:gd name="T31" fmla="*/ 0 h 45"/>
                <a:gd name="T32" fmla="*/ 4 w 65"/>
                <a:gd name="T33" fmla="*/ 0 h 45"/>
                <a:gd name="T34" fmla="*/ 4 w 65"/>
                <a:gd name="T35" fmla="*/ 1 h 45"/>
                <a:gd name="T36" fmla="*/ 4 w 65"/>
                <a:gd name="T37" fmla="*/ 1 h 45"/>
                <a:gd name="T38" fmla="*/ 5 w 65"/>
                <a:gd name="T39" fmla="*/ 1 h 4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5" h="45">
                  <a:moveTo>
                    <a:pt x="65" y="26"/>
                  </a:moveTo>
                  <a:lnTo>
                    <a:pt x="60" y="30"/>
                  </a:lnTo>
                  <a:lnTo>
                    <a:pt x="46" y="41"/>
                  </a:lnTo>
                  <a:lnTo>
                    <a:pt x="31" y="45"/>
                  </a:lnTo>
                  <a:lnTo>
                    <a:pt x="15" y="45"/>
                  </a:lnTo>
                  <a:lnTo>
                    <a:pt x="0" y="41"/>
                  </a:lnTo>
                  <a:lnTo>
                    <a:pt x="14" y="34"/>
                  </a:lnTo>
                  <a:lnTo>
                    <a:pt x="20" y="32"/>
                  </a:lnTo>
                  <a:lnTo>
                    <a:pt x="26" y="28"/>
                  </a:lnTo>
                  <a:lnTo>
                    <a:pt x="34" y="21"/>
                  </a:lnTo>
                  <a:lnTo>
                    <a:pt x="39" y="14"/>
                  </a:lnTo>
                  <a:lnTo>
                    <a:pt x="41" y="7"/>
                  </a:lnTo>
                  <a:lnTo>
                    <a:pt x="42" y="4"/>
                  </a:lnTo>
                  <a:lnTo>
                    <a:pt x="42" y="0"/>
                  </a:lnTo>
                  <a:lnTo>
                    <a:pt x="43" y="1"/>
                  </a:lnTo>
                  <a:lnTo>
                    <a:pt x="45" y="5"/>
                  </a:lnTo>
                  <a:lnTo>
                    <a:pt x="53" y="14"/>
                  </a:lnTo>
                  <a:lnTo>
                    <a:pt x="61" y="22"/>
                  </a:lnTo>
                  <a:lnTo>
                    <a:pt x="63" y="25"/>
                  </a:lnTo>
                  <a:lnTo>
                    <a:pt x="65" y="26"/>
                  </a:lnTo>
                  <a:close/>
                </a:path>
              </a:pathLst>
            </a:custGeom>
            <a:solidFill>
              <a:srgbClr val="969696"/>
            </a:solidFill>
            <a:ln w="0">
              <a:solidFill>
                <a:srgbClr val="000000"/>
              </a:solidFill>
              <a:prstDash val="solid"/>
              <a:round/>
              <a:headEnd/>
              <a:tailEnd/>
            </a:ln>
          </p:spPr>
          <p:txBody>
            <a:bodyPr/>
            <a:lstStyle/>
            <a:p>
              <a:endParaRPr lang="en-US"/>
            </a:p>
          </p:txBody>
        </p:sp>
        <p:sp>
          <p:nvSpPr>
            <p:cNvPr id="17503" name="Freeform 52"/>
            <p:cNvSpPr>
              <a:spLocks/>
            </p:cNvSpPr>
            <p:nvPr/>
          </p:nvSpPr>
          <p:spPr bwMode="auto">
            <a:xfrm>
              <a:off x="4381" y="3410"/>
              <a:ext cx="29" cy="26"/>
            </a:xfrm>
            <a:custGeom>
              <a:avLst/>
              <a:gdLst>
                <a:gd name="T0" fmla="*/ 3 w 59"/>
                <a:gd name="T1" fmla="*/ 2 h 50"/>
                <a:gd name="T2" fmla="*/ 3 w 59"/>
                <a:gd name="T3" fmla="*/ 2 h 50"/>
                <a:gd name="T4" fmla="*/ 2 w 59"/>
                <a:gd name="T5" fmla="*/ 3 h 50"/>
                <a:gd name="T6" fmla="*/ 2 w 59"/>
                <a:gd name="T7" fmla="*/ 3 h 50"/>
                <a:gd name="T8" fmla="*/ 1 w 59"/>
                <a:gd name="T9" fmla="*/ 4 h 50"/>
                <a:gd name="T10" fmla="*/ 0 w 59"/>
                <a:gd name="T11" fmla="*/ 4 h 50"/>
                <a:gd name="T12" fmla="*/ 0 w 59"/>
                <a:gd name="T13" fmla="*/ 3 h 50"/>
                <a:gd name="T14" fmla="*/ 1 w 59"/>
                <a:gd name="T15" fmla="*/ 2 h 50"/>
                <a:gd name="T16" fmla="*/ 1 w 59"/>
                <a:gd name="T17" fmla="*/ 2 h 50"/>
                <a:gd name="T18" fmla="*/ 1 w 59"/>
                <a:gd name="T19" fmla="*/ 2 h 50"/>
                <a:gd name="T20" fmla="*/ 2 w 59"/>
                <a:gd name="T21" fmla="*/ 1 h 50"/>
                <a:gd name="T22" fmla="*/ 2 w 59"/>
                <a:gd name="T23" fmla="*/ 1 h 50"/>
                <a:gd name="T24" fmla="*/ 1 w 59"/>
                <a:gd name="T25" fmla="*/ 0 h 50"/>
                <a:gd name="T26" fmla="*/ 2 w 59"/>
                <a:gd name="T27" fmla="*/ 1 h 50"/>
                <a:gd name="T28" fmla="*/ 2 w 59"/>
                <a:gd name="T29" fmla="*/ 1 h 50"/>
                <a:gd name="T30" fmla="*/ 2 w 59"/>
                <a:gd name="T31" fmla="*/ 1 h 50"/>
                <a:gd name="T32" fmla="*/ 3 w 59"/>
                <a:gd name="T33" fmla="*/ 1 h 50"/>
                <a:gd name="T34" fmla="*/ 3 w 59"/>
                <a:gd name="T35" fmla="*/ 2 h 50"/>
                <a:gd name="T36" fmla="*/ 3 w 59"/>
                <a:gd name="T37" fmla="*/ 2 h 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9" h="50">
                  <a:moveTo>
                    <a:pt x="59" y="18"/>
                  </a:moveTo>
                  <a:lnTo>
                    <a:pt x="56" y="24"/>
                  </a:lnTo>
                  <a:lnTo>
                    <a:pt x="45" y="37"/>
                  </a:lnTo>
                  <a:lnTo>
                    <a:pt x="32" y="46"/>
                  </a:lnTo>
                  <a:lnTo>
                    <a:pt x="17" y="50"/>
                  </a:lnTo>
                  <a:lnTo>
                    <a:pt x="0" y="49"/>
                  </a:lnTo>
                  <a:lnTo>
                    <a:pt x="12" y="39"/>
                  </a:lnTo>
                  <a:lnTo>
                    <a:pt x="21" y="30"/>
                  </a:lnTo>
                  <a:lnTo>
                    <a:pt x="25" y="26"/>
                  </a:lnTo>
                  <a:lnTo>
                    <a:pt x="28" y="22"/>
                  </a:lnTo>
                  <a:lnTo>
                    <a:pt x="32" y="13"/>
                  </a:lnTo>
                  <a:lnTo>
                    <a:pt x="32" y="5"/>
                  </a:lnTo>
                  <a:lnTo>
                    <a:pt x="30" y="0"/>
                  </a:lnTo>
                  <a:lnTo>
                    <a:pt x="32" y="1"/>
                  </a:lnTo>
                  <a:lnTo>
                    <a:pt x="35" y="3"/>
                  </a:lnTo>
                  <a:lnTo>
                    <a:pt x="45" y="10"/>
                  </a:lnTo>
                  <a:lnTo>
                    <a:pt x="54" y="16"/>
                  </a:lnTo>
                  <a:lnTo>
                    <a:pt x="58" y="17"/>
                  </a:lnTo>
                  <a:lnTo>
                    <a:pt x="59" y="18"/>
                  </a:lnTo>
                  <a:close/>
                </a:path>
              </a:pathLst>
            </a:custGeom>
            <a:solidFill>
              <a:srgbClr val="969696"/>
            </a:solidFill>
            <a:ln w="0">
              <a:solidFill>
                <a:srgbClr val="000000"/>
              </a:solidFill>
              <a:prstDash val="solid"/>
              <a:round/>
              <a:headEnd/>
              <a:tailEnd/>
            </a:ln>
          </p:spPr>
          <p:txBody>
            <a:bodyPr/>
            <a:lstStyle/>
            <a:p>
              <a:endParaRPr lang="en-US"/>
            </a:p>
          </p:txBody>
        </p:sp>
        <p:sp>
          <p:nvSpPr>
            <p:cNvPr id="17504" name="Freeform 53"/>
            <p:cNvSpPr>
              <a:spLocks/>
            </p:cNvSpPr>
            <p:nvPr/>
          </p:nvSpPr>
          <p:spPr bwMode="auto">
            <a:xfrm>
              <a:off x="4420" y="3429"/>
              <a:ext cx="25" cy="28"/>
            </a:xfrm>
            <a:custGeom>
              <a:avLst/>
              <a:gdLst>
                <a:gd name="T0" fmla="*/ 4 w 49"/>
                <a:gd name="T1" fmla="*/ 1 h 55"/>
                <a:gd name="T2" fmla="*/ 3 w 49"/>
                <a:gd name="T3" fmla="*/ 1 h 55"/>
                <a:gd name="T4" fmla="*/ 3 w 49"/>
                <a:gd name="T5" fmla="*/ 2 h 55"/>
                <a:gd name="T6" fmla="*/ 2 w 49"/>
                <a:gd name="T7" fmla="*/ 3 h 55"/>
                <a:gd name="T8" fmla="*/ 1 w 49"/>
                <a:gd name="T9" fmla="*/ 4 h 55"/>
                <a:gd name="T10" fmla="*/ 0 w 49"/>
                <a:gd name="T11" fmla="*/ 4 h 55"/>
                <a:gd name="T12" fmla="*/ 1 w 49"/>
                <a:gd name="T13" fmla="*/ 4 h 55"/>
                <a:gd name="T14" fmla="*/ 1 w 49"/>
                <a:gd name="T15" fmla="*/ 4 h 55"/>
                <a:gd name="T16" fmla="*/ 1 w 49"/>
                <a:gd name="T17" fmla="*/ 3 h 55"/>
                <a:gd name="T18" fmla="*/ 2 w 49"/>
                <a:gd name="T19" fmla="*/ 2 h 55"/>
                <a:gd name="T20" fmla="*/ 2 w 49"/>
                <a:gd name="T21" fmla="*/ 2 h 55"/>
                <a:gd name="T22" fmla="*/ 2 w 49"/>
                <a:gd name="T23" fmla="*/ 1 h 55"/>
                <a:gd name="T24" fmla="*/ 2 w 49"/>
                <a:gd name="T25" fmla="*/ 1 h 55"/>
                <a:gd name="T26" fmla="*/ 2 w 49"/>
                <a:gd name="T27" fmla="*/ 1 h 55"/>
                <a:gd name="T28" fmla="*/ 2 w 49"/>
                <a:gd name="T29" fmla="*/ 0 h 55"/>
                <a:gd name="T30" fmla="*/ 2 w 49"/>
                <a:gd name="T31" fmla="*/ 1 h 55"/>
                <a:gd name="T32" fmla="*/ 2 w 49"/>
                <a:gd name="T33" fmla="*/ 1 h 55"/>
                <a:gd name="T34" fmla="*/ 3 w 49"/>
                <a:gd name="T35" fmla="*/ 1 h 55"/>
                <a:gd name="T36" fmla="*/ 3 w 49"/>
                <a:gd name="T37" fmla="*/ 1 h 55"/>
                <a:gd name="T38" fmla="*/ 3 w 49"/>
                <a:gd name="T39" fmla="*/ 1 h 55"/>
                <a:gd name="T40" fmla="*/ 4 w 49"/>
                <a:gd name="T41" fmla="*/ 1 h 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9" h="55">
                  <a:moveTo>
                    <a:pt x="49" y="11"/>
                  </a:moveTo>
                  <a:lnTo>
                    <a:pt x="48" y="16"/>
                  </a:lnTo>
                  <a:lnTo>
                    <a:pt x="41" y="32"/>
                  </a:lnTo>
                  <a:lnTo>
                    <a:pt x="31" y="44"/>
                  </a:lnTo>
                  <a:lnTo>
                    <a:pt x="16" y="52"/>
                  </a:lnTo>
                  <a:lnTo>
                    <a:pt x="0" y="55"/>
                  </a:lnTo>
                  <a:lnTo>
                    <a:pt x="1" y="55"/>
                  </a:lnTo>
                  <a:lnTo>
                    <a:pt x="6" y="49"/>
                  </a:lnTo>
                  <a:lnTo>
                    <a:pt x="11" y="42"/>
                  </a:lnTo>
                  <a:lnTo>
                    <a:pt x="17" y="32"/>
                  </a:lnTo>
                  <a:lnTo>
                    <a:pt x="21" y="22"/>
                  </a:lnTo>
                  <a:lnTo>
                    <a:pt x="22" y="12"/>
                  </a:lnTo>
                  <a:lnTo>
                    <a:pt x="20" y="5"/>
                  </a:lnTo>
                  <a:lnTo>
                    <a:pt x="19" y="3"/>
                  </a:lnTo>
                  <a:lnTo>
                    <a:pt x="17" y="0"/>
                  </a:lnTo>
                  <a:lnTo>
                    <a:pt x="19" y="1"/>
                  </a:lnTo>
                  <a:lnTo>
                    <a:pt x="23" y="2"/>
                  </a:lnTo>
                  <a:lnTo>
                    <a:pt x="35" y="7"/>
                  </a:lnTo>
                  <a:lnTo>
                    <a:pt x="45" y="10"/>
                  </a:lnTo>
                  <a:lnTo>
                    <a:pt x="48" y="11"/>
                  </a:lnTo>
                  <a:lnTo>
                    <a:pt x="49" y="11"/>
                  </a:lnTo>
                  <a:close/>
                </a:path>
              </a:pathLst>
            </a:custGeom>
            <a:solidFill>
              <a:srgbClr val="969696"/>
            </a:solidFill>
            <a:ln w="0">
              <a:solidFill>
                <a:srgbClr val="000000"/>
              </a:solidFill>
              <a:prstDash val="solid"/>
              <a:round/>
              <a:headEnd/>
              <a:tailEnd/>
            </a:ln>
          </p:spPr>
          <p:txBody>
            <a:bodyPr/>
            <a:lstStyle/>
            <a:p>
              <a:endParaRPr lang="en-US"/>
            </a:p>
          </p:txBody>
        </p:sp>
        <p:sp>
          <p:nvSpPr>
            <p:cNvPr id="17505" name="Freeform 54"/>
            <p:cNvSpPr>
              <a:spLocks/>
            </p:cNvSpPr>
            <p:nvPr/>
          </p:nvSpPr>
          <p:spPr bwMode="auto">
            <a:xfrm>
              <a:off x="4464" y="3439"/>
              <a:ext cx="18" cy="29"/>
            </a:xfrm>
            <a:custGeom>
              <a:avLst/>
              <a:gdLst>
                <a:gd name="T0" fmla="*/ 2 w 37"/>
                <a:gd name="T1" fmla="*/ 1 h 58"/>
                <a:gd name="T2" fmla="*/ 2 w 37"/>
                <a:gd name="T3" fmla="*/ 1 h 58"/>
                <a:gd name="T4" fmla="*/ 2 w 37"/>
                <a:gd name="T5" fmla="*/ 2 h 58"/>
                <a:gd name="T6" fmla="*/ 1 w 37"/>
                <a:gd name="T7" fmla="*/ 3 h 58"/>
                <a:gd name="T8" fmla="*/ 0 w 37"/>
                <a:gd name="T9" fmla="*/ 4 h 58"/>
                <a:gd name="T10" fmla="*/ 0 w 37"/>
                <a:gd name="T11" fmla="*/ 4 h 58"/>
                <a:gd name="T12" fmla="*/ 0 w 37"/>
                <a:gd name="T13" fmla="*/ 4 h 58"/>
                <a:gd name="T14" fmla="*/ 0 w 37"/>
                <a:gd name="T15" fmla="*/ 3 h 58"/>
                <a:gd name="T16" fmla="*/ 0 w 37"/>
                <a:gd name="T17" fmla="*/ 3 h 58"/>
                <a:gd name="T18" fmla="*/ 0 w 37"/>
                <a:gd name="T19" fmla="*/ 2 h 58"/>
                <a:gd name="T20" fmla="*/ 0 w 37"/>
                <a:gd name="T21" fmla="*/ 2 h 58"/>
                <a:gd name="T22" fmla="*/ 0 w 37"/>
                <a:gd name="T23" fmla="*/ 2 h 58"/>
                <a:gd name="T24" fmla="*/ 0 w 37"/>
                <a:gd name="T25" fmla="*/ 1 h 58"/>
                <a:gd name="T26" fmla="*/ 0 w 37"/>
                <a:gd name="T27" fmla="*/ 1 h 58"/>
                <a:gd name="T28" fmla="*/ 0 w 37"/>
                <a:gd name="T29" fmla="*/ 0 h 58"/>
                <a:gd name="T30" fmla="*/ 0 w 37"/>
                <a:gd name="T31" fmla="*/ 0 h 58"/>
                <a:gd name="T32" fmla="*/ 1 w 37"/>
                <a:gd name="T33" fmla="*/ 1 h 58"/>
                <a:gd name="T34" fmla="*/ 2 w 37"/>
                <a:gd name="T35" fmla="*/ 1 h 5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7" h="58">
                  <a:moveTo>
                    <a:pt x="37" y="1"/>
                  </a:moveTo>
                  <a:lnTo>
                    <a:pt x="37" y="7"/>
                  </a:lnTo>
                  <a:lnTo>
                    <a:pt x="34" y="23"/>
                  </a:lnTo>
                  <a:lnTo>
                    <a:pt x="26" y="38"/>
                  </a:lnTo>
                  <a:lnTo>
                    <a:pt x="15" y="50"/>
                  </a:lnTo>
                  <a:lnTo>
                    <a:pt x="0" y="58"/>
                  </a:lnTo>
                  <a:lnTo>
                    <a:pt x="4" y="50"/>
                  </a:lnTo>
                  <a:lnTo>
                    <a:pt x="6" y="43"/>
                  </a:lnTo>
                  <a:lnTo>
                    <a:pt x="8" y="36"/>
                  </a:lnTo>
                  <a:lnTo>
                    <a:pt x="11" y="30"/>
                  </a:lnTo>
                  <a:lnTo>
                    <a:pt x="12" y="25"/>
                  </a:lnTo>
                  <a:lnTo>
                    <a:pt x="12" y="20"/>
                  </a:lnTo>
                  <a:lnTo>
                    <a:pt x="9" y="11"/>
                  </a:lnTo>
                  <a:lnTo>
                    <a:pt x="6" y="5"/>
                  </a:lnTo>
                  <a:lnTo>
                    <a:pt x="3" y="0"/>
                  </a:lnTo>
                  <a:lnTo>
                    <a:pt x="8" y="0"/>
                  </a:lnTo>
                  <a:lnTo>
                    <a:pt x="20" y="1"/>
                  </a:lnTo>
                  <a:lnTo>
                    <a:pt x="37" y="1"/>
                  </a:lnTo>
                  <a:close/>
                </a:path>
              </a:pathLst>
            </a:custGeom>
            <a:solidFill>
              <a:srgbClr val="969696"/>
            </a:solidFill>
            <a:ln w="0">
              <a:solidFill>
                <a:srgbClr val="000000"/>
              </a:solidFill>
              <a:prstDash val="solid"/>
              <a:round/>
              <a:headEnd/>
              <a:tailEnd/>
            </a:ln>
          </p:spPr>
          <p:txBody>
            <a:bodyPr/>
            <a:lstStyle/>
            <a:p>
              <a:endParaRPr lang="en-US"/>
            </a:p>
          </p:txBody>
        </p:sp>
        <p:sp>
          <p:nvSpPr>
            <p:cNvPr id="17506" name="Freeform 55"/>
            <p:cNvSpPr>
              <a:spLocks/>
            </p:cNvSpPr>
            <p:nvPr/>
          </p:nvSpPr>
          <p:spPr bwMode="auto">
            <a:xfrm>
              <a:off x="4503" y="3435"/>
              <a:ext cx="18" cy="31"/>
            </a:xfrm>
            <a:custGeom>
              <a:avLst/>
              <a:gdLst>
                <a:gd name="T0" fmla="*/ 3 w 36"/>
                <a:gd name="T1" fmla="*/ 0 h 64"/>
                <a:gd name="T2" fmla="*/ 3 w 36"/>
                <a:gd name="T3" fmla="*/ 0 h 64"/>
                <a:gd name="T4" fmla="*/ 3 w 36"/>
                <a:gd name="T5" fmla="*/ 1 h 64"/>
                <a:gd name="T6" fmla="*/ 3 w 36"/>
                <a:gd name="T7" fmla="*/ 2 h 64"/>
                <a:gd name="T8" fmla="*/ 2 w 36"/>
                <a:gd name="T9" fmla="*/ 3 h 64"/>
                <a:gd name="T10" fmla="*/ 1 w 36"/>
                <a:gd name="T11" fmla="*/ 3 h 64"/>
                <a:gd name="T12" fmla="*/ 1 w 36"/>
                <a:gd name="T13" fmla="*/ 2 h 64"/>
                <a:gd name="T14" fmla="*/ 1 w 36"/>
                <a:gd name="T15" fmla="*/ 2 h 64"/>
                <a:gd name="T16" fmla="*/ 1 w 36"/>
                <a:gd name="T17" fmla="*/ 1 h 64"/>
                <a:gd name="T18" fmla="*/ 1 w 36"/>
                <a:gd name="T19" fmla="*/ 1 h 64"/>
                <a:gd name="T20" fmla="*/ 1 w 36"/>
                <a:gd name="T21" fmla="*/ 0 h 64"/>
                <a:gd name="T22" fmla="*/ 1 w 36"/>
                <a:gd name="T23" fmla="*/ 0 h 64"/>
                <a:gd name="T24" fmla="*/ 0 w 36"/>
                <a:gd name="T25" fmla="*/ 0 h 64"/>
                <a:gd name="T26" fmla="*/ 1 w 36"/>
                <a:gd name="T27" fmla="*/ 0 h 64"/>
                <a:gd name="T28" fmla="*/ 1 w 36"/>
                <a:gd name="T29" fmla="*/ 0 h 64"/>
                <a:gd name="T30" fmla="*/ 2 w 36"/>
                <a:gd name="T31" fmla="*/ 0 h 64"/>
                <a:gd name="T32" fmla="*/ 2 w 36"/>
                <a:gd name="T33" fmla="*/ 0 h 64"/>
                <a:gd name="T34" fmla="*/ 2 w 36"/>
                <a:gd name="T35" fmla="*/ 0 h 64"/>
                <a:gd name="T36" fmla="*/ 3 w 36"/>
                <a:gd name="T37" fmla="*/ 0 h 6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6" h="64">
                  <a:moveTo>
                    <a:pt x="33" y="0"/>
                  </a:moveTo>
                  <a:lnTo>
                    <a:pt x="34" y="5"/>
                  </a:lnTo>
                  <a:lnTo>
                    <a:pt x="36" y="22"/>
                  </a:lnTo>
                  <a:lnTo>
                    <a:pt x="33" y="38"/>
                  </a:lnTo>
                  <a:lnTo>
                    <a:pt x="25" y="52"/>
                  </a:lnTo>
                  <a:lnTo>
                    <a:pt x="12" y="64"/>
                  </a:lnTo>
                  <a:lnTo>
                    <a:pt x="15" y="48"/>
                  </a:lnTo>
                  <a:lnTo>
                    <a:pt x="15" y="34"/>
                  </a:lnTo>
                  <a:lnTo>
                    <a:pt x="12" y="23"/>
                  </a:lnTo>
                  <a:lnTo>
                    <a:pt x="11" y="19"/>
                  </a:lnTo>
                  <a:lnTo>
                    <a:pt x="9" y="15"/>
                  </a:lnTo>
                  <a:lnTo>
                    <a:pt x="4" y="11"/>
                  </a:lnTo>
                  <a:lnTo>
                    <a:pt x="0" y="7"/>
                  </a:lnTo>
                  <a:lnTo>
                    <a:pt x="1" y="7"/>
                  </a:lnTo>
                  <a:lnTo>
                    <a:pt x="6" y="6"/>
                  </a:lnTo>
                  <a:lnTo>
                    <a:pt x="17" y="4"/>
                  </a:lnTo>
                  <a:lnTo>
                    <a:pt x="28" y="1"/>
                  </a:lnTo>
                  <a:lnTo>
                    <a:pt x="32" y="0"/>
                  </a:lnTo>
                  <a:lnTo>
                    <a:pt x="33" y="0"/>
                  </a:lnTo>
                  <a:close/>
                </a:path>
              </a:pathLst>
            </a:custGeom>
            <a:solidFill>
              <a:srgbClr val="969696"/>
            </a:solidFill>
            <a:ln w="0">
              <a:solidFill>
                <a:srgbClr val="000000"/>
              </a:solidFill>
              <a:prstDash val="solid"/>
              <a:round/>
              <a:headEnd/>
              <a:tailEnd/>
            </a:ln>
          </p:spPr>
          <p:txBody>
            <a:bodyPr/>
            <a:lstStyle/>
            <a:p>
              <a:endParaRPr lang="en-US"/>
            </a:p>
          </p:txBody>
        </p:sp>
        <p:sp>
          <p:nvSpPr>
            <p:cNvPr id="17507" name="Freeform 56"/>
            <p:cNvSpPr>
              <a:spLocks/>
            </p:cNvSpPr>
            <p:nvPr/>
          </p:nvSpPr>
          <p:spPr bwMode="auto">
            <a:xfrm>
              <a:off x="4539" y="3420"/>
              <a:ext cx="20" cy="33"/>
            </a:xfrm>
            <a:custGeom>
              <a:avLst/>
              <a:gdLst>
                <a:gd name="T0" fmla="*/ 2 w 40"/>
                <a:gd name="T1" fmla="*/ 0 h 67"/>
                <a:gd name="T2" fmla="*/ 3 w 40"/>
                <a:gd name="T3" fmla="*/ 0 h 67"/>
                <a:gd name="T4" fmla="*/ 3 w 40"/>
                <a:gd name="T5" fmla="*/ 1 h 67"/>
                <a:gd name="T6" fmla="*/ 3 w 40"/>
                <a:gd name="T7" fmla="*/ 2 h 67"/>
                <a:gd name="T8" fmla="*/ 3 w 40"/>
                <a:gd name="T9" fmla="*/ 3 h 67"/>
                <a:gd name="T10" fmla="*/ 2 w 40"/>
                <a:gd name="T11" fmla="*/ 4 h 67"/>
                <a:gd name="T12" fmla="*/ 2 w 40"/>
                <a:gd name="T13" fmla="*/ 3 h 67"/>
                <a:gd name="T14" fmla="*/ 2 w 40"/>
                <a:gd name="T15" fmla="*/ 2 h 67"/>
                <a:gd name="T16" fmla="*/ 2 w 40"/>
                <a:gd name="T17" fmla="*/ 2 h 67"/>
                <a:gd name="T18" fmla="*/ 2 w 40"/>
                <a:gd name="T19" fmla="*/ 1 h 67"/>
                <a:gd name="T20" fmla="*/ 1 w 40"/>
                <a:gd name="T21" fmla="*/ 1 h 67"/>
                <a:gd name="T22" fmla="*/ 1 w 40"/>
                <a:gd name="T23" fmla="*/ 1 h 67"/>
                <a:gd name="T24" fmla="*/ 1 w 40"/>
                <a:gd name="T25" fmla="*/ 1 h 67"/>
                <a:gd name="T26" fmla="*/ 1 w 40"/>
                <a:gd name="T27" fmla="*/ 1 h 67"/>
                <a:gd name="T28" fmla="*/ 1 w 40"/>
                <a:gd name="T29" fmla="*/ 1 h 67"/>
                <a:gd name="T30" fmla="*/ 0 w 40"/>
                <a:gd name="T31" fmla="*/ 1 h 67"/>
                <a:gd name="T32" fmla="*/ 1 w 40"/>
                <a:gd name="T33" fmla="*/ 0 h 67"/>
                <a:gd name="T34" fmla="*/ 1 w 40"/>
                <a:gd name="T35" fmla="*/ 0 h 67"/>
                <a:gd name="T36" fmla="*/ 1 w 40"/>
                <a:gd name="T37" fmla="*/ 0 h 67"/>
                <a:gd name="T38" fmla="*/ 2 w 40"/>
                <a:gd name="T39" fmla="*/ 0 h 67"/>
                <a:gd name="T40" fmla="*/ 2 w 40"/>
                <a:gd name="T41" fmla="*/ 0 h 67"/>
                <a:gd name="T42" fmla="*/ 2 w 40"/>
                <a:gd name="T43" fmla="*/ 0 h 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0" h="67">
                  <a:moveTo>
                    <a:pt x="29" y="0"/>
                  </a:moveTo>
                  <a:lnTo>
                    <a:pt x="33" y="6"/>
                  </a:lnTo>
                  <a:lnTo>
                    <a:pt x="39" y="21"/>
                  </a:lnTo>
                  <a:lnTo>
                    <a:pt x="40" y="37"/>
                  </a:lnTo>
                  <a:lnTo>
                    <a:pt x="36" y="53"/>
                  </a:lnTo>
                  <a:lnTo>
                    <a:pt x="27" y="67"/>
                  </a:lnTo>
                  <a:lnTo>
                    <a:pt x="24" y="51"/>
                  </a:lnTo>
                  <a:lnTo>
                    <a:pt x="23" y="45"/>
                  </a:lnTo>
                  <a:lnTo>
                    <a:pt x="21" y="38"/>
                  </a:lnTo>
                  <a:lnTo>
                    <a:pt x="17" y="29"/>
                  </a:lnTo>
                  <a:lnTo>
                    <a:pt x="15" y="24"/>
                  </a:lnTo>
                  <a:lnTo>
                    <a:pt x="11" y="22"/>
                  </a:lnTo>
                  <a:lnTo>
                    <a:pt x="9" y="20"/>
                  </a:lnTo>
                  <a:lnTo>
                    <a:pt x="5" y="19"/>
                  </a:lnTo>
                  <a:lnTo>
                    <a:pt x="3" y="17"/>
                  </a:lnTo>
                  <a:lnTo>
                    <a:pt x="0" y="16"/>
                  </a:lnTo>
                  <a:lnTo>
                    <a:pt x="1" y="15"/>
                  </a:lnTo>
                  <a:lnTo>
                    <a:pt x="4" y="14"/>
                  </a:lnTo>
                  <a:lnTo>
                    <a:pt x="16" y="8"/>
                  </a:lnTo>
                  <a:lnTo>
                    <a:pt x="25" y="2"/>
                  </a:lnTo>
                  <a:lnTo>
                    <a:pt x="28" y="1"/>
                  </a:lnTo>
                  <a:lnTo>
                    <a:pt x="29" y="0"/>
                  </a:lnTo>
                  <a:close/>
                </a:path>
              </a:pathLst>
            </a:custGeom>
            <a:solidFill>
              <a:srgbClr val="969696"/>
            </a:solidFill>
            <a:ln w="0">
              <a:solidFill>
                <a:srgbClr val="000000"/>
              </a:solidFill>
              <a:prstDash val="solid"/>
              <a:round/>
              <a:headEnd/>
              <a:tailEnd/>
            </a:ln>
          </p:spPr>
          <p:txBody>
            <a:bodyPr/>
            <a:lstStyle/>
            <a:p>
              <a:endParaRPr lang="en-US"/>
            </a:p>
          </p:txBody>
        </p:sp>
        <p:sp>
          <p:nvSpPr>
            <p:cNvPr id="17508" name="Freeform 57"/>
            <p:cNvSpPr>
              <a:spLocks/>
            </p:cNvSpPr>
            <p:nvPr/>
          </p:nvSpPr>
          <p:spPr bwMode="auto">
            <a:xfrm>
              <a:off x="4571" y="3396"/>
              <a:ext cx="22" cy="33"/>
            </a:xfrm>
            <a:custGeom>
              <a:avLst/>
              <a:gdLst>
                <a:gd name="T0" fmla="*/ 2 w 43"/>
                <a:gd name="T1" fmla="*/ 0 h 66"/>
                <a:gd name="T2" fmla="*/ 2 w 43"/>
                <a:gd name="T3" fmla="*/ 1 h 66"/>
                <a:gd name="T4" fmla="*/ 3 w 43"/>
                <a:gd name="T5" fmla="*/ 2 h 66"/>
                <a:gd name="T6" fmla="*/ 3 w 43"/>
                <a:gd name="T7" fmla="*/ 3 h 66"/>
                <a:gd name="T8" fmla="*/ 3 w 43"/>
                <a:gd name="T9" fmla="*/ 4 h 66"/>
                <a:gd name="T10" fmla="*/ 3 w 43"/>
                <a:gd name="T11" fmla="*/ 5 h 66"/>
                <a:gd name="T12" fmla="*/ 2 w 43"/>
                <a:gd name="T13" fmla="*/ 4 h 66"/>
                <a:gd name="T14" fmla="*/ 2 w 43"/>
                <a:gd name="T15" fmla="*/ 3 h 66"/>
                <a:gd name="T16" fmla="*/ 2 w 43"/>
                <a:gd name="T17" fmla="*/ 3 h 66"/>
                <a:gd name="T18" fmla="*/ 2 w 43"/>
                <a:gd name="T19" fmla="*/ 2 h 66"/>
                <a:gd name="T20" fmla="*/ 1 w 43"/>
                <a:gd name="T21" fmla="*/ 2 h 66"/>
                <a:gd name="T22" fmla="*/ 1 w 43"/>
                <a:gd name="T23" fmla="*/ 2 h 66"/>
                <a:gd name="T24" fmla="*/ 1 w 43"/>
                <a:gd name="T25" fmla="*/ 2 h 66"/>
                <a:gd name="T26" fmla="*/ 0 w 43"/>
                <a:gd name="T27" fmla="*/ 2 h 66"/>
                <a:gd name="T28" fmla="*/ 1 w 43"/>
                <a:gd name="T29" fmla="*/ 2 h 66"/>
                <a:gd name="T30" fmla="*/ 1 w 43"/>
                <a:gd name="T31" fmla="*/ 2 h 66"/>
                <a:gd name="T32" fmla="*/ 1 w 43"/>
                <a:gd name="T33" fmla="*/ 1 h 66"/>
                <a:gd name="T34" fmla="*/ 2 w 43"/>
                <a:gd name="T35" fmla="*/ 1 h 66"/>
                <a:gd name="T36" fmla="*/ 2 w 43"/>
                <a:gd name="T37" fmla="*/ 1 h 66"/>
                <a:gd name="T38" fmla="*/ 2 w 43"/>
                <a:gd name="T39" fmla="*/ 0 h 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3" h="66">
                  <a:moveTo>
                    <a:pt x="25" y="0"/>
                  </a:moveTo>
                  <a:lnTo>
                    <a:pt x="28" y="4"/>
                  </a:lnTo>
                  <a:lnTo>
                    <a:pt x="39" y="18"/>
                  </a:lnTo>
                  <a:lnTo>
                    <a:pt x="43" y="33"/>
                  </a:lnTo>
                  <a:lnTo>
                    <a:pt x="43" y="50"/>
                  </a:lnTo>
                  <a:lnTo>
                    <a:pt x="39" y="66"/>
                  </a:lnTo>
                  <a:lnTo>
                    <a:pt x="32" y="51"/>
                  </a:lnTo>
                  <a:lnTo>
                    <a:pt x="30" y="45"/>
                  </a:lnTo>
                  <a:lnTo>
                    <a:pt x="26" y="39"/>
                  </a:lnTo>
                  <a:lnTo>
                    <a:pt x="19" y="31"/>
                  </a:lnTo>
                  <a:lnTo>
                    <a:pt x="12" y="25"/>
                  </a:lnTo>
                  <a:lnTo>
                    <a:pt x="6" y="24"/>
                  </a:lnTo>
                  <a:lnTo>
                    <a:pt x="2" y="24"/>
                  </a:lnTo>
                  <a:lnTo>
                    <a:pt x="0" y="23"/>
                  </a:lnTo>
                  <a:lnTo>
                    <a:pt x="1" y="22"/>
                  </a:lnTo>
                  <a:lnTo>
                    <a:pt x="4" y="19"/>
                  </a:lnTo>
                  <a:lnTo>
                    <a:pt x="12" y="11"/>
                  </a:lnTo>
                  <a:lnTo>
                    <a:pt x="22" y="4"/>
                  </a:lnTo>
                  <a:lnTo>
                    <a:pt x="24" y="1"/>
                  </a:lnTo>
                  <a:lnTo>
                    <a:pt x="25" y="0"/>
                  </a:lnTo>
                  <a:close/>
                </a:path>
              </a:pathLst>
            </a:custGeom>
            <a:solidFill>
              <a:srgbClr val="969696"/>
            </a:solidFill>
            <a:ln w="0">
              <a:solidFill>
                <a:srgbClr val="000000"/>
              </a:solidFill>
              <a:prstDash val="solid"/>
              <a:round/>
              <a:headEnd/>
              <a:tailEnd/>
            </a:ln>
          </p:spPr>
          <p:txBody>
            <a:bodyPr/>
            <a:lstStyle/>
            <a:p>
              <a:endParaRPr lang="en-US"/>
            </a:p>
          </p:txBody>
        </p:sp>
        <p:sp>
          <p:nvSpPr>
            <p:cNvPr id="17509" name="Freeform 58"/>
            <p:cNvSpPr>
              <a:spLocks/>
            </p:cNvSpPr>
            <p:nvPr/>
          </p:nvSpPr>
          <p:spPr bwMode="auto">
            <a:xfrm>
              <a:off x="4597" y="3366"/>
              <a:ext cx="25" cy="30"/>
            </a:xfrm>
            <a:custGeom>
              <a:avLst/>
              <a:gdLst>
                <a:gd name="T0" fmla="*/ 2 w 50"/>
                <a:gd name="T1" fmla="*/ 0 h 60"/>
                <a:gd name="T2" fmla="*/ 2 w 50"/>
                <a:gd name="T3" fmla="*/ 1 h 60"/>
                <a:gd name="T4" fmla="*/ 3 w 50"/>
                <a:gd name="T5" fmla="*/ 1 h 60"/>
                <a:gd name="T6" fmla="*/ 3 w 50"/>
                <a:gd name="T7" fmla="*/ 2 h 60"/>
                <a:gd name="T8" fmla="*/ 4 w 50"/>
                <a:gd name="T9" fmla="*/ 3 h 60"/>
                <a:gd name="T10" fmla="*/ 4 w 50"/>
                <a:gd name="T11" fmla="*/ 4 h 60"/>
                <a:gd name="T12" fmla="*/ 3 w 50"/>
                <a:gd name="T13" fmla="*/ 3 h 60"/>
                <a:gd name="T14" fmla="*/ 3 w 50"/>
                <a:gd name="T15" fmla="*/ 3 h 60"/>
                <a:gd name="T16" fmla="*/ 2 w 50"/>
                <a:gd name="T17" fmla="*/ 3 h 60"/>
                <a:gd name="T18" fmla="*/ 2 w 50"/>
                <a:gd name="T19" fmla="*/ 3 h 60"/>
                <a:gd name="T20" fmla="*/ 2 w 50"/>
                <a:gd name="T21" fmla="*/ 2 h 60"/>
                <a:gd name="T22" fmla="*/ 1 w 50"/>
                <a:gd name="T23" fmla="*/ 2 h 60"/>
                <a:gd name="T24" fmla="*/ 1 w 50"/>
                <a:gd name="T25" fmla="*/ 2 h 60"/>
                <a:gd name="T26" fmla="*/ 0 w 50"/>
                <a:gd name="T27" fmla="*/ 2 h 60"/>
                <a:gd name="T28" fmla="*/ 1 w 50"/>
                <a:gd name="T29" fmla="*/ 2 h 60"/>
                <a:gd name="T30" fmla="*/ 1 w 50"/>
                <a:gd name="T31" fmla="*/ 2 h 60"/>
                <a:gd name="T32" fmla="*/ 1 w 50"/>
                <a:gd name="T33" fmla="*/ 1 h 60"/>
                <a:gd name="T34" fmla="*/ 2 w 50"/>
                <a:gd name="T35" fmla="*/ 1 h 60"/>
                <a:gd name="T36" fmla="*/ 2 w 50"/>
                <a:gd name="T37" fmla="*/ 1 h 60"/>
                <a:gd name="T38" fmla="*/ 2 w 50"/>
                <a:gd name="T39" fmla="*/ 0 h 6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0" h="60">
                  <a:moveTo>
                    <a:pt x="20" y="0"/>
                  </a:moveTo>
                  <a:lnTo>
                    <a:pt x="24" y="3"/>
                  </a:lnTo>
                  <a:lnTo>
                    <a:pt x="37" y="13"/>
                  </a:lnTo>
                  <a:lnTo>
                    <a:pt x="46" y="27"/>
                  </a:lnTo>
                  <a:lnTo>
                    <a:pt x="50" y="42"/>
                  </a:lnTo>
                  <a:lnTo>
                    <a:pt x="49" y="60"/>
                  </a:lnTo>
                  <a:lnTo>
                    <a:pt x="39" y="47"/>
                  </a:lnTo>
                  <a:lnTo>
                    <a:pt x="34" y="41"/>
                  </a:lnTo>
                  <a:lnTo>
                    <a:pt x="31" y="37"/>
                  </a:lnTo>
                  <a:lnTo>
                    <a:pt x="26" y="33"/>
                  </a:lnTo>
                  <a:lnTo>
                    <a:pt x="22" y="31"/>
                  </a:lnTo>
                  <a:lnTo>
                    <a:pt x="14" y="27"/>
                  </a:lnTo>
                  <a:lnTo>
                    <a:pt x="7" y="27"/>
                  </a:lnTo>
                  <a:lnTo>
                    <a:pt x="0" y="28"/>
                  </a:lnTo>
                  <a:lnTo>
                    <a:pt x="1" y="27"/>
                  </a:lnTo>
                  <a:lnTo>
                    <a:pt x="4" y="24"/>
                  </a:lnTo>
                  <a:lnTo>
                    <a:pt x="10" y="13"/>
                  </a:lnTo>
                  <a:lnTo>
                    <a:pt x="17" y="4"/>
                  </a:lnTo>
                  <a:lnTo>
                    <a:pt x="18" y="1"/>
                  </a:lnTo>
                  <a:lnTo>
                    <a:pt x="20" y="0"/>
                  </a:lnTo>
                  <a:close/>
                </a:path>
              </a:pathLst>
            </a:custGeom>
            <a:solidFill>
              <a:srgbClr val="969696"/>
            </a:solidFill>
            <a:ln w="0">
              <a:solidFill>
                <a:srgbClr val="000000"/>
              </a:solidFill>
              <a:prstDash val="solid"/>
              <a:round/>
              <a:headEnd/>
              <a:tailEnd/>
            </a:ln>
          </p:spPr>
          <p:txBody>
            <a:bodyPr/>
            <a:lstStyle/>
            <a:p>
              <a:endParaRPr lang="en-US"/>
            </a:p>
          </p:txBody>
        </p:sp>
        <p:sp>
          <p:nvSpPr>
            <p:cNvPr id="17510" name="Freeform 59"/>
            <p:cNvSpPr>
              <a:spLocks/>
            </p:cNvSpPr>
            <p:nvPr/>
          </p:nvSpPr>
          <p:spPr bwMode="auto">
            <a:xfrm>
              <a:off x="4616" y="3332"/>
              <a:ext cx="27" cy="24"/>
            </a:xfrm>
            <a:custGeom>
              <a:avLst/>
              <a:gdLst>
                <a:gd name="T0" fmla="*/ 0 w 55"/>
                <a:gd name="T1" fmla="*/ 0 h 50"/>
                <a:gd name="T2" fmla="*/ 1 w 55"/>
                <a:gd name="T3" fmla="*/ 0 h 50"/>
                <a:gd name="T4" fmla="*/ 1 w 55"/>
                <a:gd name="T5" fmla="*/ 0 h 50"/>
                <a:gd name="T6" fmla="*/ 2 w 55"/>
                <a:gd name="T7" fmla="*/ 1 h 50"/>
                <a:gd name="T8" fmla="*/ 3 w 55"/>
                <a:gd name="T9" fmla="*/ 2 h 50"/>
                <a:gd name="T10" fmla="*/ 3 w 55"/>
                <a:gd name="T11" fmla="*/ 3 h 50"/>
                <a:gd name="T12" fmla="*/ 3 w 55"/>
                <a:gd name="T13" fmla="*/ 3 h 50"/>
                <a:gd name="T14" fmla="*/ 2 w 55"/>
                <a:gd name="T15" fmla="*/ 2 h 50"/>
                <a:gd name="T16" fmla="*/ 1 w 55"/>
                <a:gd name="T17" fmla="*/ 1 h 50"/>
                <a:gd name="T18" fmla="*/ 1 w 55"/>
                <a:gd name="T19" fmla="*/ 1 h 50"/>
                <a:gd name="T20" fmla="*/ 1 w 55"/>
                <a:gd name="T21" fmla="*/ 1 h 50"/>
                <a:gd name="T22" fmla="*/ 0 w 55"/>
                <a:gd name="T23" fmla="*/ 1 h 50"/>
                <a:gd name="T24" fmla="*/ 0 w 55"/>
                <a:gd name="T25" fmla="*/ 1 h 50"/>
                <a:gd name="T26" fmla="*/ 0 w 55"/>
                <a:gd name="T27" fmla="*/ 1 h 50"/>
                <a:gd name="T28" fmla="*/ 0 w 55"/>
                <a:gd name="T29" fmla="*/ 1 h 50"/>
                <a:gd name="T30" fmla="*/ 0 w 55"/>
                <a:gd name="T31" fmla="*/ 1 h 50"/>
                <a:gd name="T32" fmla="*/ 0 w 55"/>
                <a:gd name="T33" fmla="*/ 0 h 50"/>
                <a:gd name="T34" fmla="*/ 0 w 55"/>
                <a:gd name="T35" fmla="*/ 0 h 50"/>
                <a:gd name="T36" fmla="*/ 0 w 55"/>
                <a:gd name="T37" fmla="*/ 0 h 50"/>
                <a:gd name="T38" fmla="*/ 0 w 55"/>
                <a:gd name="T39" fmla="*/ 0 h 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5" h="50">
                  <a:moveTo>
                    <a:pt x="10" y="0"/>
                  </a:moveTo>
                  <a:lnTo>
                    <a:pt x="16" y="1"/>
                  </a:lnTo>
                  <a:lnTo>
                    <a:pt x="31" y="8"/>
                  </a:lnTo>
                  <a:lnTo>
                    <a:pt x="43" y="19"/>
                  </a:lnTo>
                  <a:lnTo>
                    <a:pt x="51" y="34"/>
                  </a:lnTo>
                  <a:lnTo>
                    <a:pt x="55" y="50"/>
                  </a:lnTo>
                  <a:lnTo>
                    <a:pt x="55" y="49"/>
                  </a:lnTo>
                  <a:lnTo>
                    <a:pt x="41" y="39"/>
                  </a:lnTo>
                  <a:lnTo>
                    <a:pt x="31" y="32"/>
                  </a:lnTo>
                  <a:lnTo>
                    <a:pt x="26" y="30"/>
                  </a:lnTo>
                  <a:lnTo>
                    <a:pt x="20" y="29"/>
                  </a:lnTo>
                  <a:lnTo>
                    <a:pt x="11" y="28"/>
                  </a:lnTo>
                  <a:lnTo>
                    <a:pt x="4" y="30"/>
                  </a:lnTo>
                  <a:lnTo>
                    <a:pt x="0" y="32"/>
                  </a:lnTo>
                  <a:lnTo>
                    <a:pt x="0" y="31"/>
                  </a:lnTo>
                  <a:lnTo>
                    <a:pt x="1" y="27"/>
                  </a:lnTo>
                  <a:lnTo>
                    <a:pt x="6" y="15"/>
                  </a:lnTo>
                  <a:lnTo>
                    <a:pt x="9" y="5"/>
                  </a:lnTo>
                  <a:lnTo>
                    <a:pt x="10" y="1"/>
                  </a:lnTo>
                  <a:lnTo>
                    <a:pt x="10" y="0"/>
                  </a:lnTo>
                  <a:close/>
                </a:path>
              </a:pathLst>
            </a:custGeom>
            <a:solidFill>
              <a:srgbClr val="969696"/>
            </a:solidFill>
            <a:ln w="0">
              <a:solidFill>
                <a:srgbClr val="000000"/>
              </a:solidFill>
              <a:prstDash val="solid"/>
              <a:round/>
              <a:headEnd/>
              <a:tailEnd/>
            </a:ln>
          </p:spPr>
          <p:txBody>
            <a:bodyPr/>
            <a:lstStyle/>
            <a:p>
              <a:endParaRPr lang="en-US"/>
            </a:p>
          </p:txBody>
        </p:sp>
        <p:sp>
          <p:nvSpPr>
            <p:cNvPr id="17511" name="Freeform 60"/>
            <p:cNvSpPr>
              <a:spLocks/>
            </p:cNvSpPr>
            <p:nvPr/>
          </p:nvSpPr>
          <p:spPr bwMode="auto">
            <a:xfrm>
              <a:off x="4625" y="3293"/>
              <a:ext cx="29" cy="19"/>
            </a:xfrm>
            <a:custGeom>
              <a:avLst/>
              <a:gdLst>
                <a:gd name="T0" fmla="*/ 1 w 57"/>
                <a:gd name="T1" fmla="*/ 0 h 37"/>
                <a:gd name="T2" fmla="*/ 1 w 57"/>
                <a:gd name="T3" fmla="*/ 0 h 37"/>
                <a:gd name="T4" fmla="*/ 2 w 57"/>
                <a:gd name="T5" fmla="*/ 1 h 37"/>
                <a:gd name="T6" fmla="*/ 3 w 57"/>
                <a:gd name="T7" fmla="*/ 1 h 37"/>
                <a:gd name="T8" fmla="*/ 4 w 57"/>
                <a:gd name="T9" fmla="*/ 2 h 37"/>
                <a:gd name="T10" fmla="*/ 4 w 57"/>
                <a:gd name="T11" fmla="*/ 3 h 37"/>
                <a:gd name="T12" fmla="*/ 4 w 57"/>
                <a:gd name="T13" fmla="*/ 3 h 37"/>
                <a:gd name="T14" fmla="*/ 3 w 57"/>
                <a:gd name="T15" fmla="*/ 2 h 37"/>
                <a:gd name="T16" fmla="*/ 3 w 57"/>
                <a:gd name="T17" fmla="*/ 2 h 37"/>
                <a:gd name="T18" fmla="*/ 2 w 57"/>
                <a:gd name="T19" fmla="*/ 2 h 37"/>
                <a:gd name="T20" fmla="*/ 2 w 57"/>
                <a:gd name="T21" fmla="*/ 2 h 37"/>
                <a:gd name="T22" fmla="*/ 2 w 57"/>
                <a:gd name="T23" fmla="*/ 2 h 37"/>
                <a:gd name="T24" fmla="*/ 1 w 57"/>
                <a:gd name="T25" fmla="*/ 2 h 37"/>
                <a:gd name="T26" fmla="*/ 1 w 57"/>
                <a:gd name="T27" fmla="*/ 2 h 37"/>
                <a:gd name="T28" fmla="*/ 1 w 57"/>
                <a:gd name="T29" fmla="*/ 2 h 37"/>
                <a:gd name="T30" fmla="*/ 0 w 57"/>
                <a:gd name="T31" fmla="*/ 3 h 37"/>
                <a:gd name="T32" fmla="*/ 0 w 57"/>
                <a:gd name="T33" fmla="*/ 3 h 37"/>
                <a:gd name="T34" fmla="*/ 1 w 57"/>
                <a:gd name="T35" fmla="*/ 2 h 37"/>
                <a:gd name="T36" fmla="*/ 1 w 57"/>
                <a:gd name="T37" fmla="*/ 2 h 37"/>
                <a:gd name="T38" fmla="*/ 1 w 57"/>
                <a:gd name="T39" fmla="*/ 0 h 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7" h="37">
                  <a:moveTo>
                    <a:pt x="1" y="0"/>
                  </a:moveTo>
                  <a:lnTo>
                    <a:pt x="7" y="0"/>
                  </a:lnTo>
                  <a:lnTo>
                    <a:pt x="23" y="2"/>
                  </a:lnTo>
                  <a:lnTo>
                    <a:pt x="38" y="10"/>
                  </a:lnTo>
                  <a:lnTo>
                    <a:pt x="49" y="22"/>
                  </a:lnTo>
                  <a:lnTo>
                    <a:pt x="57" y="37"/>
                  </a:lnTo>
                  <a:lnTo>
                    <a:pt x="49" y="33"/>
                  </a:lnTo>
                  <a:lnTo>
                    <a:pt x="42" y="31"/>
                  </a:lnTo>
                  <a:lnTo>
                    <a:pt x="36" y="29"/>
                  </a:lnTo>
                  <a:lnTo>
                    <a:pt x="30" y="26"/>
                  </a:lnTo>
                  <a:lnTo>
                    <a:pt x="25" y="26"/>
                  </a:lnTo>
                  <a:lnTo>
                    <a:pt x="20" y="25"/>
                  </a:lnTo>
                  <a:lnTo>
                    <a:pt x="10" y="27"/>
                  </a:lnTo>
                  <a:lnTo>
                    <a:pt x="7" y="29"/>
                  </a:lnTo>
                  <a:lnTo>
                    <a:pt x="5" y="31"/>
                  </a:lnTo>
                  <a:lnTo>
                    <a:pt x="0" y="34"/>
                  </a:lnTo>
                  <a:lnTo>
                    <a:pt x="0" y="33"/>
                  </a:lnTo>
                  <a:lnTo>
                    <a:pt x="1" y="29"/>
                  </a:lnTo>
                  <a:lnTo>
                    <a:pt x="1" y="17"/>
                  </a:lnTo>
                  <a:lnTo>
                    <a:pt x="1" y="0"/>
                  </a:lnTo>
                  <a:close/>
                </a:path>
              </a:pathLst>
            </a:custGeom>
            <a:solidFill>
              <a:srgbClr val="969696"/>
            </a:solidFill>
            <a:ln w="0">
              <a:solidFill>
                <a:srgbClr val="000000"/>
              </a:solidFill>
              <a:prstDash val="solid"/>
              <a:round/>
              <a:headEnd/>
              <a:tailEnd/>
            </a:ln>
          </p:spPr>
          <p:txBody>
            <a:bodyPr/>
            <a:lstStyle/>
            <a:p>
              <a:endParaRPr lang="en-US"/>
            </a:p>
          </p:txBody>
        </p:sp>
        <p:sp>
          <p:nvSpPr>
            <p:cNvPr id="17512" name="Freeform 61"/>
            <p:cNvSpPr>
              <a:spLocks/>
            </p:cNvSpPr>
            <p:nvPr/>
          </p:nvSpPr>
          <p:spPr bwMode="auto">
            <a:xfrm>
              <a:off x="4621" y="3254"/>
              <a:ext cx="31" cy="18"/>
            </a:xfrm>
            <a:custGeom>
              <a:avLst/>
              <a:gdLst>
                <a:gd name="T0" fmla="*/ 0 w 63"/>
                <a:gd name="T1" fmla="*/ 0 h 37"/>
                <a:gd name="T2" fmla="*/ 0 w 63"/>
                <a:gd name="T3" fmla="*/ 0 h 37"/>
                <a:gd name="T4" fmla="*/ 1 w 63"/>
                <a:gd name="T5" fmla="*/ 0 h 37"/>
                <a:gd name="T6" fmla="*/ 2 w 63"/>
                <a:gd name="T7" fmla="*/ 0 h 37"/>
                <a:gd name="T8" fmla="*/ 3 w 63"/>
                <a:gd name="T9" fmla="*/ 0 h 37"/>
                <a:gd name="T10" fmla="*/ 3 w 63"/>
                <a:gd name="T11" fmla="*/ 1 h 37"/>
                <a:gd name="T12" fmla="*/ 2 w 63"/>
                <a:gd name="T13" fmla="*/ 1 h 37"/>
                <a:gd name="T14" fmla="*/ 2 w 63"/>
                <a:gd name="T15" fmla="*/ 1 h 37"/>
                <a:gd name="T16" fmla="*/ 1 w 63"/>
                <a:gd name="T17" fmla="*/ 1 h 37"/>
                <a:gd name="T18" fmla="*/ 1 w 63"/>
                <a:gd name="T19" fmla="*/ 1 h 37"/>
                <a:gd name="T20" fmla="*/ 1 w 63"/>
                <a:gd name="T21" fmla="*/ 1 h 37"/>
                <a:gd name="T22" fmla="*/ 0 w 63"/>
                <a:gd name="T23" fmla="*/ 1 h 37"/>
                <a:gd name="T24" fmla="*/ 0 w 63"/>
                <a:gd name="T25" fmla="*/ 2 h 37"/>
                <a:gd name="T26" fmla="*/ 0 w 63"/>
                <a:gd name="T27" fmla="*/ 2 h 37"/>
                <a:gd name="T28" fmla="*/ 0 w 63"/>
                <a:gd name="T29" fmla="*/ 2 h 37"/>
                <a:gd name="T30" fmla="*/ 0 w 63"/>
                <a:gd name="T31" fmla="*/ 1 h 37"/>
                <a:gd name="T32" fmla="*/ 0 w 63"/>
                <a:gd name="T33" fmla="*/ 1 h 37"/>
                <a:gd name="T34" fmla="*/ 0 w 63"/>
                <a:gd name="T35" fmla="*/ 0 h 37"/>
                <a:gd name="T36" fmla="*/ 0 w 63"/>
                <a:gd name="T37" fmla="*/ 0 h 37"/>
                <a:gd name="T38" fmla="*/ 0 w 63"/>
                <a:gd name="T39" fmla="*/ 0 h 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3" h="37">
                  <a:moveTo>
                    <a:pt x="0" y="3"/>
                  </a:moveTo>
                  <a:lnTo>
                    <a:pt x="6" y="2"/>
                  </a:lnTo>
                  <a:lnTo>
                    <a:pt x="22" y="0"/>
                  </a:lnTo>
                  <a:lnTo>
                    <a:pt x="38" y="3"/>
                  </a:lnTo>
                  <a:lnTo>
                    <a:pt x="52" y="11"/>
                  </a:lnTo>
                  <a:lnTo>
                    <a:pt x="63" y="24"/>
                  </a:lnTo>
                  <a:lnTo>
                    <a:pt x="47" y="22"/>
                  </a:lnTo>
                  <a:lnTo>
                    <a:pt x="34" y="22"/>
                  </a:lnTo>
                  <a:lnTo>
                    <a:pt x="29" y="23"/>
                  </a:lnTo>
                  <a:lnTo>
                    <a:pt x="23" y="23"/>
                  </a:lnTo>
                  <a:lnTo>
                    <a:pt x="20" y="25"/>
                  </a:lnTo>
                  <a:lnTo>
                    <a:pt x="15" y="28"/>
                  </a:lnTo>
                  <a:lnTo>
                    <a:pt x="10" y="32"/>
                  </a:lnTo>
                  <a:lnTo>
                    <a:pt x="7" y="37"/>
                  </a:lnTo>
                  <a:lnTo>
                    <a:pt x="7" y="36"/>
                  </a:lnTo>
                  <a:lnTo>
                    <a:pt x="6" y="31"/>
                  </a:lnTo>
                  <a:lnTo>
                    <a:pt x="4" y="20"/>
                  </a:lnTo>
                  <a:lnTo>
                    <a:pt x="1" y="8"/>
                  </a:lnTo>
                  <a:lnTo>
                    <a:pt x="0" y="4"/>
                  </a:lnTo>
                  <a:lnTo>
                    <a:pt x="0" y="3"/>
                  </a:lnTo>
                  <a:close/>
                </a:path>
              </a:pathLst>
            </a:custGeom>
            <a:solidFill>
              <a:srgbClr val="969696"/>
            </a:solidFill>
            <a:ln w="0">
              <a:solidFill>
                <a:srgbClr val="000000"/>
              </a:solidFill>
              <a:prstDash val="solid"/>
              <a:round/>
              <a:headEnd/>
              <a:tailEnd/>
            </a:ln>
          </p:spPr>
          <p:txBody>
            <a:bodyPr/>
            <a:lstStyle/>
            <a:p>
              <a:endParaRPr lang="en-US"/>
            </a:p>
          </p:txBody>
        </p:sp>
        <p:sp>
          <p:nvSpPr>
            <p:cNvPr id="17513" name="Freeform 62"/>
            <p:cNvSpPr>
              <a:spLocks/>
            </p:cNvSpPr>
            <p:nvPr/>
          </p:nvSpPr>
          <p:spPr bwMode="auto">
            <a:xfrm>
              <a:off x="4607" y="3216"/>
              <a:ext cx="32" cy="20"/>
            </a:xfrm>
            <a:custGeom>
              <a:avLst/>
              <a:gdLst>
                <a:gd name="T0" fmla="*/ 0 w 65"/>
                <a:gd name="T1" fmla="*/ 0 h 41"/>
                <a:gd name="T2" fmla="*/ 0 w 65"/>
                <a:gd name="T3" fmla="*/ 0 h 41"/>
                <a:gd name="T4" fmla="*/ 1 w 65"/>
                <a:gd name="T5" fmla="*/ 0 h 41"/>
                <a:gd name="T6" fmla="*/ 2 w 65"/>
                <a:gd name="T7" fmla="*/ 0 h 41"/>
                <a:gd name="T8" fmla="*/ 3 w 65"/>
                <a:gd name="T9" fmla="*/ 0 h 41"/>
                <a:gd name="T10" fmla="*/ 4 w 65"/>
                <a:gd name="T11" fmla="*/ 0 h 41"/>
                <a:gd name="T12" fmla="*/ 3 w 65"/>
                <a:gd name="T13" fmla="*/ 0 h 41"/>
                <a:gd name="T14" fmla="*/ 2 w 65"/>
                <a:gd name="T15" fmla="*/ 1 h 41"/>
                <a:gd name="T16" fmla="*/ 2 w 65"/>
                <a:gd name="T17" fmla="*/ 1 h 41"/>
                <a:gd name="T18" fmla="*/ 1 w 65"/>
                <a:gd name="T19" fmla="*/ 1 h 41"/>
                <a:gd name="T20" fmla="*/ 1 w 65"/>
                <a:gd name="T21" fmla="*/ 1 h 41"/>
                <a:gd name="T22" fmla="*/ 1 w 65"/>
                <a:gd name="T23" fmla="*/ 2 h 41"/>
                <a:gd name="T24" fmla="*/ 1 w 65"/>
                <a:gd name="T25" fmla="*/ 2 h 41"/>
                <a:gd name="T26" fmla="*/ 0 w 65"/>
                <a:gd name="T27" fmla="*/ 2 h 41"/>
                <a:gd name="T28" fmla="*/ 0 w 65"/>
                <a:gd name="T29" fmla="*/ 2 h 41"/>
                <a:gd name="T30" fmla="*/ 0 w 65"/>
                <a:gd name="T31" fmla="*/ 2 h 41"/>
                <a:gd name="T32" fmla="*/ 0 w 65"/>
                <a:gd name="T33" fmla="*/ 1 h 41"/>
                <a:gd name="T34" fmla="*/ 0 w 65"/>
                <a:gd name="T35" fmla="*/ 0 h 41"/>
                <a:gd name="T36" fmla="*/ 0 w 65"/>
                <a:gd name="T37" fmla="*/ 0 h 41"/>
                <a:gd name="T38" fmla="*/ 0 w 65"/>
                <a:gd name="T39" fmla="*/ 0 h 4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5" h="41">
                  <a:moveTo>
                    <a:pt x="0" y="10"/>
                  </a:moveTo>
                  <a:lnTo>
                    <a:pt x="4" y="7"/>
                  </a:lnTo>
                  <a:lnTo>
                    <a:pt x="19" y="2"/>
                  </a:lnTo>
                  <a:lnTo>
                    <a:pt x="36" y="0"/>
                  </a:lnTo>
                  <a:lnTo>
                    <a:pt x="51" y="4"/>
                  </a:lnTo>
                  <a:lnTo>
                    <a:pt x="65" y="13"/>
                  </a:lnTo>
                  <a:lnTo>
                    <a:pt x="49" y="15"/>
                  </a:lnTo>
                  <a:lnTo>
                    <a:pt x="37" y="19"/>
                  </a:lnTo>
                  <a:lnTo>
                    <a:pt x="32" y="21"/>
                  </a:lnTo>
                  <a:lnTo>
                    <a:pt x="27" y="24"/>
                  </a:lnTo>
                  <a:lnTo>
                    <a:pt x="20" y="29"/>
                  </a:lnTo>
                  <a:lnTo>
                    <a:pt x="17" y="35"/>
                  </a:lnTo>
                  <a:lnTo>
                    <a:pt x="16" y="39"/>
                  </a:lnTo>
                  <a:lnTo>
                    <a:pt x="14" y="41"/>
                  </a:lnTo>
                  <a:lnTo>
                    <a:pt x="13" y="40"/>
                  </a:lnTo>
                  <a:lnTo>
                    <a:pt x="12" y="36"/>
                  </a:lnTo>
                  <a:lnTo>
                    <a:pt x="6" y="25"/>
                  </a:lnTo>
                  <a:lnTo>
                    <a:pt x="2" y="14"/>
                  </a:lnTo>
                  <a:lnTo>
                    <a:pt x="1" y="11"/>
                  </a:lnTo>
                  <a:lnTo>
                    <a:pt x="0" y="10"/>
                  </a:lnTo>
                  <a:close/>
                </a:path>
              </a:pathLst>
            </a:custGeom>
            <a:solidFill>
              <a:srgbClr val="969696"/>
            </a:solidFill>
            <a:ln w="0">
              <a:solidFill>
                <a:srgbClr val="000000"/>
              </a:solidFill>
              <a:prstDash val="solid"/>
              <a:round/>
              <a:headEnd/>
              <a:tailEnd/>
            </a:ln>
          </p:spPr>
          <p:txBody>
            <a:bodyPr/>
            <a:lstStyle/>
            <a:p>
              <a:endParaRPr lang="en-US"/>
            </a:p>
          </p:txBody>
        </p:sp>
        <p:sp>
          <p:nvSpPr>
            <p:cNvPr id="17514" name="Freeform 63"/>
            <p:cNvSpPr>
              <a:spLocks/>
            </p:cNvSpPr>
            <p:nvPr/>
          </p:nvSpPr>
          <p:spPr bwMode="auto">
            <a:xfrm>
              <a:off x="4584" y="3181"/>
              <a:ext cx="32" cy="22"/>
            </a:xfrm>
            <a:custGeom>
              <a:avLst/>
              <a:gdLst>
                <a:gd name="T0" fmla="*/ 0 w 64"/>
                <a:gd name="T1" fmla="*/ 2 h 44"/>
                <a:gd name="T2" fmla="*/ 1 w 64"/>
                <a:gd name="T3" fmla="*/ 1 h 44"/>
                <a:gd name="T4" fmla="*/ 2 w 64"/>
                <a:gd name="T5" fmla="*/ 1 h 44"/>
                <a:gd name="T6" fmla="*/ 2 w 64"/>
                <a:gd name="T7" fmla="*/ 0 h 44"/>
                <a:gd name="T8" fmla="*/ 3 w 64"/>
                <a:gd name="T9" fmla="*/ 0 h 44"/>
                <a:gd name="T10" fmla="*/ 4 w 64"/>
                <a:gd name="T11" fmla="*/ 1 h 44"/>
                <a:gd name="T12" fmla="*/ 4 w 64"/>
                <a:gd name="T13" fmla="*/ 1 h 44"/>
                <a:gd name="T14" fmla="*/ 4 w 64"/>
                <a:gd name="T15" fmla="*/ 1 h 44"/>
                <a:gd name="T16" fmla="*/ 3 w 64"/>
                <a:gd name="T17" fmla="*/ 1 h 44"/>
                <a:gd name="T18" fmla="*/ 3 w 64"/>
                <a:gd name="T19" fmla="*/ 2 h 44"/>
                <a:gd name="T20" fmla="*/ 2 w 64"/>
                <a:gd name="T21" fmla="*/ 2 h 44"/>
                <a:gd name="T22" fmla="*/ 2 w 64"/>
                <a:gd name="T23" fmla="*/ 2 h 44"/>
                <a:gd name="T24" fmla="*/ 2 w 64"/>
                <a:gd name="T25" fmla="*/ 3 h 44"/>
                <a:gd name="T26" fmla="*/ 2 w 64"/>
                <a:gd name="T27" fmla="*/ 3 h 44"/>
                <a:gd name="T28" fmla="*/ 2 w 64"/>
                <a:gd name="T29" fmla="*/ 3 h 44"/>
                <a:gd name="T30" fmla="*/ 2 w 64"/>
                <a:gd name="T31" fmla="*/ 3 h 44"/>
                <a:gd name="T32" fmla="*/ 2 w 64"/>
                <a:gd name="T33" fmla="*/ 3 h 44"/>
                <a:gd name="T34" fmla="*/ 1 w 64"/>
                <a:gd name="T35" fmla="*/ 2 h 44"/>
                <a:gd name="T36" fmla="*/ 1 w 64"/>
                <a:gd name="T37" fmla="*/ 2 h 44"/>
                <a:gd name="T38" fmla="*/ 1 w 64"/>
                <a:gd name="T39" fmla="*/ 2 h 44"/>
                <a:gd name="T40" fmla="*/ 0 w 64"/>
                <a:gd name="T41" fmla="*/ 2 h 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4" h="44">
                  <a:moveTo>
                    <a:pt x="0" y="18"/>
                  </a:moveTo>
                  <a:lnTo>
                    <a:pt x="3" y="15"/>
                  </a:lnTo>
                  <a:lnTo>
                    <a:pt x="17" y="5"/>
                  </a:lnTo>
                  <a:lnTo>
                    <a:pt x="32" y="0"/>
                  </a:lnTo>
                  <a:lnTo>
                    <a:pt x="48" y="0"/>
                  </a:lnTo>
                  <a:lnTo>
                    <a:pt x="64" y="5"/>
                  </a:lnTo>
                  <a:lnTo>
                    <a:pt x="57" y="8"/>
                  </a:lnTo>
                  <a:lnTo>
                    <a:pt x="49" y="11"/>
                  </a:lnTo>
                  <a:lnTo>
                    <a:pt x="43" y="15"/>
                  </a:lnTo>
                  <a:lnTo>
                    <a:pt x="38" y="17"/>
                  </a:lnTo>
                  <a:lnTo>
                    <a:pt x="30" y="24"/>
                  </a:lnTo>
                  <a:lnTo>
                    <a:pt x="25" y="31"/>
                  </a:lnTo>
                  <a:lnTo>
                    <a:pt x="23" y="38"/>
                  </a:lnTo>
                  <a:lnTo>
                    <a:pt x="23" y="42"/>
                  </a:lnTo>
                  <a:lnTo>
                    <a:pt x="22" y="44"/>
                  </a:lnTo>
                  <a:lnTo>
                    <a:pt x="21" y="43"/>
                  </a:lnTo>
                  <a:lnTo>
                    <a:pt x="18" y="39"/>
                  </a:lnTo>
                  <a:lnTo>
                    <a:pt x="10" y="31"/>
                  </a:lnTo>
                  <a:lnTo>
                    <a:pt x="3" y="22"/>
                  </a:lnTo>
                  <a:lnTo>
                    <a:pt x="1" y="20"/>
                  </a:lnTo>
                  <a:lnTo>
                    <a:pt x="0" y="18"/>
                  </a:lnTo>
                  <a:close/>
                </a:path>
              </a:pathLst>
            </a:custGeom>
            <a:solidFill>
              <a:srgbClr val="969696"/>
            </a:solidFill>
            <a:ln w="0">
              <a:solidFill>
                <a:srgbClr val="000000"/>
              </a:solidFill>
              <a:prstDash val="solid"/>
              <a:round/>
              <a:headEnd/>
              <a:tailEnd/>
            </a:ln>
          </p:spPr>
          <p:txBody>
            <a:bodyPr/>
            <a:lstStyle/>
            <a:p>
              <a:endParaRPr lang="en-US"/>
            </a:p>
          </p:txBody>
        </p:sp>
        <p:sp>
          <p:nvSpPr>
            <p:cNvPr id="17515" name="Freeform 64"/>
            <p:cNvSpPr>
              <a:spLocks/>
            </p:cNvSpPr>
            <p:nvPr/>
          </p:nvSpPr>
          <p:spPr bwMode="auto">
            <a:xfrm>
              <a:off x="4554" y="3151"/>
              <a:ext cx="29" cy="26"/>
            </a:xfrm>
            <a:custGeom>
              <a:avLst/>
              <a:gdLst>
                <a:gd name="T0" fmla="*/ 0 w 60"/>
                <a:gd name="T1" fmla="*/ 2 h 51"/>
                <a:gd name="T2" fmla="*/ 0 w 60"/>
                <a:gd name="T3" fmla="*/ 2 h 51"/>
                <a:gd name="T4" fmla="*/ 0 w 60"/>
                <a:gd name="T5" fmla="*/ 1 h 51"/>
                <a:gd name="T6" fmla="*/ 1 w 60"/>
                <a:gd name="T7" fmla="*/ 1 h 51"/>
                <a:gd name="T8" fmla="*/ 2 w 60"/>
                <a:gd name="T9" fmla="*/ 0 h 51"/>
                <a:gd name="T10" fmla="*/ 3 w 60"/>
                <a:gd name="T11" fmla="*/ 1 h 51"/>
                <a:gd name="T12" fmla="*/ 2 w 60"/>
                <a:gd name="T13" fmla="*/ 1 h 51"/>
                <a:gd name="T14" fmla="*/ 2 w 60"/>
                <a:gd name="T15" fmla="*/ 2 h 51"/>
                <a:gd name="T16" fmla="*/ 1 w 60"/>
                <a:gd name="T17" fmla="*/ 2 h 51"/>
                <a:gd name="T18" fmla="*/ 1 w 60"/>
                <a:gd name="T19" fmla="*/ 3 h 51"/>
                <a:gd name="T20" fmla="*/ 1 w 60"/>
                <a:gd name="T21" fmla="*/ 3 h 51"/>
                <a:gd name="T22" fmla="*/ 1 w 60"/>
                <a:gd name="T23" fmla="*/ 3 h 51"/>
                <a:gd name="T24" fmla="*/ 1 w 60"/>
                <a:gd name="T25" fmla="*/ 4 h 51"/>
                <a:gd name="T26" fmla="*/ 1 w 60"/>
                <a:gd name="T27" fmla="*/ 4 h 51"/>
                <a:gd name="T28" fmla="*/ 1 w 60"/>
                <a:gd name="T29" fmla="*/ 3 h 51"/>
                <a:gd name="T30" fmla="*/ 0 w 60"/>
                <a:gd name="T31" fmla="*/ 3 h 51"/>
                <a:gd name="T32" fmla="*/ 0 w 60"/>
                <a:gd name="T33" fmla="*/ 3 h 51"/>
                <a:gd name="T34" fmla="*/ 0 w 60"/>
                <a:gd name="T35" fmla="*/ 2 h 51"/>
                <a:gd name="T36" fmla="*/ 0 w 60"/>
                <a:gd name="T37" fmla="*/ 2 h 5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51">
                  <a:moveTo>
                    <a:pt x="0" y="31"/>
                  </a:moveTo>
                  <a:lnTo>
                    <a:pt x="4" y="26"/>
                  </a:lnTo>
                  <a:lnTo>
                    <a:pt x="14" y="14"/>
                  </a:lnTo>
                  <a:lnTo>
                    <a:pt x="28" y="4"/>
                  </a:lnTo>
                  <a:lnTo>
                    <a:pt x="43" y="0"/>
                  </a:lnTo>
                  <a:lnTo>
                    <a:pt x="60" y="1"/>
                  </a:lnTo>
                  <a:lnTo>
                    <a:pt x="47" y="11"/>
                  </a:lnTo>
                  <a:lnTo>
                    <a:pt x="38" y="20"/>
                  </a:lnTo>
                  <a:lnTo>
                    <a:pt x="31" y="29"/>
                  </a:lnTo>
                  <a:lnTo>
                    <a:pt x="30" y="33"/>
                  </a:lnTo>
                  <a:lnTo>
                    <a:pt x="28" y="37"/>
                  </a:lnTo>
                  <a:lnTo>
                    <a:pt x="28" y="44"/>
                  </a:lnTo>
                  <a:lnTo>
                    <a:pt x="29" y="51"/>
                  </a:lnTo>
                  <a:lnTo>
                    <a:pt x="28" y="50"/>
                  </a:lnTo>
                  <a:lnTo>
                    <a:pt x="24" y="47"/>
                  </a:lnTo>
                  <a:lnTo>
                    <a:pt x="15" y="40"/>
                  </a:lnTo>
                  <a:lnTo>
                    <a:pt x="5" y="35"/>
                  </a:lnTo>
                  <a:lnTo>
                    <a:pt x="2" y="32"/>
                  </a:lnTo>
                  <a:lnTo>
                    <a:pt x="0" y="31"/>
                  </a:lnTo>
                  <a:close/>
                </a:path>
              </a:pathLst>
            </a:custGeom>
            <a:solidFill>
              <a:srgbClr val="969696"/>
            </a:solidFill>
            <a:ln w="0">
              <a:solidFill>
                <a:srgbClr val="000000"/>
              </a:solidFill>
              <a:prstDash val="solid"/>
              <a:round/>
              <a:headEnd/>
              <a:tailEnd/>
            </a:ln>
          </p:spPr>
          <p:txBody>
            <a:bodyPr/>
            <a:lstStyle/>
            <a:p>
              <a:endParaRPr lang="en-US"/>
            </a:p>
          </p:txBody>
        </p:sp>
        <p:sp>
          <p:nvSpPr>
            <p:cNvPr id="17516" name="Freeform 65"/>
            <p:cNvSpPr>
              <a:spLocks/>
            </p:cNvSpPr>
            <p:nvPr/>
          </p:nvSpPr>
          <p:spPr bwMode="auto">
            <a:xfrm>
              <a:off x="4519" y="3130"/>
              <a:ext cx="25" cy="28"/>
            </a:xfrm>
            <a:custGeom>
              <a:avLst/>
              <a:gdLst>
                <a:gd name="T0" fmla="*/ 0 w 49"/>
                <a:gd name="T1" fmla="*/ 3 h 56"/>
                <a:gd name="T2" fmla="*/ 1 w 49"/>
                <a:gd name="T3" fmla="*/ 3 h 56"/>
                <a:gd name="T4" fmla="*/ 1 w 49"/>
                <a:gd name="T5" fmla="*/ 2 h 56"/>
                <a:gd name="T6" fmla="*/ 2 w 49"/>
                <a:gd name="T7" fmla="*/ 1 h 56"/>
                <a:gd name="T8" fmla="*/ 3 w 49"/>
                <a:gd name="T9" fmla="*/ 1 h 56"/>
                <a:gd name="T10" fmla="*/ 4 w 49"/>
                <a:gd name="T11" fmla="*/ 0 h 56"/>
                <a:gd name="T12" fmla="*/ 3 w 49"/>
                <a:gd name="T13" fmla="*/ 0 h 56"/>
                <a:gd name="T14" fmla="*/ 3 w 49"/>
                <a:gd name="T15" fmla="*/ 1 h 56"/>
                <a:gd name="T16" fmla="*/ 2 w 49"/>
                <a:gd name="T17" fmla="*/ 2 h 56"/>
                <a:gd name="T18" fmla="*/ 2 w 49"/>
                <a:gd name="T19" fmla="*/ 3 h 56"/>
                <a:gd name="T20" fmla="*/ 2 w 49"/>
                <a:gd name="T21" fmla="*/ 3 h 56"/>
                <a:gd name="T22" fmla="*/ 2 w 49"/>
                <a:gd name="T23" fmla="*/ 4 h 56"/>
                <a:gd name="T24" fmla="*/ 2 w 49"/>
                <a:gd name="T25" fmla="*/ 4 h 56"/>
                <a:gd name="T26" fmla="*/ 2 w 49"/>
                <a:gd name="T27" fmla="*/ 4 h 56"/>
                <a:gd name="T28" fmla="*/ 2 w 49"/>
                <a:gd name="T29" fmla="*/ 4 h 56"/>
                <a:gd name="T30" fmla="*/ 1 w 49"/>
                <a:gd name="T31" fmla="*/ 4 h 56"/>
                <a:gd name="T32" fmla="*/ 1 w 49"/>
                <a:gd name="T33" fmla="*/ 3 h 56"/>
                <a:gd name="T34" fmla="*/ 1 w 49"/>
                <a:gd name="T35" fmla="*/ 3 h 56"/>
                <a:gd name="T36" fmla="*/ 0 w 49"/>
                <a:gd name="T37" fmla="*/ 3 h 5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9" h="56">
                  <a:moveTo>
                    <a:pt x="0" y="45"/>
                  </a:moveTo>
                  <a:lnTo>
                    <a:pt x="1" y="39"/>
                  </a:lnTo>
                  <a:lnTo>
                    <a:pt x="8" y="24"/>
                  </a:lnTo>
                  <a:lnTo>
                    <a:pt x="18" y="12"/>
                  </a:lnTo>
                  <a:lnTo>
                    <a:pt x="33" y="3"/>
                  </a:lnTo>
                  <a:lnTo>
                    <a:pt x="49" y="0"/>
                  </a:lnTo>
                  <a:lnTo>
                    <a:pt x="48" y="0"/>
                  </a:lnTo>
                  <a:lnTo>
                    <a:pt x="39" y="14"/>
                  </a:lnTo>
                  <a:lnTo>
                    <a:pt x="32" y="24"/>
                  </a:lnTo>
                  <a:lnTo>
                    <a:pt x="29" y="35"/>
                  </a:lnTo>
                  <a:lnTo>
                    <a:pt x="27" y="44"/>
                  </a:lnTo>
                  <a:lnTo>
                    <a:pt x="30" y="51"/>
                  </a:lnTo>
                  <a:lnTo>
                    <a:pt x="32" y="56"/>
                  </a:lnTo>
                  <a:lnTo>
                    <a:pt x="31" y="56"/>
                  </a:lnTo>
                  <a:lnTo>
                    <a:pt x="27" y="54"/>
                  </a:lnTo>
                  <a:lnTo>
                    <a:pt x="15" y="50"/>
                  </a:lnTo>
                  <a:lnTo>
                    <a:pt x="5" y="46"/>
                  </a:lnTo>
                  <a:lnTo>
                    <a:pt x="1" y="45"/>
                  </a:lnTo>
                  <a:lnTo>
                    <a:pt x="0" y="45"/>
                  </a:lnTo>
                  <a:close/>
                </a:path>
              </a:pathLst>
            </a:custGeom>
            <a:solidFill>
              <a:srgbClr val="969696"/>
            </a:solidFill>
            <a:ln w="0">
              <a:solidFill>
                <a:srgbClr val="000000"/>
              </a:solidFill>
              <a:prstDash val="solid"/>
              <a:round/>
              <a:headEnd/>
              <a:tailEnd/>
            </a:ln>
          </p:spPr>
          <p:txBody>
            <a:bodyPr/>
            <a:lstStyle/>
            <a:p>
              <a:endParaRPr lang="en-US"/>
            </a:p>
          </p:txBody>
        </p:sp>
        <p:sp>
          <p:nvSpPr>
            <p:cNvPr id="17517" name="Freeform 66"/>
            <p:cNvSpPr>
              <a:spLocks/>
            </p:cNvSpPr>
            <p:nvPr/>
          </p:nvSpPr>
          <p:spPr bwMode="auto">
            <a:xfrm>
              <a:off x="3530" y="3183"/>
              <a:ext cx="193" cy="393"/>
            </a:xfrm>
            <a:custGeom>
              <a:avLst/>
              <a:gdLst>
                <a:gd name="T0" fmla="*/ 10 w 385"/>
                <a:gd name="T1" fmla="*/ 1 h 786"/>
                <a:gd name="T2" fmla="*/ 9 w 385"/>
                <a:gd name="T3" fmla="*/ 2 h 786"/>
                <a:gd name="T4" fmla="*/ 9 w 385"/>
                <a:gd name="T5" fmla="*/ 2 h 786"/>
                <a:gd name="T6" fmla="*/ 8 w 385"/>
                <a:gd name="T7" fmla="*/ 2 h 786"/>
                <a:gd name="T8" fmla="*/ 8 w 385"/>
                <a:gd name="T9" fmla="*/ 2 h 786"/>
                <a:gd name="T10" fmla="*/ 7 w 385"/>
                <a:gd name="T11" fmla="*/ 5 h 786"/>
                <a:gd name="T12" fmla="*/ 6 w 385"/>
                <a:gd name="T13" fmla="*/ 7 h 786"/>
                <a:gd name="T14" fmla="*/ 5 w 385"/>
                <a:gd name="T15" fmla="*/ 10 h 786"/>
                <a:gd name="T16" fmla="*/ 4 w 385"/>
                <a:gd name="T17" fmla="*/ 18 h 786"/>
                <a:gd name="T18" fmla="*/ 4 w 385"/>
                <a:gd name="T19" fmla="*/ 23 h 786"/>
                <a:gd name="T20" fmla="*/ 3 w 385"/>
                <a:gd name="T21" fmla="*/ 25 h 786"/>
                <a:gd name="T22" fmla="*/ 3 w 385"/>
                <a:gd name="T23" fmla="*/ 26 h 786"/>
                <a:gd name="T24" fmla="*/ 3 w 385"/>
                <a:gd name="T25" fmla="*/ 28 h 786"/>
                <a:gd name="T26" fmla="*/ 3 w 385"/>
                <a:gd name="T27" fmla="*/ 32 h 786"/>
                <a:gd name="T28" fmla="*/ 3 w 385"/>
                <a:gd name="T29" fmla="*/ 34 h 786"/>
                <a:gd name="T30" fmla="*/ 2 w 385"/>
                <a:gd name="T31" fmla="*/ 38 h 786"/>
                <a:gd name="T32" fmla="*/ 2 w 385"/>
                <a:gd name="T33" fmla="*/ 41 h 786"/>
                <a:gd name="T34" fmla="*/ 2 w 385"/>
                <a:gd name="T35" fmla="*/ 45 h 786"/>
                <a:gd name="T36" fmla="*/ 2 w 385"/>
                <a:gd name="T37" fmla="*/ 46 h 786"/>
                <a:gd name="T38" fmla="*/ 2 w 385"/>
                <a:gd name="T39" fmla="*/ 47 h 786"/>
                <a:gd name="T40" fmla="*/ 1 w 385"/>
                <a:gd name="T41" fmla="*/ 49 h 786"/>
                <a:gd name="T42" fmla="*/ 1 w 385"/>
                <a:gd name="T43" fmla="*/ 49 h 786"/>
                <a:gd name="T44" fmla="*/ 2 w 385"/>
                <a:gd name="T45" fmla="*/ 48 h 786"/>
                <a:gd name="T46" fmla="*/ 3 w 385"/>
                <a:gd name="T47" fmla="*/ 47 h 786"/>
                <a:gd name="T48" fmla="*/ 6 w 385"/>
                <a:gd name="T49" fmla="*/ 46 h 786"/>
                <a:gd name="T50" fmla="*/ 11 w 385"/>
                <a:gd name="T51" fmla="*/ 44 h 786"/>
                <a:gd name="T52" fmla="*/ 13 w 385"/>
                <a:gd name="T53" fmla="*/ 44 h 786"/>
                <a:gd name="T54" fmla="*/ 14 w 385"/>
                <a:gd name="T55" fmla="*/ 43 h 786"/>
                <a:gd name="T56" fmla="*/ 14 w 385"/>
                <a:gd name="T57" fmla="*/ 43 h 786"/>
                <a:gd name="T58" fmla="*/ 17 w 385"/>
                <a:gd name="T59" fmla="*/ 43 h 786"/>
                <a:gd name="T60" fmla="*/ 17 w 385"/>
                <a:gd name="T61" fmla="*/ 43 h 786"/>
                <a:gd name="T62" fmla="*/ 21 w 385"/>
                <a:gd name="T63" fmla="*/ 43 h 786"/>
                <a:gd name="T64" fmla="*/ 23 w 385"/>
                <a:gd name="T65" fmla="*/ 42 h 786"/>
                <a:gd name="T66" fmla="*/ 24 w 385"/>
                <a:gd name="T67" fmla="*/ 42 h 786"/>
                <a:gd name="T68" fmla="*/ 25 w 385"/>
                <a:gd name="T69" fmla="*/ 41 h 786"/>
                <a:gd name="T70" fmla="*/ 24 w 385"/>
                <a:gd name="T71" fmla="*/ 40 h 786"/>
                <a:gd name="T72" fmla="*/ 24 w 385"/>
                <a:gd name="T73" fmla="*/ 39 h 786"/>
                <a:gd name="T74" fmla="*/ 21 w 385"/>
                <a:gd name="T75" fmla="*/ 36 h 786"/>
                <a:gd name="T76" fmla="*/ 17 w 385"/>
                <a:gd name="T77" fmla="*/ 33 h 786"/>
                <a:gd name="T78" fmla="*/ 16 w 385"/>
                <a:gd name="T79" fmla="*/ 32 h 786"/>
                <a:gd name="T80" fmla="*/ 15 w 385"/>
                <a:gd name="T81" fmla="*/ 30 h 786"/>
                <a:gd name="T82" fmla="*/ 14 w 385"/>
                <a:gd name="T83" fmla="*/ 28 h 786"/>
                <a:gd name="T84" fmla="*/ 14 w 385"/>
                <a:gd name="T85" fmla="*/ 26 h 786"/>
                <a:gd name="T86" fmla="*/ 14 w 385"/>
                <a:gd name="T87" fmla="*/ 20 h 786"/>
                <a:gd name="T88" fmla="*/ 14 w 385"/>
                <a:gd name="T89" fmla="*/ 14 h 786"/>
                <a:gd name="T90" fmla="*/ 15 w 385"/>
                <a:gd name="T91" fmla="*/ 9 h 786"/>
                <a:gd name="T92" fmla="*/ 15 w 385"/>
                <a:gd name="T93" fmla="*/ 9 h 786"/>
                <a:gd name="T94" fmla="*/ 14 w 385"/>
                <a:gd name="T95" fmla="*/ 2 h 786"/>
                <a:gd name="T96" fmla="*/ 14 w 385"/>
                <a:gd name="T97" fmla="*/ 1 h 786"/>
                <a:gd name="T98" fmla="*/ 12 w 385"/>
                <a:gd name="T99" fmla="*/ 1 h 786"/>
                <a:gd name="T100" fmla="*/ 10 w 385"/>
                <a:gd name="T101" fmla="*/ 0 h 786"/>
                <a:gd name="T102" fmla="*/ 10 w 385"/>
                <a:gd name="T103" fmla="*/ 1 h 78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85" h="786">
                  <a:moveTo>
                    <a:pt x="147" y="5"/>
                  </a:moveTo>
                  <a:lnTo>
                    <a:pt x="147" y="13"/>
                  </a:lnTo>
                  <a:lnTo>
                    <a:pt x="145" y="17"/>
                  </a:lnTo>
                  <a:lnTo>
                    <a:pt x="142" y="19"/>
                  </a:lnTo>
                  <a:lnTo>
                    <a:pt x="140" y="19"/>
                  </a:lnTo>
                  <a:lnTo>
                    <a:pt x="133" y="17"/>
                  </a:lnTo>
                  <a:lnTo>
                    <a:pt x="129" y="16"/>
                  </a:lnTo>
                  <a:lnTo>
                    <a:pt x="125" y="18"/>
                  </a:lnTo>
                  <a:lnTo>
                    <a:pt x="121" y="23"/>
                  </a:lnTo>
                  <a:lnTo>
                    <a:pt x="117" y="30"/>
                  </a:lnTo>
                  <a:lnTo>
                    <a:pt x="109" y="49"/>
                  </a:lnTo>
                  <a:lnTo>
                    <a:pt x="102" y="71"/>
                  </a:lnTo>
                  <a:lnTo>
                    <a:pt x="96" y="92"/>
                  </a:lnTo>
                  <a:lnTo>
                    <a:pt x="91" y="106"/>
                  </a:lnTo>
                  <a:lnTo>
                    <a:pt x="86" y="122"/>
                  </a:lnTo>
                  <a:lnTo>
                    <a:pt x="78" y="159"/>
                  </a:lnTo>
                  <a:lnTo>
                    <a:pt x="70" y="200"/>
                  </a:lnTo>
                  <a:lnTo>
                    <a:pt x="57" y="286"/>
                  </a:lnTo>
                  <a:lnTo>
                    <a:pt x="52" y="327"/>
                  </a:lnTo>
                  <a:lnTo>
                    <a:pt x="49" y="366"/>
                  </a:lnTo>
                  <a:lnTo>
                    <a:pt x="48" y="383"/>
                  </a:lnTo>
                  <a:lnTo>
                    <a:pt x="48" y="398"/>
                  </a:lnTo>
                  <a:lnTo>
                    <a:pt x="48" y="403"/>
                  </a:lnTo>
                  <a:lnTo>
                    <a:pt x="46" y="408"/>
                  </a:lnTo>
                  <a:lnTo>
                    <a:pt x="46" y="416"/>
                  </a:lnTo>
                  <a:lnTo>
                    <a:pt x="45" y="436"/>
                  </a:lnTo>
                  <a:lnTo>
                    <a:pt x="43" y="482"/>
                  </a:lnTo>
                  <a:lnTo>
                    <a:pt x="42" y="503"/>
                  </a:lnTo>
                  <a:lnTo>
                    <a:pt x="41" y="521"/>
                  </a:lnTo>
                  <a:lnTo>
                    <a:pt x="41" y="530"/>
                  </a:lnTo>
                  <a:lnTo>
                    <a:pt x="35" y="543"/>
                  </a:lnTo>
                  <a:lnTo>
                    <a:pt x="26" y="603"/>
                  </a:lnTo>
                  <a:lnTo>
                    <a:pt x="25" y="628"/>
                  </a:lnTo>
                  <a:lnTo>
                    <a:pt x="24" y="653"/>
                  </a:lnTo>
                  <a:lnTo>
                    <a:pt x="21" y="697"/>
                  </a:lnTo>
                  <a:lnTo>
                    <a:pt x="19" y="706"/>
                  </a:lnTo>
                  <a:lnTo>
                    <a:pt x="21" y="727"/>
                  </a:lnTo>
                  <a:lnTo>
                    <a:pt x="20" y="736"/>
                  </a:lnTo>
                  <a:lnTo>
                    <a:pt x="19" y="741"/>
                  </a:lnTo>
                  <a:lnTo>
                    <a:pt x="17" y="747"/>
                  </a:lnTo>
                  <a:lnTo>
                    <a:pt x="3" y="774"/>
                  </a:lnTo>
                  <a:lnTo>
                    <a:pt x="1" y="781"/>
                  </a:lnTo>
                  <a:lnTo>
                    <a:pt x="0" y="786"/>
                  </a:lnTo>
                  <a:lnTo>
                    <a:pt x="2" y="778"/>
                  </a:lnTo>
                  <a:lnTo>
                    <a:pt x="8" y="770"/>
                  </a:lnTo>
                  <a:lnTo>
                    <a:pt x="17" y="762"/>
                  </a:lnTo>
                  <a:lnTo>
                    <a:pt x="28" y="753"/>
                  </a:lnTo>
                  <a:lnTo>
                    <a:pt x="42" y="745"/>
                  </a:lnTo>
                  <a:lnTo>
                    <a:pt x="58" y="737"/>
                  </a:lnTo>
                  <a:lnTo>
                    <a:pt x="93" y="721"/>
                  </a:lnTo>
                  <a:lnTo>
                    <a:pt x="130" y="708"/>
                  </a:lnTo>
                  <a:lnTo>
                    <a:pt x="164" y="697"/>
                  </a:lnTo>
                  <a:lnTo>
                    <a:pt x="179" y="692"/>
                  </a:lnTo>
                  <a:lnTo>
                    <a:pt x="193" y="689"/>
                  </a:lnTo>
                  <a:lnTo>
                    <a:pt x="203" y="685"/>
                  </a:lnTo>
                  <a:lnTo>
                    <a:pt x="211" y="684"/>
                  </a:lnTo>
                  <a:lnTo>
                    <a:pt x="211" y="682"/>
                  </a:lnTo>
                  <a:lnTo>
                    <a:pt x="222" y="679"/>
                  </a:lnTo>
                  <a:lnTo>
                    <a:pt x="236" y="679"/>
                  </a:lnTo>
                  <a:lnTo>
                    <a:pt x="260" y="678"/>
                  </a:lnTo>
                  <a:lnTo>
                    <a:pt x="264" y="677"/>
                  </a:lnTo>
                  <a:lnTo>
                    <a:pt x="270" y="676"/>
                  </a:lnTo>
                  <a:lnTo>
                    <a:pt x="287" y="675"/>
                  </a:lnTo>
                  <a:lnTo>
                    <a:pt x="328" y="674"/>
                  </a:lnTo>
                  <a:lnTo>
                    <a:pt x="348" y="672"/>
                  </a:lnTo>
                  <a:lnTo>
                    <a:pt x="366" y="669"/>
                  </a:lnTo>
                  <a:lnTo>
                    <a:pt x="373" y="667"/>
                  </a:lnTo>
                  <a:lnTo>
                    <a:pt x="380" y="663"/>
                  </a:lnTo>
                  <a:lnTo>
                    <a:pt x="383" y="660"/>
                  </a:lnTo>
                  <a:lnTo>
                    <a:pt x="385" y="655"/>
                  </a:lnTo>
                  <a:lnTo>
                    <a:pt x="385" y="646"/>
                  </a:lnTo>
                  <a:lnTo>
                    <a:pt x="383" y="635"/>
                  </a:lnTo>
                  <a:lnTo>
                    <a:pt x="378" y="625"/>
                  </a:lnTo>
                  <a:lnTo>
                    <a:pt x="370" y="613"/>
                  </a:lnTo>
                  <a:lnTo>
                    <a:pt x="349" y="590"/>
                  </a:lnTo>
                  <a:lnTo>
                    <a:pt x="323" y="566"/>
                  </a:lnTo>
                  <a:lnTo>
                    <a:pt x="295" y="542"/>
                  </a:lnTo>
                  <a:lnTo>
                    <a:pt x="270" y="520"/>
                  </a:lnTo>
                  <a:lnTo>
                    <a:pt x="259" y="508"/>
                  </a:lnTo>
                  <a:lnTo>
                    <a:pt x="249" y="499"/>
                  </a:lnTo>
                  <a:lnTo>
                    <a:pt x="242" y="488"/>
                  </a:lnTo>
                  <a:lnTo>
                    <a:pt x="236" y="480"/>
                  </a:lnTo>
                  <a:lnTo>
                    <a:pt x="228" y="462"/>
                  </a:lnTo>
                  <a:lnTo>
                    <a:pt x="222" y="443"/>
                  </a:lnTo>
                  <a:lnTo>
                    <a:pt x="218" y="422"/>
                  </a:lnTo>
                  <a:lnTo>
                    <a:pt x="214" y="401"/>
                  </a:lnTo>
                  <a:lnTo>
                    <a:pt x="212" y="359"/>
                  </a:lnTo>
                  <a:lnTo>
                    <a:pt x="213" y="315"/>
                  </a:lnTo>
                  <a:lnTo>
                    <a:pt x="217" y="268"/>
                  </a:lnTo>
                  <a:lnTo>
                    <a:pt x="221" y="223"/>
                  </a:lnTo>
                  <a:lnTo>
                    <a:pt x="225" y="179"/>
                  </a:lnTo>
                  <a:lnTo>
                    <a:pt x="226" y="137"/>
                  </a:lnTo>
                  <a:lnTo>
                    <a:pt x="226" y="136"/>
                  </a:lnTo>
                  <a:lnTo>
                    <a:pt x="225" y="133"/>
                  </a:lnTo>
                  <a:lnTo>
                    <a:pt x="225" y="38"/>
                  </a:lnTo>
                  <a:lnTo>
                    <a:pt x="223" y="27"/>
                  </a:lnTo>
                  <a:lnTo>
                    <a:pt x="219" y="19"/>
                  </a:lnTo>
                  <a:lnTo>
                    <a:pt x="212" y="13"/>
                  </a:lnTo>
                  <a:lnTo>
                    <a:pt x="203" y="8"/>
                  </a:lnTo>
                  <a:lnTo>
                    <a:pt x="191" y="4"/>
                  </a:lnTo>
                  <a:lnTo>
                    <a:pt x="179" y="2"/>
                  </a:lnTo>
                  <a:lnTo>
                    <a:pt x="150" y="0"/>
                  </a:lnTo>
                  <a:lnTo>
                    <a:pt x="148" y="6"/>
                  </a:lnTo>
                  <a:lnTo>
                    <a:pt x="147" y="5"/>
                  </a:lnTo>
                  <a:close/>
                </a:path>
              </a:pathLst>
            </a:custGeom>
            <a:solidFill>
              <a:srgbClr val="C0DC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518" name="Freeform 67"/>
            <p:cNvSpPr>
              <a:spLocks/>
            </p:cNvSpPr>
            <p:nvPr/>
          </p:nvSpPr>
          <p:spPr bwMode="auto">
            <a:xfrm>
              <a:off x="3821" y="3173"/>
              <a:ext cx="167" cy="372"/>
            </a:xfrm>
            <a:custGeom>
              <a:avLst/>
              <a:gdLst>
                <a:gd name="T0" fmla="*/ 8 w 334"/>
                <a:gd name="T1" fmla="*/ 1 h 742"/>
                <a:gd name="T2" fmla="*/ 8 w 334"/>
                <a:gd name="T3" fmla="*/ 2 h 742"/>
                <a:gd name="T4" fmla="*/ 8 w 334"/>
                <a:gd name="T5" fmla="*/ 1 h 742"/>
                <a:gd name="T6" fmla="*/ 7 w 334"/>
                <a:gd name="T7" fmla="*/ 2 h 742"/>
                <a:gd name="T8" fmla="*/ 7 w 334"/>
                <a:gd name="T9" fmla="*/ 2 h 742"/>
                <a:gd name="T10" fmla="*/ 6 w 334"/>
                <a:gd name="T11" fmla="*/ 5 h 742"/>
                <a:gd name="T12" fmla="*/ 5 w 334"/>
                <a:gd name="T13" fmla="*/ 8 h 742"/>
                <a:gd name="T14" fmla="*/ 4 w 334"/>
                <a:gd name="T15" fmla="*/ 12 h 742"/>
                <a:gd name="T16" fmla="*/ 4 w 334"/>
                <a:gd name="T17" fmla="*/ 17 h 742"/>
                <a:gd name="T18" fmla="*/ 3 w 334"/>
                <a:gd name="T19" fmla="*/ 22 h 742"/>
                <a:gd name="T20" fmla="*/ 3 w 334"/>
                <a:gd name="T21" fmla="*/ 24 h 742"/>
                <a:gd name="T22" fmla="*/ 3 w 334"/>
                <a:gd name="T23" fmla="*/ 25 h 742"/>
                <a:gd name="T24" fmla="*/ 3 w 334"/>
                <a:gd name="T25" fmla="*/ 28 h 742"/>
                <a:gd name="T26" fmla="*/ 3 w 334"/>
                <a:gd name="T27" fmla="*/ 30 h 742"/>
                <a:gd name="T28" fmla="*/ 3 w 334"/>
                <a:gd name="T29" fmla="*/ 32 h 742"/>
                <a:gd name="T30" fmla="*/ 2 w 334"/>
                <a:gd name="T31" fmla="*/ 36 h 742"/>
                <a:gd name="T32" fmla="*/ 2 w 334"/>
                <a:gd name="T33" fmla="*/ 39 h 742"/>
                <a:gd name="T34" fmla="*/ 2 w 334"/>
                <a:gd name="T35" fmla="*/ 42 h 742"/>
                <a:gd name="T36" fmla="*/ 2 w 334"/>
                <a:gd name="T37" fmla="*/ 43 h 742"/>
                <a:gd name="T38" fmla="*/ 2 w 334"/>
                <a:gd name="T39" fmla="*/ 44 h 742"/>
                <a:gd name="T40" fmla="*/ 1 w 334"/>
                <a:gd name="T41" fmla="*/ 45 h 742"/>
                <a:gd name="T42" fmla="*/ 0 w 334"/>
                <a:gd name="T43" fmla="*/ 47 h 742"/>
                <a:gd name="T44" fmla="*/ 1 w 334"/>
                <a:gd name="T45" fmla="*/ 46 h 742"/>
                <a:gd name="T46" fmla="*/ 2 w 334"/>
                <a:gd name="T47" fmla="*/ 45 h 742"/>
                <a:gd name="T48" fmla="*/ 7 w 334"/>
                <a:gd name="T49" fmla="*/ 42 h 742"/>
                <a:gd name="T50" fmla="*/ 10 w 334"/>
                <a:gd name="T51" fmla="*/ 41 h 742"/>
                <a:gd name="T52" fmla="*/ 11 w 334"/>
                <a:gd name="T53" fmla="*/ 41 h 742"/>
                <a:gd name="T54" fmla="*/ 12 w 334"/>
                <a:gd name="T55" fmla="*/ 41 h 742"/>
                <a:gd name="T56" fmla="*/ 15 w 334"/>
                <a:gd name="T57" fmla="*/ 41 h 742"/>
                <a:gd name="T58" fmla="*/ 16 w 334"/>
                <a:gd name="T59" fmla="*/ 40 h 742"/>
                <a:gd name="T60" fmla="*/ 19 w 334"/>
                <a:gd name="T61" fmla="*/ 40 h 742"/>
                <a:gd name="T62" fmla="*/ 21 w 334"/>
                <a:gd name="T63" fmla="*/ 40 h 742"/>
                <a:gd name="T64" fmla="*/ 21 w 334"/>
                <a:gd name="T65" fmla="*/ 39 h 742"/>
                <a:gd name="T66" fmla="*/ 21 w 334"/>
                <a:gd name="T67" fmla="*/ 38 h 742"/>
                <a:gd name="T68" fmla="*/ 20 w 334"/>
                <a:gd name="T69" fmla="*/ 37 h 742"/>
                <a:gd name="T70" fmla="*/ 18 w 334"/>
                <a:gd name="T71" fmla="*/ 34 h 742"/>
                <a:gd name="T72" fmla="*/ 15 w 334"/>
                <a:gd name="T73" fmla="*/ 31 h 742"/>
                <a:gd name="T74" fmla="*/ 14 w 334"/>
                <a:gd name="T75" fmla="*/ 29 h 742"/>
                <a:gd name="T76" fmla="*/ 13 w 334"/>
                <a:gd name="T77" fmla="*/ 28 h 742"/>
                <a:gd name="T78" fmla="*/ 12 w 334"/>
                <a:gd name="T79" fmla="*/ 24 h 742"/>
                <a:gd name="T80" fmla="*/ 12 w 334"/>
                <a:gd name="T81" fmla="*/ 19 h 742"/>
                <a:gd name="T82" fmla="*/ 13 w 334"/>
                <a:gd name="T83" fmla="*/ 11 h 742"/>
                <a:gd name="T84" fmla="*/ 13 w 334"/>
                <a:gd name="T85" fmla="*/ 8 h 742"/>
                <a:gd name="T86" fmla="*/ 13 w 334"/>
                <a:gd name="T87" fmla="*/ 3 h 742"/>
                <a:gd name="T88" fmla="*/ 13 w 334"/>
                <a:gd name="T89" fmla="*/ 3 h 742"/>
                <a:gd name="T90" fmla="*/ 12 w 334"/>
                <a:gd name="T91" fmla="*/ 2 h 742"/>
                <a:gd name="T92" fmla="*/ 11 w 334"/>
                <a:gd name="T93" fmla="*/ 1 h 742"/>
                <a:gd name="T94" fmla="*/ 10 w 334"/>
                <a:gd name="T95" fmla="*/ 1 h 742"/>
                <a:gd name="T96" fmla="*/ 9 w 334"/>
                <a:gd name="T97" fmla="*/ 1 h 74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34" h="742">
                  <a:moveTo>
                    <a:pt x="128" y="4"/>
                  </a:moveTo>
                  <a:lnTo>
                    <a:pt x="128" y="13"/>
                  </a:lnTo>
                  <a:lnTo>
                    <a:pt x="125" y="16"/>
                  </a:lnTo>
                  <a:lnTo>
                    <a:pt x="124" y="18"/>
                  </a:lnTo>
                  <a:lnTo>
                    <a:pt x="122" y="18"/>
                  </a:lnTo>
                  <a:lnTo>
                    <a:pt x="115" y="16"/>
                  </a:lnTo>
                  <a:lnTo>
                    <a:pt x="112" y="15"/>
                  </a:lnTo>
                  <a:lnTo>
                    <a:pt x="108" y="17"/>
                  </a:lnTo>
                  <a:lnTo>
                    <a:pt x="105" y="22"/>
                  </a:lnTo>
                  <a:lnTo>
                    <a:pt x="101" y="29"/>
                  </a:lnTo>
                  <a:lnTo>
                    <a:pt x="94" y="47"/>
                  </a:lnTo>
                  <a:lnTo>
                    <a:pt x="89" y="68"/>
                  </a:lnTo>
                  <a:lnTo>
                    <a:pt x="83" y="87"/>
                  </a:lnTo>
                  <a:lnTo>
                    <a:pt x="76" y="116"/>
                  </a:lnTo>
                  <a:lnTo>
                    <a:pt x="68" y="150"/>
                  </a:lnTo>
                  <a:lnTo>
                    <a:pt x="61" y="189"/>
                  </a:lnTo>
                  <a:lnTo>
                    <a:pt x="56" y="229"/>
                  </a:lnTo>
                  <a:lnTo>
                    <a:pt x="50" y="271"/>
                  </a:lnTo>
                  <a:lnTo>
                    <a:pt x="45" y="310"/>
                  </a:lnTo>
                  <a:lnTo>
                    <a:pt x="43" y="346"/>
                  </a:lnTo>
                  <a:lnTo>
                    <a:pt x="42" y="361"/>
                  </a:lnTo>
                  <a:lnTo>
                    <a:pt x="42" y="376"/>
                  </a:lnTo>
                  <a:lnTo>
                    <a:pt x="42" y="381"/>
                  </a:lnTo>
                  <a:lnTo>
                    <a:pt x="41" y="394"/>
                  </a:lnTo>
                  <a:lnTo>
                    <a:pt x="40" y="412"/>
                  </a:lnTo>
                  <a:lnTo>
                    <a:pt x="40" y="433"/>
                  </a:lnTo>
                  <a:lnTo>
                    <a:pt x="39" y="455"/>
                  </a:lnTo>
                  <a:lnTo>
                    <a:pt x="37" y="476"/>
                  </a:lnTo>
                  <a:lnTo>
                    <a:pt x="36" y="491"/>
                  </a:lnTo>
                  <a:lnTo>
                    <a:pt x="36" y="500"/>
                  </a:lnTo>
                  <a:lnTo>
                    <a:pt x="31" y="513"/>
                  </a:lnTo>
                  <a:lnTo>
                    <a:pt x="23" y="570"/>
                  </a:lnTo>
                  <a:lnTo>
                    <a:pt x="23" y="594"/>
                  </a:lnTo>
                  <a:lnTo>
                    <a:pt x="21" y="616"/>
                  </a:lnTo>
                  <a:lnTo>
                    <a:pt x="19" y="638"/>
                  </a:lnTo>
                  <a:lnTo>
                    <a:pt x="19" y="659"/>
                  </a:lnTo>
                  <a:lnTo>
                    <a:pt x="17" y="667"/>
                  </a:lnTo>
                  <a:lnTo>
                    <a:pt x="17" y="676"/>
                  </a:lnTo>
                  <a:lnTo>
                    <a:pt x="18" y="685"/>
                  </a:lnTo>
                  <a:lnTo>
                    <a:pt x="17" y="695"/>
                  </a:lnTo>
                  <a:lnTo>
                    <a:pt x="15" y="705"/>
                  </a:lnTo>
                  <a:lnTo>
                    <a:pt x="9" y="718"/>
                  </a:lnTo>
                  <a:lnTo>
                    <a:pt x="2" y="732"/>
                  </a:lnTo>
                  <a:lnTo>
                    <a:pt x="0" y="742"/>
                  </a:lnTo>
                  <a:lnTo>
                    <a:pt x="2" y="735"/>
                  </a:lnTo>
                  <a:lnTo>
                    <a:pt x="7" y="727"/>
                  </a:lnTo>
                  <a:lnTo>
                    <a:pt x="15" y="719"/>
                  </a:lnTo>
                  <a:lnTo>
                    <a:pt x="24" y="711"/>
                  </a:lnTo>
                  <a:lnTo>
                    <a:pt x="50" y="696"/>
                  </a:lnTo>
                  <a:lnTo>
                    <a:pt x="112" y="668"/>
                  </a:lnTo>
                  <a:lnTo>
                    <a:pt x="141" y="658"/>
                  </a:lnTo>
                  <a:lnTo>
                    <a:pt x="155" y="654"/>
                  </a:lnTo>
                  <a:lnTo>
                    <a:pt x="166" y="651"/>
                  </a:lnTo>
                  <a:lnTo>
                    <a:pt x="175" y="647"/>
                  </a:lnTo>
                  <a:lnTo>
                    <a:pt x="182" y="646"/>
                  </a:lnTo>
                  <a:lnTo>
                    <a:pt x="182" y="645"/>
                  </a:lnTo>
                  <a:lnTo>
                    <a:pt x="204" y="643"/>
                  </a:lnTo>
                  <a:lnTo>
                    <a:pt x="226" y="641"/>
                  </a:lnTo>
                  <a:lnTo>
                    <a:pt x="235" y="639"/>
                  </a:lnTo>
                  <a:lnTo>
                    <a:pt x="249" y="638"/>
                  </a:lnTo>
                  <a:lnTo>
                    <a:pt x="284" y="637"/>
                  </a:lnTo>
                  <a:lnTo>
                    <a:pt x="302" y="636"/>
                  </a:lnTo>
                  <a:lnTo>
                    <a:pt x="317" y="632"/>
                  </a:lnTo>
                  <a:lnTo>
                    <a:pt x="328" y="628"/>
                  </a:lnTo>
                  <a:lnTo>
                    <a:pt x="332" y="624"/>
                  </a:lnTo>
                  <a:lnTo>
                    <a:pt x="334" y="619"/>
                  </a:lnTo>
                  <a:lnTo>
                    <a:pt x="334" y="610"/>
                  </a:lnTo>
                  <a:lnTo>
                    <a:pt x="332" y="601"/>
                  </a:lnTo>
                  <a:lnTo>
                    <a:pt x="327" y="590"/>
                  </a:lnTo>
                  <a:lnTo>
                    <a:pt x="320" y="580"/>
                  </a:lnTo>
                  <a:lnTo>
                    <a:pt x="301" y="558"/>
                  </a:lnTo>
                  <a:lnTo>
                    <a:pt x="279" y="535"/>
                  </a:lnTo>
                  <a:lnTo>
                    <a:pt x="255" y="513"/>
                  </a:lnTo>
                  <a:lnTo>
                    <a:pt x="234" y="491"/>
                  </a:lnTo>
                  <a:lnTo>
                    <a:pt x="215" y="471"/>
                  </a:lnTo>
                  <a:lnTo>
                    <a:pt x="209" y="462"/>
                  </a:lnTo>
                  <a:lnTo>
                    <a:pt x="204" y="454"/>
                  </a:lnTo>
                  <a:lnTo>
                    <a:pt x="197" y="436"/>
                  </a:lnTo>
                  <a:lnTo>
                    <a:pt x="191" y="418"/>
                  </a:lnTo>
                  <a:lnTo>
                    <a:pt x="186" y="380"/>
                  </a:lnTo>
                  <a:lnTo>
                    <a:pt x="183" y="339"/>
                  </a:lnTo>
                  <a:lnTo>
                    <a:pt x="185" y="296"/>
                  </a:lnTo>
                  <a:lnTo>
                    <a:pt x="191" y="211"/>
                  </a:lnTo>
                  <a:lnTo>
                    <a:pt x="195" y="169"/>
                  </a:lnTo>
                  <a:lnTo>
                    <a:pt x="196" y="130"/>
                  </a:lnTo>
                  <a:lnTo>
                    <a:pt x="196" y="128"/>
                  </a:lnTo>
                  <a:lnTo>
                    <a:pt x="195" y="125"/>
                  </a:lnTo>
                  <a:lnTo>
                    <a:pt x="195" y="40"/>
                  </a:lnTo>
                  <a:lnTo>
                    <a:pt x="194" y="37"/>
                  </a:lnTo>
                  <a:lnTo>
                    <a:pt x="194" y="36"/>
                  </a:lnTo>
                  <a:lnTo>
                    <a:pt x="193" y="26"/>
                  </a:lnTo>
                  <a:lnTo>
                    <a:pt x="189" y="18"/>
                  </a:lnTo>
                  <a:lnTo>
                    <a:pt x="182" y="13"/>
                  </a:lnTo>
                  <a:lnTo>
                    <a:pt x="175" y="8"/>
                  </a:lnTo>
                  <a:lnTo>
                    <a:pt x="165" y="3"/>
                  </a:lnTo>
                  <a:lnTo>
                    <a:pt x="155" y="1"/>
                  </a:lnTo>
                  <a:lnTo>
                    <a:pt x="130" y="0"/>
                  </a:lnTo>
                  <a:lnTo>
                    <a:pt x="129" y="7"/>
                  </a:lnTo>
                  <a:lnTo>
                    <a:pt x="128" y="4"/>
                  </a:lnTo>
                  <a:close/>
                </a:path>
              </a:pathLst>
            </a:custGeom>
            <a:solidFill>
              <a:srgbClr val="C0DC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519" name="Freeform 68"/>
            <p:cNvSpPr>
              <a:spLocks/>
            </p:cNvSpPr>
            <p:nvPr/>
          </p:nvSpPr>
          <p:spPr bwMode="auto">
            <a:xfrm>
              <a:off x="4115" y="3179"/>
              <a:ext cx="158" cy="322"/>
            </a:xfrm>
            <a:custGeom>
              <a:avLst/>
              <a:gdLst>
                <a:gd name="T0" fmla="*/ 7 w 317"/>
                <a:gd name="T1" fmla="*/ 1 h 644"/>
                <a:gd name="T2" fmla="*/ 7 w 317"/>
                <a:gd name="T3" fmla="*/ 1 h 644"/>
                <a:gd name="T4" fmla="*/ 6 w 317"/>
                <a:gd name="T5" fmla="*/ 1 h 644"/>
                <a:gd name="T6" fmla="*/ 5 w 317"/>
                <a:gd name="T7" fmla="*/ 2 h 644"/>
                <a:gd name="T8" fmla="*/ 5 w 317"/>
                <a:gd name="T9" fmla="*/ 4 h 644"/>
                <a:gd name="T10" fmla="*/ 4 w 317"/>
                <a:gd name="T11" fmla="*/ 7 h 644"/>
                <a:gd name="T12" fmla="*/ 3 w 317"/>
                <a:gd name="T13" fmla="*/ 11 h 644"/>
                <a:gd name="T14" fmla="*/ 2 w 317"/>
                <a:gd name="T15" fmla="*/ 17 h 644"/>
                <a:gd name="T16" fmla="*/ 2 w 317"/>
                <a:gd name="T17" fmla="*/ 21 h 644"/>
                <a:gd name="T18" fmla="*/ 2 w 317"/>
                <a:gd name="T19" fmla="*/ 22 h 644"/>
                <a:gd name="T20" fmla="*/ 2 w 317"/>
                <a:gd name="T21" fmla="*/ 24 h 644"/>
                <a:gd name="T22" fmla="*/ 2 w 317"/>
                <a:gd name="T23" fmla="*/ 27 h 644"/>
                <a:gd name="T24" fmla="*/ 1 w 317"/>
                <a:gd name="T25" fmla="*/ 28 h 644"/>
                <a:gd name="T26" fmla="*/ 1 w 317"/>
                <a:gd name="T27" fmla="*/ 33 h 644"/>
                <a:gd name="T28" fmla="*/ 1 w 317"/>
                <a:gd name="T29" fmla="*/ 35 h 644"/>
                <a:gd name="T30" fmla="*/ 1 w 317"/>
                <a:gd name="T31" fmla="*/ 37 h 644"/>
                <a:gd name="T32" fmla="*/ 1 w 317"/>
                <a:gd name="T33" fmla="*/ 38 h 644"/>
                <a:gd name="T34" fmla="*/ 0 w 317"/>
                <a:gd name="T35" fmla="*/ 39 h 644"/>
                <a:gd name="T36" fmla="*/ 0 w 317"/>
                <a:gd name="T37" fmla="*/ 40 h 644"/>
                <a:gd name="T38" fmla="*/ 0 w 317"/>
                <a:gd name="T39" fmla="*/ 40 h 644"/>
                <a:gd name="T40" fmla="*/ 0 w 317"/>
                <a:gd name="T41" fmla="*/ 40 h 644"/>
                <a:gd name="T42" fmla="*/ 3 w 317"/>
                <a:gd name="T43" fmla="*/ 38 h 644"/>
                <a:gd name="T44" fmla="*/ 6 w 317"/>
                <a:gd name="T45" fmla="*/ 37 h 644"/>
                <a:gd name="T46" fmla="*/ 9 w 317"/>
                <a:gd name="T47" fmla="*/ 36 h 644"/>
                <a:gd name="T48" fmla="*/ 10 w 317"/>
                <a:gd name="T49" fmla="*/ 36 h 644"/>
                <a:gd name="T50" fmla="*/ 10 w 317"/>
                <a:gd name="T51" fmla="*/ 35 h 644"/>
                <a:gd name="T52" fmla="*/ 13 w 317"/>
                <a:gd name="T53" fmla="*/ 35 h 644"/>
                <a:gd name="T54" fmla="*/ 14 w 317"/>
                <a:gd name="T55" fmla="*/ 35 h 644"/>
                <a:gd name="T56" fmla="*/ 17 w 317"/>
                <a:gd name="T57" fmla="*/ 35 h 644"/>
                <a:gd name="T58" fmla="*/ 19 w 317"/>
                <a:gd name="T59" fmla="*/ 35 h 644"/>
                <a:gd name="T60" fmla="*/ 19 w 317"/>
                <a:gd name="T61" fmla="*/ 34 h 644"/>
                <a:gd name="T62" fmla="*/ 19 w 317"/>
                <a:gd name="T63" fmla="*/ 33 h 644"/>
                <a:gd name="T64" fmla="*/ 17 w 317"/>
                <a:gd name="T65" fmla="*/ 31 h 644"/>
                <a:gd name="T66" fmla="*/ 15 w 317"/>
                <a:gd name="T67" fmla="*/ 29 h 644"/>
                <a:gd name="T68" fmla="*/ 13 w 317"/>
                <a:gd name="T69" fmla="*/ 27 h 644"/>
                <a:gd name="T70" fmla="*/ 12 w 317"/>
                <a:gd name="T71" fmla="*/ 26 h 644"/>
                <a:gd name="T72" fmla="*/ 11 w 317"/>
                <a:gd name="T73" fmla="*/ 24 h 644"/>
                <a:gd name="T74" fmla="*/ 11 w 317"/>
                <a:gd name="T75" fmla="*/ 21 h 644"/>
                <a:gd name="T76" fmla="*/ 10 w 317"/>
                <a:gd name="T77" fmla="*/ 17 h 644"/>
                <a:gd name="T78" fmla="*/ 11 w 317"/>
                <a:gd name="T79" fmla="*/ 10 h 644"/>
                <a:gd name="T80" fmla="*/ 11 w 317"/>
                <a:gd name="T81" fmla="*/ 7 h 644"/>
                <a:gd name="T82" fmla="*/ 11 w 317"/>
                <a:gd name="T83" fmla="*/ 2 h 644"/>
                <a:gd name="T84" fmla="*/ 10 w 317"/>
                <a:gd name="T85" fmla="*/ 1 h 644"/>
                <a:gd name="T86" fmla="*/ 9 w 317"/>
                <a:gd name="T87" fmla="*/ 1 h 644"/>
                <a:gd name="T88" fmla="*/ 7 w 317"/>
                <a:gd name="T89" fmla="*/ 0 h 644"/>
                <a:gd name="T90" fmla="*/ 7 w 317"/>
                <a:gd name="T91" fmla="*/ 1 h 64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17" h="644">
                  <a:moveTo>
                    <a:pt x="121" y="5"/>
                  </a:moveTo>
                  <a:lnTo>
                    <a:pt x="121" y="12"/>
                  </a:lnTo>
                  <a:lnTo>
                    <a:pt x="119" y="15"/>
                  </a:lnTo>
                  <a:lnTo>
                    <a:pt x="113" y="15"/>
                  </a:lnTo>
                  <a:lnTo>
                    <a:pt x="109" y="14"/>
                  </a:lnTo>
                  <a:lnTo>
                    <a:pt x="102" y="15"/>
                  </a:lnTo>
                  <a:lnTo>
                    <a:pt x="99" y="20"/>
                  </a:lnTo>
                  <a:lnTo>
                    <a:pt x="95" y="26"/>
                  </a:lnTo>
                  <a:lnTo>
                    <a:pt x="89" y="42"/>
                  </a:lnTo>
                  <a:lnTo>
                    <a:pt x="83" y="59"/>
                  </a:lnTo>
                  <a:lnTo>
                    <a:pt x="78" y="76"/>
                  </a:lnTo>
                  <a:lnTo>
                    <a:pt x="72" y="100"/>
                  </a:lnTo>
                  <a:lnTo>
                    <a:pt x="64" y="130"/>
                  </a:lnTo>
                  <a:lnTo>
                    <a:pt x="57" y="164"/>
                  </a:lnTo>
                  <a:lnTo>
                    <a:pt x="51" y="199"/>
                  </a:lnTo>
                  <a:lnTo>
                    <a:pt x="42" y="269"/>
                  </a:lnTo>
                  <a:lnTo>
                    <a:pt x="40" y="300"/>
                  </a:lnTo>
                  <a:lnTo>
                    <a:pt x="38" y="327"/>
                  </a:lnTo>
                  <a:lnTo>
                    <a:pt x="38" y="331"/>
                  </a:lnTo>
                  <a:lnTo>
                    <a:pt x="37" y="342"/>
                  </a:lnTo>
                  <a:lnTo>
                    <a:pt x="36" y="358"/>
                  </a:lnTo>
                  <a:lnTo>
                    <a:pt x="36" y="377"/>
                  </a:lnTo>
                  <a:lnTo>
                    <a:pt x="34" y="414"/>
                  </a:lnTo>
                  <a:lnTo>
                    <a:pt x="33" y="426"/>
                  </a:lnTo>
                  <a:lnTo>
                    <a:pt x="33" y="435"/>
                  </a:lnTo>
                  <a:lnTo>
                    <a:pt x="28" y="446"/>
                  </a:lnTo>
                  <a:lnTo>
                    <a:pt x="21" y="495"/>
                  </a:lnTo>
                  <a:lnTo>
                    <a:pt x="20" y="516"/>
                  </a:lnTo>
                  <a:lnTo>
                    <a:pt x="19" y="535"/>
                  </a:lnTo>
                  <a:lnTo>
                    <a:pt x="18" y="554"/>
                  </a:lnTo>
                  <a:lnTo>
                    <a:pt x="17" y="571"/>
                  </a:lnTo>
                  <a:lnTo>
                    <a:pt x="16" y="579"/>
                  </a:lnTo>
                  <a:lnTo>
                    <a:pt x="16" y="587"/>
                  </a:lnTo>
                  <a:lnTo>
                    <a:pt x="17" y="596"/>
                  </a:lnTo>
                  <a:lnTo>
                    <a:pt x="16" y="604"/>
                  </a:lnTo>
                  <a:lnTo>
                    <a:pt x="13" y="613"/>
                  </a:lnTo>
                  <a:lnTo>
                    <a:pt x="8" y="625"/>
                  </a:lnTo>
                  <a:lnTo>
                    <a:pt x="2" y="635"/>
                  </a:lnTo>
                  <a:lnTo>
                    <a:pt x="0" y="644"/>
                  </a:lnTo>
                  <a:lnTo>
                    <a:pt x="1" y="637"/>
                  </a:lnTo>
                  <a:lnTo>
                    <a:pt x="6" y="631"/>
                  </a:lnTo>
                  <a:lnTo>
                    <a:pt x="13" y="625"/>
                  </a:lnTo>
                  <a:lnTo>
                    <a:pt x="22" y="618"/>
                  </a:lnTo>
                  <a:lnTo>
                    <a:pt x="48" y="605"/>
                  </a:lnTo>
                  <a:lnTo>
                    <a:pt x="76" y="592"/>
                  </a:lnTo>
                  <a:lnTo>
                    <a:pt x="106" y="580"/>
                  </a:lnTo>
                  <a:lnTo>
                    <a:pt x="134" y="571"/>
                  </a:lnTo>
                  <a:lnTo>
                    <a:pt x="147" y="568"/>
                  </a:lnTo>
                  <a:lnTo>
                    <a:pt x="158" y="564"/>
                  </a:lnTo>
                  <a:lnTo>
                    <a:pt x="166" y="562"/>
                  </a:lnTo>
                  <a:lnTo>
                    <a:pt x="173" y="561"/>
                  </a:lnTo>
                  <a:lnTo>
                    <a:pt x="173" y="560"/>
                  </a:lnTo>
                  <a:lnTo>
                    <a:pt x="182" y="557"/>
                  </a:lnTo>
                  <a:lnTo>
                    <a:pt x="214" y="557"/>
                  </a:lnTo>
                  <a:lnTo>
                    <a:pt x="222" y="555"/>
                  </a:lnTo>
                  <a:lnTo>
                    <a:pt x="236" y="554"/>
                  </a:lnTo>
                  <a:lnTo>
                    <a:pt x="269" y="553"/>
                  </a:lnTo>
                  <a:lnTo>
                    <a:pt x="286" y="552"/>
                  </a:lnTo>
                  <a:lnTo>
                    <a:pt x="301" y="549"/>
                  </a:lnTo>
                  <a:lnTo>
                    <a:pt x="312" y="545"/>
                  </a:lnTo>
                  <a:lnTo>
                    <a:pt x="317" y="538"/>
                  </a:lnTo>
                  <a:lnTo>
                    <a:pt x="317" y="530"/>
                  </a:lnTo>
                  <a:lnTo>
                    <a:pt x="315" y="521"/>
                  </a:lnTo>
                  <a:lnTo>
                    <a:pt x="310" y="513"/>
                  </a:lnTo>
                  <a:lnTo>
                    <a:pt x="303" y="504"/>
                  </a:lnTo>
                  <a:lnTo>
                    <a:pt x="286" y="484"/>
                  </a:lnTo>
                  <a:lnTo>
                    <a:pt x="266" y="465"/>
                  </a:lnTo>
                  <a:lnTo>
                    <a:pt x="254" y="454"/>
                  </a:lnTo>
                  <a:lnTo>
                    <a:pt x="243" y="445"/>
                  </a:lnTo>
                  <a:lnTo>
                    <a:pt x="222" y="426"/>
                  </a:lnTo>
                  <a:lnTo>
                    <a:pt x="205" y="409"/>
                  </a:lnTo>
                  <a:lnTo>
                    <a:pt x="198" y="401"/>
                  </a:lnTo>
                  <a:lnTo>
                    <a:pt x="194" y="394"/>
                  </a:lnTo>
                  <a:lnTo>
                    <a:pt x="187" y="379"/>
                  </a:lnTo>
                  <a:lnTo>
                    <a:pt x="182" y="364"/>
                  </a:lnTo>
                  <a:lnTo>
                    <a:pt x="177" y="330"/>
                  </a:lnTo>
                  <a:lnTo>
                    <a:pt x="174" y="294"/>
                  </a:lnTo>
                  <a:lnTo>
                    <a:pt x="175" y="259"/>
                  </a:lnTo>
                  <a:lnTo>
                    <a:pt x="181" y="183"/>
                  </a:lnTo>
                  <a:lnTo>
                    <a:pt x="185" y="147"/>
                  </a:lnTo>
                  <a:lnTo>
                    <a:pt x="186" y="113"/>
                  </a:lnTo>
                  <a:lnTo>
                    <a:pt x="185" y="109"/>
                  </a:lnTo>
                  <a:lnTo>
                    <a:pt x="185" y="33"/>
                  </a:lnTo>
                  <a:lnTo>
                    <a:pt x="183" y="25"/>
                  </a:lnTo>
                  <a:lnTo>
                    <a:pt x="180" y="18"/>
                  </a:lnTo>
                  <a:lnTo>
                    <a:pt x="174" y="12"/>
                  </a:lnTo>
                  <a:lnTo>
                    <a:pt x="166" y="7"/>
                  </a:lnTo>
                  <a:lnTo>
                    <a:pt x="157" y="4"/>
                  </a:lnTo>
                  <a:lnTo>
                    <a:pt x="147" y="1"/>
                  </a:lnTo>
                  <a:lnTo>
                    <a:pt x="123" y="0"/>
                  </a:lnTo>
                  <a:lnTo>
                    <a:pt x="122" y="6"/>
                  </a:lnTo>
                  <a:lnTo>
                    <a:pt x="121" y="5"/>
                  </a:lnTo>
                  <a:close/>
                </a:path>
              </a:pathLst>
            </a:custGeom>
            <a:solidFill>
              <a:srgbClr val="C0DC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520" name="Freeform 69"/>
            <p:cNvSpPr>
              <a:spLocks/>
            </p:cNvSpPr>
            <p:nvPr/>
          </p:nvSpPr>
          <p:spPr bwMode="auto">
            <a:xfrm>
              <a:off x="3580" y="3151"/>
              <a:ext cx="41" cy="112"/>
            </a:xfrm>
            <a:custGeom>
              <a:avLst/>
              <a:gdLst>
                <a:gd name="T0" fmla="*/ 0 w 81"/>
                <a:gd name="T1" fmla="*/ 2 h 223"/>
                <a:gd name="T2" fmla="*/ 1 w 81"/>
                <a:gd name="T3" fmla="*/ 2 h 223"/>
                <a:gd name="T4" fmla="*/ 2 w 81"/>
                <a:gd name="T5" fmla="*/ 2 h 223"/>
                <a:gd name="T6" fmla="*/ 3 w 81"/>
                <a:gd name="T7" fmla="*/ 2 h 223"/>
                <a:gd name="T8" fmla="*/ 3 w 81"/>
                <a:gd name="T9" fmla="*/ 3 h 223"/>
                <a:gd name="T10" fmla="*/ 4 w 81"/>
                <a:gd name="T11" fmla="*/ 3 h 223"/>
                <a:gd name="T12" fmla="*/ 4 w 81"/>
                <a:gd name="T13" fmla="*/ 4 h 223"/>
                <a:gd name="T14" fmla="*/ 4 w 81"/>
                <a:gd name="T15" fmla="*/ 5 h 223"/>
                <a:gd name="T16" fmla="*/ 4 w 81"/>
                <a:gd name="T17" fmla="*/ 5 h 223"/>
                <a:gd name="T18" fmla="*/ 4 w 81"/>
                <a:gd name="T19" fmla="*/ 14 h 223"/>
                <a:gd name="T20" fmla="*/ 6 w 81"/>
                <a:gd name="T21" fmla="*/ 14 h 223"/>
                <a:gd name="T22" fmla="*/ 6 w 81"/>
                <a:gd name="T23" fmla="*/ 5 h 223"/>
                <a:gd name="T24" fmla="*/ 5 w 81"/>
                <a:gd name="T25" fmla="*/ 4 h 223"/>
                <a:gd name="T26" fmla="*/ 5 w 81"/>
                <a:gd name="T27" fmla="*/ 3 h 223"/>
                <a:gd name="T28" fmla="*/ 5 w 81"/>
                <a:gd name="T29" fmla="*/ 3 h 223"/>
                <a:gd name="T30" fmla="*/ 5 w 81"/>
                <a:gd name="T31" fmla="*/ 3 h 223"/>
                <a:gd name="T32" fmla="*/ 4 w 81"/>
                <a:gd name="T33" fmla="*/ 2 h 223"/>
                <a:gd name="T34" fmla="*/ 3 w 81"/>
                <a:gd name="T35" fmla="*/ 1 h 223"/>
                <a:gd name="T36" fmla="*/ 2 w 81"/>
                <a:gd name="T37" fmla="*/ 1 h 223"/>
                <a:gd name="T38" fmla="*/ 2 w 81"/>
                <a:gd name="T39" fmla="*/ 1 h 223"/>
                <a:gd name="T40" fmla="*/ 2 w 81"/>
                <a:gd name="T41" fmla="*/ 1 h 223"/>
                <a:gd name="T42" fmla="*/ 1 w 81"/>
                <a:gd name="T43" fmla="*/ 0 h 223"/>
                <a:gd name="T44" fmla="*/ 0 w 81"/>
                <a:gd name="T45" fmla="*/ 2 h 22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1" h="223">
                  <a:moveTo>
                    <a:pt x="0" y="18"/>
                  </a:moveTo>
                  <a:lnTo>
                    <a:pt x="13" y="20"/>
                  </a:lnTo>
                  <a:lnTo>
                    <a:pt x="25" y="23"/>
                  </a:lnTo>
                  <a:lnTo>
                    <a:pt x="36" y="29"/>
                  </a:lnTo>
                  <a:lnTo>
                    <a:pt x="44" y="36"/>
                  </a:lnTo>
                  <a:lnTo>
                    <a:pt x="51" y="45"/>
                  </a:lnTo>
                  <a:lnTo>
                    <a:pt x="58" y="55"/>
                  </a:lnTo>
                  <a:lnTo>
                    <a:pt x="62" y="68"/>
                  </a:lnTo>
                  <a:lnTo>
                    <a:pt x="63" y="80"/>
                  </a:lnTo>
                  <a:lnTo>
                    <a:pt x="63" y="223"/>
                  </a:lnTo>
                  <a:lnTo>
                    <a:pt x="81" y="223"/>
                  </a:lnTo>
                  <a:lnTo>
                    <a:pt x="81" y="79"/>
                  </a:lnTo>
                  <a:lnTo>
                    <a:pt x="80" y="64"/>
                  </a:lnTo>
                  <a:lnTo>
                    <a:pt x="74" y="48"/>
                  </a:lnTo>
                  <a:lnTo>
                    <a:pt x="67" y="36"/>
                  </a:lnTo>
                  <a:lnTo>
                    <a:pt x="66" y="35"/>
                  </a:lnTo>
                  <a:lnTo>
                    <a:pt x="58" y="24"/>
                  </a:lnTo>
                  <a:lnTo>
                    <a:pt x="46" y="13"/>
                  </a:lnTo>
                  <a:lnTo>
                    <a:pt x="32" y="7"/>
                  </a:lnTo>
                  <a:lnTo>
                    <a:pt x="32" y="6"/>
                  </a:lnTo>
                  <a:lnTo>
                    <a:pt x="17" y="1"/>
                  </a:lnTo>
                  <a:lnTo>
                    <a:pt x="2" y="0"/>
                  </a:lnTo>
                  <a:lnTo>
                    <a:pt x="0"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521" name="Freeform 70"/>
            <p:cNvSpPr>
              <a:spLocks/>
            </p:cNvSpPr>
            <p:nvPr/>
          </p:nvSpPr>
          <p:spPr bwMode="auto">
            <a:xfrm>
              <a:off x="3613" y="3263"/>
              <a:ext cx="4" cy="35"/>
            </a:xfrm>
            <a:custGeom>
              <a:avLst/>
              <a:gdLst>
                <a:gd name="T0" fmla="*/ 0 w 9"/>
                <a:gd name="T1" fmla="*/ 0 h 71"/>
                <a:gd name="T2" fmla="*/ 0 w 9"/>
                <a:gd name="T3" fmla="*/ 0 h 71"/>
                <a:gd name="T4" fmla="*/ 0 w 9"/>
                <a:gd name="T5" fmla="*/ 0 h 71"/>
                <a:gd name="T6" fmla="*/ 0 w 9"/>
                <a:gd name="T7" fmla="*/ 0 h 71"/>
                <a:gd name="T8" fmla="*/ 0 w 9"/>
                <a:gd name="T9" fmla="*/ 0 h 71"/>
                <a:gd name="T10" fmla="*/ 0 w 9"/>
                <a:gd name="T11" fmla="*/ 0 h 71"/>
                <a:gd name="T12" fmla="*/ 0 w 9"/>
                <a:gd name="T13" fmla="*/ 0 h 71"/>
                <a:gd name="T14" fmla="*/ 0 w 9"/>
                <a:gd name="T15" fmla="*/ 0 h 71"/>
                <a:gd name="T16" fmla="*/ 0 w 9"/>
                <a:gd name="T17" fmla="*/ 0 h 71"/>
                <a:gd name="T18" fmla="*/ 0 w 9"/>
                <a:gd name="T19" fmla="*/ 0 h 71"/>
                <a:gd name="T20" fmla="*/ 0 w 9"/>
                <a:gd name="T21" fmla="*/ 0 h 71"/>
                <a:gd name="T22" fmla="*/ 0 w 9"/>
                <a:gd name="T23" fmla="*/ 4 h 71"/>
                <a:gd name="T24" fmla="*/ 0 w 9"/>
                <a:gd name="T25" fmla="*/ 4 h 71"/>
                <a:gd name="T26" fmla="*/ 0 w 9"/>
                <a:gd name="T27" fmla="*/ 4 h 71"/>
                <a:gd name="T28" fmla="*/ 0 w 9"/>
                <a:gd name="T29" fmla="*/ 4 h 71"/>
                <a:gd name="T30" fmla="*/ 0 w 9"/>
                <a:gd name="T31" fmla="*/ 4 h 71"/>
                <a:gd name="T32" fmla="*/ 0 w 9"/>
                <a:gd name="T33" fmla="*/ 4 h 71"/>
                <a:gd name="T34" fmla="*/ 0 w 9"/>
                <a:gd name="T35" fmla="*/ 4 h 71"/>
                <a:gd name="T36" fmla="*/ 0 w 9"/>
                <a:gd name="T37" fmla="*/ 4 h 71"/>
                <a:gd name="T38" fmla="*/ 0 w 9"/>
                <a:gd name="T39" fmla="*/ 4 h 71"/>
                <a:gd name="T40" fmla="*/ 0 w 9"/>
                <a:gd name="T41" fmla="*/ 4 h 71"/>
                <a:gd name="T42" fmla="*/ 0 w 9"/>
                <a:gd name="T43" fmla="*/ 4 h 71"/>
                <a:gd name="T44" fmla="*/ 0 w 9"/>
                <a:gd name="T45" fmla="*/ 0 h 7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 h="71">
                  <a:moveTo>
                    <a:pt x="9" y="5"/>
                  </a:moveTo>
                  <a:lnTo>
                    <a:pt x="9" y="4"/>
                  </a:lnTo>
                  <a:lnTo>
                    <a:pt x="8" y="3"/>
                  </a:lnTo>
                  <a:lnTo>
                    <a:pt x="8" y="1"/>
                  </a:lnTo>
                  <a:lnTo>
                    <a:pt x="7" y="1"/>
                  </a:lnTo>
                  <a:lnTo>
                    <a:pt x="6" y="0"/>
                  </a:lnTo>
                  <a:lnTo>
                    <a:pt x="3" y="0"/>
                  </a:lnTo>
                  <a:lnTo>
                    <a:pt x="2" y="1"/>
                  </a:lnTo>
                  <a:lnTo>
                    <a:pt x="1" y="1"/>
                  </a:lnTo>
                  <a:lnTo>
                    <a:pt x="1" y="3"/>
                  </a:lnTo>
                  <a:lnTo>
                    <a:pt x="0" y="4"/>
                  </a:lnTo>
                  <a:lnTo>
                    <a:pt x="0" y="67"/>
                  </a:lnTo>
                  <a:lnTo>
                    <a:pt x="1" y="69"/>
                  </a:lnTo>
                  <a:lnTo>
                    <a:pt x="1" y="70"/>
                  </a:lnTo>
                  <a:lnTo>
                    <a:pt x="2" y="70"/>
                  </a:lnTo>
                  <a:lnTo>
                    <a:pt x="3" y="71"/>
                  </a:lnTo>
                  <a:lnTo>
                    <a:pt x="6" y="71"/>
                  </a:lnTo>
                  <a:lnTo>
                    <a:pt x="7" y="70"/>
                  </a:lnTo>
                  <a:lnTo>
                    <a:pt x="8" y="70"/>
                  </a:lnTo>
                  <a:lnTo>
                    <a:pt x="8" y="69"/>
                  </a:lnTo>
                  <a:lnTo>
                    <a:pt x="9" y="67"/>
                  </a:lnTo>
                  <a:lnTo>
                    <a:pt x="9" y="66"/>
                  </a:lnTo>
                  <a:lnTo>
                    <a:pt x="9"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522" name="Freeform 71"/>
            <p:cNvSpPr>
              <a:spLocks/>
            </p:cNvSpPr>
            <p:nvPr/>
          </p:nvSpPr>
          <p:spPr bwMode="auto">
            <a:xfrm>
              <a:off x="3597" y="3259"/>
              <a:ext cx="36" cy="37"/>
            </a:xfrm>
            <a:custGeom>
              <a:avLst/>
              <a:gdLst>
                <a:gd name="T0" fmla="*/ 0 w 72"/>
                <a:gd name="T1" fmla="*/ 0 h 73"/>
                <a:gd name="T2" fmla="*/ 3 w 72"/>
                <a:gd name="T3" fmla="*/ 5 h 73"/>
                <a:gd name="T4" fmla="*/ 5 w 72"/>
                <a:gd name="T5" fmla="*/ 0 h 73"/>
                <a:gd name="T6" fmla="*/ 0 w 72"/>
                <a:gd name="T7" fmla="*/ 0 h 7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2" h="73">
                  <a:moveTo>
                    <a:pt x="0" y="0"/>
                  </a:moveTo>
                  <a:lnTo>
                    <a:pt x="36" y="73"/>
                  </a:lnTo>
                  <a:lnTo>
                    <a:pt x="72"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523" name="Freeform 72"/>
            <p:cNvSpPr>
              <a:spLocks/>
            </p:cNvSpPr>
            <p:nvPr/>
          </p:nvSpPr>
          <p:spPr bwMode="auto">
            <a:xfrm>
              <a:off x="3595" y="3257"/>
              <a:ext cx="40" cy="41"/>
            </a:xfrm>
            <a:custGeom>
              <a:avLst/>
              <a:gdLst>
                <a:gd name="T0" fmla="*/ 0 w 81"/>
                <a:gd name="T1" fmla="*/ 0 h 82"/>
                <a:gd name="T2" fmla="*/ 0 w 81"/>
                <a:gd name="T3" fmla="*/ 0 h 82"/>
                <a:gd name="T4" fmla="*/ 0 w 81"/>
                <a:gd name="T5" fmla="*/ 1 h 82"/>
                <a:gd name="T6" fmla="*/ 0 w 81"/>
                <a:gd name="T7" fmla="*/ 1 h 82"/>
                <a:gd name="T8" fmla="*/ 0 w 81"/>
                <a:gd name="T9" fmla="*/ 1 h 82"/>
                <a:gd name="T10" fmla="*/ 0 w 81"/>
                <a:gd name="T11" fmla="*/ 1 h 82"/>
                <a:gd name="T12" fmla="*/ 0 w 81"/>
                <a:gd name="T13" fmla="*/ 1 h 82"/>
                <a:gd name="T14" fmla="*/ 2 w 81"/>
                <a:gd name="T15" fmla="*/ 5 h 82"/>
                <a:gd name="T16" fmla="*/ 2 w 81"/>
                <a:gd name="T17" fmla="*/ 6 h 82"/>
                <a:gd name="T18" fmla="*/ 2 w 81"/>
                <a:gd name="T19" fmla="*/ 6 h 82"/>
                <a:gd name="T20" fmla="*/ 2 w 81"/>
                <a:gd name="T21" fmla="*/ 6 h 82"/>
                <a:gd name="T22" fmla="*/ 2 w 81"/>
                <a:gd name="T23" fmla="*/ 6 h 82"/>
                <a:gd name="T24" fmla="*/ 2 w 81"/>
                <a:gd name="T25" fmla="*/ 6 h 82"/>
                <a:gd name="T26" fmla="*/ 2 w 81"/>
                <a:gd name="T27" fmla="*/ 5 h 82"/>
                <a:gd name="T28" fmla="*/ 2 w 81"/>
                <a:gd name="T29" fmla="*/ 5 h 82"/>
                <a:gd name="T30" fmla="*/ 5 w 81"/>
                <a:gd name="T31" fmla="*/ 1 h 82"/>
                <a:gd name="T32" fmla="*/ 5 w 81"/>
                <a:gd name="T33" fmla="*/ 1 h 82"/>
                <a:gd name="T34" fmla="*/ 5 w 81"/>
                <a:gd name="T35" fmla="*/ 1 h 82"/>
                <a:gd name="T36" fmla="*/ 5 w 81"/>
                <a:gd name="T37" fmla="*/ 1 h 82"/>
                <a:gd name="T38" fmla="*/ 4 w 81"/>
                <a:gd name="T39" fmla="*/ 0 h 82"/>
                <a:gd name="T40" fmla="*/ 4 w 81"/>
                <a:gd name="T41" fmla="*/ 0 h 82"/>
                <a:gd name="T42" fmla="*/ 0 w 81"/>
                <a:gd name="T43" fmla="*/ 0 h 82"/>
                <a:gd name="T44" fmla="*/ 0 w 81"/>
                <a:gd name="T45" fmla="*/ 1 h 82"/>
                <a:gd name="T46" fmla="*/ 4 w 81"/>
                <a:gd name="T47" fmla="*/ 1 h 82"/>
                <a:gd name="T48" fmla="*/ 2 w 81"/>
                <a:gd name="T49" fmla="*/ 5 h 82"/>
                <a:gd name="T50" fmla="*/ 0 w 81"/>
                <a:gd name="T51" fmla="*/ 1 h 82"/>
                <a:gd name="T52" fmla="*/ 0 w 81"/>
                <a:gd name="T53" fmla="*/ 0 h 8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1" h="82">
                  <a:moveTo>
                    <a:pt x="4" y="0"/>
                  </a:moveTo>
                  <a:lnTo>
                    <a:pt x="3" y="0"/>
                  </a:lnTo>
                  <a:lnTo>
                    <a:pt x="2" y="1"/>
                  </a:lnTo>
                  <a:lnTo>
                    <a:pt x="1" y="1"/>
                  </a:lnTo>
                  <a:lnTo>
                    <a:pt x="1" y="2"/>
                  </a:lnTo>
                  <a:lnTo>
                    <a:pt x="0" y="3"/>
                  </a:lnTo>
                  <a:lnTo>
                    <a:pt x="0" y="7"/>
                  </a:lnTo>
                  <a:lnTo>
                    <a:pt x="35" y="80"/>
                  </a:lnTo>
                  <a:lnTo>
                    <a:pt x="36" y="81"/>
                  </a:lnTo>
                  <a:lnTo>
                    <a:pt x="37" y="81"/>
                  </a:lnTo>
                  <a:lnTo>
                    <a:pt x="38" y="82"/>
                  </a:lnTo>
                  <a:lnTo>
                    <a:pt x="42" y="82"/>
                  </a:lnTo>
                  <a:lnTo>
                    <a:pt x="43" y="81"/>
                  </a:lnTo>
                  <a:lnTo>
                    <a:pt x="43" y="80"/>
                  </a:lnTo>
                  <a:lnTo>
                    <a:pt x="44" y="80"/>
                  </a:lnTo>
                  <a:lnTo>
                    <a:pt x="81" y="7"/>
                  </a:lnTo>
                  <a:lnTo>
                    <a:pt x="81" y="3"/>
                  </a:lnTo>
                  <a:lnTo>
                    <a:pt x="80" y="2"/>
                  </a:lnTo>
                  <a:lnTo>
                    <a:pt x="80" y="1"/>
                  </a:lnTo>
                  <a:lnTo>
                    <a:pt x="78" y="0"/>
                  </a:lnTo>
                  <a:lnTo>
                    <a:pt x="76" y="0"/>
                  </a:lnTo>
                  <a:lnTo>
                    <a:pt x="4" y="0"/>
                  </a:lnTo>
                  <a:lnTo>
                    <a:pt x="11" y="9"/>
                  </a:lnTo>
                  <a:lnTo>
                    <a:pt x="68" y="9"/>
                  </a:lnTo>
                  <a:lnTo>
                    <a:pt x="40" y="67"/>
                  </a:lnTo>
                  <a:lnTo>
                    <a:pt x="11" y="9"/>
                  </a:lnTo>
                  <a:lnTo>
                    <a:pt x="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524" name="Freeform 73"/>
            <p:cNvSpPr>
              <a:spLocks/>
            </p:cNvSpPr>
            <p:nvPr/>
          </p:nvSpPr>
          <p:spPr bwMode="auto">
            <a:xfrm>
              <a:off x="3856" y="3151"/>
              <a:ext cx="40" cy="113"/>
            </a:xfrm>
            <a:custGeom>
              <a:avLst/>
              <a:gdLst>
                <a:gd name="T0" fmla="*/ 0 w 81"/>
                <a:gd name="T1" fmla="*/ 2 h 225"/>
                <a:gd name="T2" fmla="*/ 0 w 81"/>
                <a:gd name="T3" fmla="*/ 2 h 225"/>
                <a:gd name="T4" fmla="*/ 1 w 81"/>
                <a:gd name="T5" fmla="*/ 2 h 225"/>
                <a:gd name="T6" fmla="*/ 2 w 81"/>
                <a:gd name="T7" fmla="*/ 2 h 225"/>
                <a:gd name="T8" fmla="*/ 2 w 81"/>
                <a:gd name="T9" fmla="*/ 3 h 225"/>
                <a:gd name="T10" fmla="*/ 3 w 81"/>
                <a:gd name="T11" fmla="*/ 3 h 225"/>
                <a:gd name="T12" fmla="*/ 3 w 81"/>
                <a:gd name="T13" fmla="*/ 4 h 225"/>
                <a:gd name="T14" fmla="*/ 3 w 81"/>
                <a:gd name="T15" fmla="*/ 5 h 225"/>
                <a:gd name="T16" fmla="*/ 3 w 81"/>
                <a:gd name="T17" fmla="*/ 6 h 225"/>
                <a:gd name="T18" fmla="*/ 3 w 81"/>
                <a:gd name="T19" fmla="*/ 15 h 225"/>
                <a:gd name="T20" fmla="*/ 5 w 81"/>
                <a:gd name="T21" fmla="*/ 15 h 225"/>
                <a:gd name="T22" fmla="*/ 5 w 81"/>
                <a:gd name="T23" fmla="*/ 5 h 225"/>
                <a:gd name="T24" fmla="*/ 5 w 81"/>
                <a:gd name="T25" fmla="*/ 5 h 225"/>
                <a:gd name="T26" fmla="*/ 4 w 81"/>
                <a:gd name="T27" fmla="*/ 4 h 225"/>
                <a:gd name="T28" fmla="*/ 4 w 81"/>
                <a:gd name="T29" fmla="*/ 3 h 225"/>
                <a:gd name="T30" fmla="*/ 4 w 81"/>
                <a:gd name="T31" fmla="*/ 3 h 225"/>
                <a:gd name="T32" fmla="*/ 3 w 81"/>
                <a:gd name="T33" fmla="*/ 2 h 225"/>
                <a:gd name="T34" fmla="*/ 2 w 81"/>
                <a:gd name="T35" fmla="*/ 1 h 225"/>
                <a:gd name="T36" fmla="*/ 2 w 81"/>
                <a:gd name="T37" fmla="*/ 1 h 225"/>
                <a:gd name="T38" fmla="*/ 2 w 81"/>
                <a:gd name="T39" fmla="*/ 1 h 225"/>
                <a:gd name="T40" fmla="*/ 1 w 81"/>
                <a:gd name="T41" fmla="*/ 1 h 225"/>
                <a:gd name="T42" fmla="*/ 0 w 81"/>
                <a:gd name="T43" fmla="*/ 0 h 225"/>
                <a:gd name="T44" fmla="*/ 0 w 81"/>
                <a:gd name="T45" fmla="*/ 2 h 2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1" h="225">
                  <a:moveTo>
                    <a:pt x="0" y="18"/>
                  </a:moveTo>
                  <a:lnTo>
                    <a:pt x="13" y="20"/>
                  </a:lnTo>
                  <a:lnTo>
                    <a:pt x="25" y="23"/>
                  </a:lnTo>
                  <a:lnTo>
                    <a:pt x="37" y="30"/>
                  </a:lnTo>
                  <a:lnTo>
                    <a:pt x="45" y="37"/>
                  </a:lnTo>
                  <a:lnTo>
                    <a:pt x="52" y="45"/>
                  </a:lnTo>
                  <a:lnTo>
                    <a:pt x="59" y="57"/>
                  </a:lnTo>
                  <a:lnTo>
                    <a:pt x="62" y="69"/>
                  </a:lnTo>
                  <a:lnTo>
                    <a:pt x="63" y="81"/>
                  </a:lnTo>
                  <a:lnTo>
                    <a:pt x="63" y="225"/>
                  </a:lnTo>
                  <a:lnTo>
                    <a:pt x="81" y="225"/>
                  </a:lnTo>
                  <a:lnTo>
                    <a:pt x="81" y="80"/>
                  </a:lnTo>
                  <a:lnTo>
                    <a:pt x="80" y="65"/>
                  </a:lnTo>
                  <a:lnTo>
                    <a:pt x="75" y="50"/>
                  </a:lnTo>
                  <a:lnTo>
                    <a:pt x="68" y="36"/>
                  </a:lnTo>
                  <a:lnTo>
                    <a:pt x="67" y="35"/>
                  </a:lnTo>
                  <a:lnTo>
                    <a:pt x="59" y="23"/>
                  </a:lnTo>
                  <a:lnTo>
                    <a:pt x="47" y="15"/>
                  </a:lnTo>
                  <a:lnTo>
                    <a:pt x="46" y="14"/>
                  </a:lnTo>
                  <a:lnTo>
                    <a:pt x="32" y="7"/>
                  </a:lnTo>
                  <a:lnTo>
                    <a:pt x="17" y="1"/>
                  </a:lnTo>
                  <a:lnTo>
                    <a:pt x="3" y="0"/>
                  </a:lnTo>
                  <a:lnTo>
                    <a:pt x="0"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525" name="Freeform 74"/>
            <p:cNvSpPr>
              <a:spLocks/>
            </p:cNvSpPr>
            <p:nvPr/>
          </p:nvSpPr>
          <p:spPr bwMode="auto">
            <a:xfrm>
              <a:off x="3888" y="3263"/>
              <a:ext cx="5" cy="35"/>
            </a:xfrm>
            <a:custGeom>
              <a:avLst/>
              <a:gdLst>
                <a:gd name="T0" fmla="*/ 1 w 10"/>
                <a:gd name="T1" fmla="*/ 1 h 70"/>
                <a:gd name="T2" fmla="*/ 1 w 10"/>
                <a:gd name="T3" fmla="*/ 1 h 70"/>
                <a:gd name="T4" fmla="*/ 1 w 10"/>
                <a:gd name="T5" fmla="*/ 1 h 70"/>
                <a:gd name="T6" fmla="*/ 1 w 10"/>
                <a:gd name="T7" fmla="*/ 1 h 70"/>
                <a:gd name="T8" fmla="*/ 1 w 10"/>
                <a:gd name="T9" fmla="*/ 1 h 70"/>
                <a:gd name="T10" fmla="*/ 1 w 10"/>
                <a:gd name="T11" fmla="*/ 0 h 70"/>
                <a:gd name="T12" fmla="*/ 1 w 10"/>
                <a:gd name="T13" fmla="*/ 0 h 70"/>
                <a:gd name="T14" fmla="*/ 1 w 10"/>
                <a:gd name="T15" fmla="*/ 1 h 70"/>
                <a:gd name="T16" fmla="*/ 1 w 10"/>
                <a:gd name="T17" fmla="*/ 1 h 70"/>
                <a:gd name="T18" fmla="*/ 1 w 10"/>
                <a:gd name="T19" fmla="*/ 1 h 70"/>
                <a:gd name="T20" fmla="*/ 0 w 10"/>
                <a:gd name="T21" fmla="*/ 1 h 70"/>
                <a:gd name="T22" fmla="*/ 0 w 10"/>
                <a:gd name="T23" fmla="*/ 5 h 70"/>
                <a:gd name="T24" fmla="*/ 1 w 10"/>
                <a:gd name="T25" fmla="*/ 5 h 70"/>
                <a:gd name="T26" fmla="*/ 1 w 10"/>
                <a:gd name="T27" fmla="*/ 5 h 70"/>
                <a:gd name="T28" fmla="*/ 1 w 10"/>
                <a:gd name="T29" fmla="*/ 5 h 70"/>
                <a:gd name="T30" fmla="*/ 1 w 10"/>
                <a:gd name="T31" fmla="*/ 5 h 70"/>
                <a:gd name="T32" fmla="*/ 1 w 10"/>
                <a:gd name="T33" fmla="*/ 5 h 70"/>
                <a:gd name="T34" fmla="*/ 1 w 10"/>
                <a:gd name="T35" fmla="*/ 5 h 70"/>
                <a:gd name="T36" fmla="*/ 1 w 10"/>
                <a:gd name="T37" fmla="*/ 5 h 70"/>
                <a:gd name="T38" fmla="*/ 1 w 10"/>
                <a:gd name="T39" fmla="*/ 5 h 70"/>
                <a:gd name="T40" fmla="*/ 1 w 10"/>
                <a:gd name="T41" fmla="*/ 5 h 70"/>
                <a:gd name="T42" fmla="*/ 1 w 10"/>
                <a:gd name="T43" fmla="*/ 5 h 70"/>
                <a:gd name="T44" fmla="*/ 1 w 10"/>
                <a:gd name="T45" fmla="*/ 1 h 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70">
                  <a:moveTo>
                    <a:pt x="10" y="5"/>
                  </a:moveTo>
                  <a:lnTo>
                    <a:pt x="10" y="4"/>
                  </a:lnTo>
                  <a:lnTo>
                    <a:pt x="8" y="3"/>
                  </a:lnTo>
                  <a:lnTo>
                    <a:pt x="8" y="2"/>
                  </a:lnTo>
                  <a:lnTo>
                    <a:pt x="7" y="2"/>
                  </a:lnTo>
                  <a:lnTo>
                    <a:pt x="6" y="0"/>
                  </a:lnTo>
                  <a:lnTo>
                    <a:pt x="4" y="0"/>
                  </a:lnTo>
                  <a:lnTo>
                    <a:pt x="3" y="2"/>
                  </a:lnTo>
                  <a:lnTo>
                    <a:pt x="2" y="2"/>
                  </a:lnTo>
                  <a:lnTo>
                    <a:pt x="2" y="3"/>
                  </a:lnTo>
                  <a:lnTo>
                    <a:pt x="0" y="4"/>
                  </a:lnTo>
                  <a:lnTo>
                    <a:pt x="0" y="66"/>
                  </a:lnTo>
                  <a:lnTo>
                    <a:pt x="2" y="68"/>
                  </a:lnTo>
                  <a:lnTo>
                    <a:pt x="2" y="69"/>
                  </a:lnTo>
                  <a:lnTo>
                    <a:pt x="3" y="69"/>
                  </a:lnTo>
                  <a:lnTo>
                    <a:pt x="4" y="70"/>
                  </a:lnTo>
                  <a:lnTo>
                    <a:pt x="6" y="70"/>
                  </a:lnTo>
                  <a:lnTo>
                    <a:pt x="7" y="69"/>
                  </a:lnTo>
                  <a:lnTo>
                    <a:pt x="8" y="69"/>
                  </a:lnTo>
                  <a:lnTo>
                    <a:pt x="8" y="68"/>
                  </a:lnTo>
                  <a:lnTo>
                    <a:pt x="10" y="66"/>
                  </a:lnTo>
                  <a:lnTo>
                    <a:pt x="10" y="65"/>
                  </a:lnTo>
                  <a:lnTo>
                    <a:pt x="10"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526" name="Freeform 75"/>
            <p:cNvSpPr>
              <a:spLocks/>
            </p:cNvSpPr>
            <p:nvPr/>
          </p:nvSpPr>
          <p:spPr bwMode="auto">
            <a:xfrm>
              <a:off x="3873" y="3260"/>
              <a:ext cx="36" cy="36"/>
            </a:xfrm>
            <a:custGeom>
              <a:avLst/>
              <a:gdLst>
                <a:gd name="T0" fmla="*/ 0 w 71"/>
                <a:gd name="T1" fmla="*/ 0 h 72"/>
                <a:gd name="T2" fmla="*/ 3 w 71"/>
                <a:gd name="T3" fmla="*/ 5 h 72"/>
                <a:gd name="T4" fmla="*/ 5 w 71"/>
                <a:gd name="T5" fmla="*/ 0 h 72"/>
                <a:gd name="T6" fmla="*/ 0 w 71"/>
                <a:gd name="T7" fmla="*/ 0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1" h="72">
                  <a:moveTo>
                    <a:pt x="0" y="0"/>
                  </a:moveTo>
                  <a:lnTo>
                    <a:pt x="35" y="72"/>
                  </a:lnTo>
                  <a:lnTo>
                    <a:pt x="71"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527" name="Freeform 76"/>
            <p:cNvSpPr>
              <a:spLocks/>
            </p:cNvSpPr>
            <p:nvPr/>
          </p:nvSpPr>
          <p:spPr bwMode="auto">
            <a:xfrm>
              <a:off x="3871" y="3257"/>
              <a:ext cx="40" cy="41"/>
            </a:xfrm>
            <a:custGeom>
              <a:avLst/>
              <a:gdLst>
                <a:gd name="T0" fmla="*/ 0 w 81"/>
                <a:gd name="T1" fmla="*/ 0 h 81"/>
                <a:gd name="T2" fmla="*/ 0 w 81"/>
                <a:gd name="T3" fmla="*/ 0 h 81"/>
                <a:gd name="T4" fmla="*/ 0 w 81"/>
                <a:gd name="T5" fmla="*/ 1 h 81"/>
                <a:gd name="T6" fmla="*/ 0 w 81"/>
                <a:gd name="T7" fmla="*/ 1 h 81"/>
                <a:gd name="T8" fmla="*/ 0 w 81"/>
                <a:gd name="T9" fmla="*/ 1 h 81"/>
                <a:gd name="T10" fmla="*/ 0 w 81"/>
                <a:gd name="T11" fmla="*/ 1 h 81"/>
                <a:gd name="T12" fmla="*/ 0 w 81"/>
                <a:gd name="T13" fmla="*/ 1 h 81"/>
                <a:gd name="T14" fmla="*/ 2 w 81"/>
                <a:gd name="T15" fmla="*/ 5 h 81"/>
                <a:gd name="T16" fmla="*/ 2 w 81"/>
                <a:gd name="T17" fmla="*/ 5 h 81"/>
                <a:gd name="T18" fmla="*/ 2 w 81"/>
                <a:gd name="T19" fmla="*/ 5 h 81"/>
                <a:gd name="T20" fmla="*/ 2 w 81"/>
                <a:gd name="T21" fmla="*/ 6 h 81"/>
                <a:gd name="T22" fmla="*/ 2 w 81"/>
                <a:gd name="T23" fmla="*/ 6 h 81"/>
                <a:gd name="T24" fmla="*/ 2 w 81"/>
                <a:gd name="T25" fmla="*/ 5 h 81"/>
                <a:gd name="T26" fmla="*/ 2 w 81"/>
                <a:gd name="T27" fmla="*/ 5 h 81"/>
                <a:gd name="T28" fmla="*/ 2 w 81"/>
                <a:gd name="T29" fmla="*/ 5 h 81"/>
                <a:gd name="T30" fmla="*/ 5 w 81"/>
                <a:gd name="T31" fmla="*/ 1 h 81"/>
                <a:gd name="T32" fmla="*/ 5 w 81"/>
                <a:gd name="T33" fmla="*/ 1 h 81"/>
                <a:gd name="T34" fmla="*/ 5 w 81"/>
                <a:gd name="T35" fmla="*/ 1 h 81"/>
                <a:gd name="T36" fmla="*/ 5 w 81"/>
                <a:gd name="T37" fmla="*/ 1 h 81"/>
                <a:gd name="T38" fmla="*/ 4 w 81"/>
                <a:gd name="T39" fmla="*/ 0 h 81"/>
                <a:gd name="T40" fmla="*/ 4 w 81"/>
                <a:gd name="T41" fmla="*/ 0 h 81"/>
                <a:gd name="T42" fmla="*/ 0 w 81"/>
                <a:gd name="T43" fmla="*/ 0 h 81"/>
                <a:gd name="T44" fmla="*/ 0 w 81"/>
                <a:gd name="T45" fmla="*/ 1 h 81"/>
                <a:gd name="T46" fmla="*/ 4 w 81"/>
                <a:gd name="T47" fmla="*/ 1 h 81"/>
                <a:gd name="T48" fmla="*/ 2 w 81"/>
                <a:gd name="T49" fmla="*/ 5 h 81"/>
                <a:gd name="T50" fmla="*/ 0 w 81"/>
                <a:gd name="T51" fmla="*/ 1 h 81"/>
                <a:gd name="T52" fmla="*/ 0 w 81"/>
                <a:gd name="T53" fmla="*/ 0 h 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1" h="81">
                  <a:moveTo>
                    <a:pt x="5" y="0"/>
                  </a:moveTo>
                  <a:lnTo>
                    <a:pt x="3" y="0"/>
                  </a:lnTo>
                  <a:lnTo>
                    <a:pt x="2" y="1"/>
                  </a:lnTo>
                  <a:lnTo>
                    <a:pt x="1" y="1"/>
                  </a:lnTo>
                  <a:lnTo>
                    <a:pt x="1" y="2"/>
                  </a:lnTo>
                  <a:lnTo>
                    <a:pt x="0" y="3"/>
                  </a:lnTo>
                  <a:lnTo>
                    <a:pt x="0" y="7"/>
                  </a:lnTo>
                  <a:lnTo>
                    <a:pt x="35" y="79"/>
                  </a:lnTo>
                  <a:lnTo>
                    <a:pt x="37" y="80"/>
                  </a:lnTo>
                  <a:lnTo>
                    <a:pt x="38" y="80"/>
                  </a:lnTo>
                  <a:lnTo>
                    <a:pt x="39" y="81"/>
                  </a:lnTo>
                  <a:lnTo>
                    <a:pt x="42" y="81"/>
                  </a:lnTo>
                  <a:lnTo>
                    <a:pt x="43" y="80"/>
                  </a:lnTo>
                  <a:lnTo>
                    <a:pt x="43" y="79"/>
                  </a:lnTo>
                  <a:lnTo>
                    <a:pt x="45" y="79"/>
                  </a:lnTo>
                  <a:lnTo>
                    <a:pt x="81" y="7"/>
                  </a:lnTo>
                  <a:lnTo>
                    <a:pt x="81" y="3"/>
                  </a:lnTo>
                  <a:lnTo>
                    <a:pt x="80" y="2"/>
                  </a:lnTo>
                  <a:lnTo>
                    <a:pt x="80" y="1"/>
                  </a:lnTo>
                  <a:lnTo>
                    <a:pt x="79" y="0"/>
                  </a:lnTo>
                  <a:lnTo>
                    <a:pt x="76" y="0"/>
                  </a:lnTo>
                  <a:lnTo>
                    <a:pt x="5" y="0"/>
                  </a:lnTo>
                  <a:lnTo>
                    <a:pt x="11" y="9"/>
                  </a:lnTo>
                  <a:lnTo>
                    <a:pt x="69" y="9"/>
                  </a:lnTo>
                  <a:lnTo>
                    <a:pt x="40" y="66"/>
                  </a:lnTo>
                  <a:lnTo>
                    <a:pt x="11" y="9"/>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528" name="Freeform 77"/>
            <p:cNvSpPr>
              <a:spLocks/>
            </p:cNvSpPr>
            <p:nvPr/>
          </p:nvSpPr>
          <p:spPr bwMode="auto">
            <a:xfrm>
              <a:off x="4147" y="3153"/>
              <a:ext cx="41" cy="112"/>
            </a:xfrm>
            <a:custGeom>
              <a:avLst/>
              <a:gdLst>
                <a:gd name="T0" fmla="*/ 0 w 81"/>
                <a:gd name="T1" fmla="*/ 1 h 225"/>
                <a:gd name="T2" fmla="*/ 1 w 81"/>
                <a:gd name="T3" fmla="*/ 1 h 225"/>
                <a:gd name="T4" fmla="*/ 2 w 81"/>
                <a:gd name="T5" fmla="*/ 1 h 225"/>
                <a:gd name="T6" fmla="*/ 3 w 81"/>
                <a:gd name="T7" fmla="*/ 1 h 225"/>
                <a:gd name="T8" fmla="*/ 3 w 81"/>
                <a:gd name="T9" fmla="*/ 2 h 225"/>
                <a:gd name="T10" fmla="*/ 4 w 81"/>
                <a:gd name="T11" fmla="*/ 2 h 225"/>
                <a:gd name="T12" fmla="*/ 4 w 81"/>
                <a:gd name="T13" fmla="*/ 3 h 225"/>
                <a:gd name="T14" fmla="*/ 4 w 81"/>
                <a:gd name="T15" fmla="*/ 4 h 225"/>
                <a:gd name="T16" fmla="*/ 4 w 81"/>
                <a:gd name="T17" fmla="*/ 5 h 225"/>
                <a:gd name="T18" fmla="*/ 4 w 81"/>
                <a:gd name="T19" fmla="*/ 14 h 225"/>
                <a:gd name="T20" fmla="*/ 6 w 81"/>
                <a:gd name="T21" fmla="*/ 14 h 225"/>
                <a:gd name="T22" fmla="*/ 6 w 81"/>
                <a:gd name="T23" fmla="*/ 5 h 225"/>
                <a:gd name="T24" fmla="*/ 5 w 81"/>
                <a:gd name="T25" fmla="*/ 4 h 225"/>
                <a:gd name="T26" fmla="*/ 5 w 81"/>
                <a:gd name="T27" fmla="*/ 3 h 225"/>
                <a:gd name="T28" fmla="*/ 5 w 81"/>
                <a:gd name="T29" fmla="*/ 2 h 225"/>
                <a:gd name="T30" fmla="*/ 5 w 81"/>
                <a:gd name="T31" fmla="*/ 2 h 225"/>
                <a:gd name="T32" fmla="*/ 4 w 81"/>
                <a:gd name="T33" fmla="*/ 1 h 225"/>
                <a:gd name="T34" fmla="*/ 3 w 81"/>
                <a:gd name="T35" fmla="*/ 0 h 225"/>
                <a:gd name="T36" fmla="*/ 3 w 81"/>
                <a:gd name="T37" fmla="*/ 0 h 225"/>
                <a:gd name="T38" fmla="*/ 2 w 81"/>
                <a:gd name="T39" fmla="*/ 0 h 225"/>
                <a:gd name="T40" fmla="*/ 2 w 81"/>
                <a:gd name="T41" fmla="*/ 0 h 225"/>
                <a:gd name="T42" fmla="*/ 1 w 81"/>
                <a:gd name="T43" fmla="*/ 0 h 225"/>
                <a:gd name="T44" fmla="*/ 0 w 81"/>
                <a:gd name="T45" fmla="*/ 1 h 22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1" h="225">
                  <a:moveTo>
                    <a:pt x="0" y="19"/>
                  </a:moveTo>
                  <a:lnTo>
                    <a:pt x="12" y="20"/>
                  </a:lnTo>
                  <a:lnTo>
                    <a:pt x="25" y="23"/>
                  </a:lnTo>
                  <a:lnTo>
                    <a:pt x="36" y="30"/>
                  </a:lnTo>
                  <a:lnTo>
                    <a:pt x="44" y="37"/>
                  </a:lnTo>
                  <a:lnTo>
                    <a:pt x="51" y="45"/>
                  </a:lnTo>
                  <a:lnTo>
                    <a:pt x="58" y="57"/>
                  </a:lnTo>
                  <a:lnTo>
                    <a:pt x="61" y="70"/>
                  </a:lnTo>
                  <a:lnTo>
                    <a:pt x="62" y="81"/>
                  </a:lnTo>
                  <a:lnTo>
                    <a:pt x="62" y="225"/>
                  </a:lnTo>
                  <a:lnTo>
                    <a:pt x="81" y="225"/>
                  </a:lnTo>
                  <a:lnTo>
                    <a:pt x="81" y="80"/>
                  </a:lnTo>
                  <a:lnTo>
                    <a:pt x="80" y="65"/>
                  </a:lnTo>
                  <a:lnTo>
                    <a:pt x="74" y="50"/>
                  </a:lnTo>
                  <a:lnTo>
                    <a:pt x="67" y="36"/>
                  </a:lnTo>
                  <a:lnTo>
                    <a:pt x="66" y="35"/>
                  </a:lnTo>
                  <a:lnTo>
                    <a:pt x="58" y="23"/>
                  </a:lnTo>
                  <a:lnTo>
                    <a:pt x="46" y="15"/>
                  </a:lnTo>
                  <a:lnTo>
                    <a:pt x="45" y="14"/>
                  </a:lnTo>
                  <a:lnTo>
                    <a:pt x="32" y="7"/>
                  </a:lnTo>
                  <a:lnTo>
                    <a:pt x="17" y="1"/>
                  </a:lnTo>
                  <a:lnTo>
                    <a:pt x="2" y="0"/>
                  </a:lnTo>
                  <a:lnTo>
                    <a:pt x="0"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529" name="Freeform 78"/>
            <p:cNvSpPr>
              <a:spLocks/>
            </p:cNvSpPr>
            <p:nvPr/>
          </p:nvSpPr>
          <p:spPr bwMode="auto">
            <a:xfrm>
              <a:off x="4180" y="3265"/>
              <a:ext cx="4" cy="35"/>
            </a:xfrm>
            <a:custGeom>
              <a:avLst/>
              <a:gdLst>
                <a:gd name="T0" fmla="*/ 0 w 9"/>
                <a:gd name="T1" fmla="*/ 1 h 70"/>
                <a:gd name="T2" fmla="*/ 0 w 9"/>
                <a:gd name="T3" fmla="*/ 1 h 70"/>
                <a:gd name="T4" fmla="*/ 0 w 9"/>
                <a:gd name="T5" fmla="*/ 1 h 70"/>
                <a:gd name="T6" fmla="*/ 0 w 9"/>
                <a:gd name="T7" fmla="*/ 1 h 70"/>
                <a:gd name="T8" fmla="*/ 0 w 9"/>
                <a:gd name="T9" fmla="*/ 1 h 70"/>
                <a:gd name="T10" fmla="*/ 0 w 9"/>
                <a:gd name="T11" fmla="*/ 0 h 70"/>
                <a:gd name="T12" fmla="*/ 0 w 9"/>
                <a:gd name="T13" fmla="*/ 0 h 70"/>
                <a:gd name="T14" fmla="*/ 0 w 9"/>
                <a:gd name="T15" fmla="*/ 1 h 70"/>
                <a:gd name="T16" fmla="*/ 0 w 9"/>
                <a:gd name="T17" fmla="*/ 1 h 70"/>
                <a:gd name="T18" fmla="*/ 0 w 9"/>
                <a:gd name="T19" fmla="*/ 1 h 70"/>
                <a:gd name="T20" fmla="*/ 0 w 9"/>
                <a:gd name="T21" fmla="*/ 1 h 70"/>
                <a:gd name="T22" fmla="*/ 0 w 9"/>
                <a:gd name="T23" fmla="*/ 5 h 70"/>
                <a:gd name="T24" fmla="*/ 0 w 9"/>
                <a:gd name="T25" fmla="*/ 5 h 70"/>
                <a:gd name="T26" fmla="*/ 0 w 9"/>
                <a:gd name="T27" fmla="*/ 5 h 70"/>
                <a:gd name="T28" fmla="*/ 0 w 9"/>
                <a:gd name="T29" fmla="*/ 5 h 70"/>
                <a:gd name="T30" fmla="*/ 0 w 9"/>
                <a:gd name="T31" fmla="*/ 5 h 70"/>
                <a:gd name="T32" fmla="*/ 0 w 9"/>
                <a:gd name="T33" fmla="*/ 5 h 70"/>
                <a:gd name="T34" fmla="*/ 0 w 9"/>
                <a:gd name="T35" fmla="*/ 5 h 70"/>
                <a:gd name="T36" fmla="*/ 0 w 9"/>
                <a:gd name="T37" fmla="*/ 5 h 70"/>
                <a:gd name="T38" fmla="*/ 0 w 9"/>
                <a:gd name="T39" fmla="*/ 5 h 70"/>
                <a:gd name="T40" fmla="*/ 0 w 9"/>
                <a:gd name="T41" fmla="*/ 5 h 70"/>
                <a:gd name="T42" fmla="*/ 0 w 9"/>
                <a:gd name="T43" fmla="*/ 5 h 70"/>
                <a:gd name="T44" fmla="*/ 0 w 9"/>
                <a:gd name="T45" fmla="*/ 1 h 7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 h="70">
                  <a:moveTo>
                    <a:pt x="9" y="4"/>
                  </a:moveTo>
                  <a:lnTo>
                    <a:pt x="9" y="3"/>
                  </a:lnTo>
                  <a:lnTo>
                    <a:pt x="8" y="2"/>
                  </a:lnTo>
                  <a:lnTo>
                    <a:pt x="8" y="1"/>
                  </a:lnTo>
                  <a:lnTo>
                    <a:pt x="7" y="1"/>
                  </a:lnTo>
                  <a:lnTo>
                    <a:pt x="5" y="0"/>
                  </a:lnTo>
                  <a:lnTo>
                    <a:pt x="3" y="0"/>
                  </a:lnTo>
                  <a:lnTo>
                    <a:pt x="2" y="1"/>
                  </a:lnTo>
                  <a:lnTo>
                    <a:pt x="1" y="1"/>
                  </a:lnTo>
                  <a:lnTo>
                    <a:pt x="1" y="2"/>
                  </a:lnTo>
                  <a:lnTo>
                    <a:pt x="0" y="3"/>
                  </a:lnTo>
                  <a:lnTo>
                    <a:pt x="0" y="67"/>
                  </a:lnTo>
                  <a:lnTo>
                    <a:pt x="1" y="68"/>
                  </a:lnTo>
                  <a:lnTo>
                    <a:pt x="1" y="69"/>
                  </a:lnTo>
                  <a:lnTo>
                    <a:pt x="2" y="69"/>
                  </a:lnTo>
                  <a:lnTo>
                    <a:pt x="3" y="70"/>
                  </a:lnTo>
                  <a:lnTo>
                    <a:pt x="5" y="70"/>
                  </a:lnTo>
                  <a:lnTo>
                    <a:pt x="7" y="69"/>
                  </a:lnTo>
                  <a:lnTo>
                    <a:pt x="8" y="69"/>
                  </a:lnTo>
                  <a:lnTo>
                    <a:pt x="8" y="68"/>
                  </a:lnTo>
                  <a:lnTo>
                    <a:pt x="9" y="67"/>
                  </a:lnTo>
                  <a:lnTo>
                    <a:pt x="9" y="66"/>
                  </a:lnTo>
                  <a:lnTo>
                    <a:pt x="9"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530" name="Freeform 79"/>
            <p:cNvSpPr>
              <a:spLocks/>
            </p:cNvSpPr>
            <p:nvPr/>
          </p:nvSpPr>
          <p:spPr bwMode="auto">
            <a:xfrm>
              <a:off x="4164" y="3261"/>
              <a:ext cx="36" cy="37"/>
            </a:xfrm>
            <a:custGeom>
              <a:avLst/>
              <a:gdLst>
                <a:gd name="T0" fmla="*/ 0 w 71"/>
                <a:gd name="T1" fmla="*/ 0 h 73"/>
                <a:gd name="T2" fmla="*/ 3 w 71"/>
                <a:gd name="T3" fmla="*/ 5 h 73"/>
                <a:gd name="T4" fmla="*/ 5 w 71"/>
                <a:gd name="T5" fmla="*/ 0 h 73"/>
                <a:gd name="T6" fmla="*/ 0 w 71"/>
                <a:gd name="T7" fmla="*/ 0 h 7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1" h="73">
                  <a:moveTo>
                    <a:pt x="0" y="0"/>
                  </a:moveTo>
                  <a:lnTo>
                    <a:pt x="35" y="73"/>
                  </a:lnTo>
                  <a:lnTo>
                    <a:pt x="71"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531" name="Freeform 80"/>
            <p:cNvSpPr>
              <a:spLocks/>
            </p:cNvSpPr>
            <p:nvPr/>
          </p:nvSpPr>
          <p:spPr bwMode="auto">
            <a:xfrm>
              <a:off x="4162" y="3259"/>
              <a:ext cx="40" cy="41"/>
            </a:xfrm>
            <a:custGeom>
              <a:avLst/>
              <a:gdLst>
                <a:gd name="T0" fmla="*/ 1 w 80"/>
                <a:gd name="T1" fmla="*/ 0 h 82"/>
                <a:gd name="T2" fmla="*/ 1 w 80"/>
                <a:gd name="T3" fmla="*/ 0 h 82"/>
                <a:gd name="T4" fmla="*/ 1 w 80"/>
                <a:gd name="T5" fmla="*/ 1 h 82"/>
                <a:gd name="T6" fmla="*/ 1 w 80"/>
                <a:gd name="T7" fmla="*/ 1 h 82"/>
                <a:gd name="T8" fmla="*/ 1 w 80"/>
                <a:gd name="T9" fmla="*/ 1 h 82"/>
                <a:gd name="T10" fmla="*/ 0 w 80"/>
                <a:gd name="T11" fmla="*/ 1 h 82"/>
                <a:gd name="T12" fmla="*/ 0 w 80"/>
                <a:gd name="T13" fmla="*/ 1 h 82"/>
                <a:gd name="T14" fmla="*/ 3 w 80"/>
                <a:gd name="T15" fmla="*/ 5 h 82"/>
                <a:gd name="T16" fmla="*/ 3 w 80"/>
                <a:gd name="T17" fmla="*/ 6 h 82"/>
                <a:gd name="T18" fmla="*/ 3 w 80"/>
                <a:gd name="T19" fmla="*/ 6 h 82"/>
                <a:gd name="T20" fmla="*/ 3 w 80"/>
                <a:gd name="T21" fmla="*/ 6 h 82"/>
                <a:gd name="T22" fmla="*/ 3 w 80"/>
                <a:gd name="T23" fmla="*/ 6 h 82"/>
                <a:gd name="T24" fmla="*/ 3 w 80"/>
                <a:gd name="T25" fmla="*/ 6 h 82"/>
                <a:gd name="T26" fmla="*/ 3 w 80"/>
                <a:gd name="T27" fmla="*/ 5 h 82"/>
                <a:gd name="T28" fmla="*/ 3 w 80"/>
                <a:gd name="T29" fmla="*/ 5 h 82"/>
                <a:gd name="T30" fmla="*/ 5 w 80"/>
                <a:gd name="T31" fmla="*/ 1 h 82"/>
                <a:gd name="T32" fmla="*/ 5 w 80"/>
                <a:gd name="T33" fmla="*/ 1 h 82"/>
                <a:gd name="T34" fmla="*/ 5 w 80"/>
                <a:gd name="T35" fmla="*/ 1 h 82"/>
                <a:gd name="T36" fmla="*/ 5 w 80"/>
                <a:gd name="T37" fmla="*/ 1 h 82"/>
                <a:gd name="T38" fmla="*/ 5 w 80"/>
                <a:gd name="T39" fmla="*/ 0 h 82"/>
                <a:gd name="T40" fmla="*/ 5 w 80"/>
                <a:gd name="T41" fmla="*/ 0 h 82"/>
                <a:gd name="T42" fmla="*/ 1 w 80"/>
                <a:gd name="T43" fmla="*/ 0 h 82"/>
                <a:gd name="T44" fmla="*/ 1 w 80"/>
                <a:gd name="T45" fmla="*/ 1 h 82"/>
                <a:gd name="T46" fmla="*/ 5 w 80"/>
                <a:gd name="T47" fmla="*/ 1 h 82"/>
                <a:gd name="T48" fmla="*/ 3 w 80"/>
                <a:gd name="T49" fmla="*/ 5 h 82"/>
                <a:gd name="T50" fmla="*/ 1 w 80"/>
                <a:gd name="T51" fmla="*/ 1 h 82"/>
                <a:gd name="T52" fmla="*/ 1 w 80"/>
                <a:gd name="T53" fmla="*/ 0 h 8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0" h="82">
                  <a:moveTo>
                    <a:pt x="5" y="0"/>
                  </a:moveTo>
                  <a:lnTo>
                    <a:pt x="4" y="0"/>
                  </a:lnTo>
                  <a:lnTo>
                    <a:pt x="3" y="1"/>
                  </a:lnTo>
                  <a:lnTo>
                    <a:pt x="1" y="1"/>
                  </a:lnTo>
                  <a:lnTo>
                    <a:pt x="1" y="3"/>
                  </a:lnTo>
                  <a:lnTo>
                    <a:pt x="0" y="4"/>
                  </a:lnTo>
                  <a:lnTo>
                    <a:pt x="0" y="7"/>
                  </a:lnTo>
                  <a:lnTo>
                    <a:pt x="36" y="80"/>
                  </a:lnTo>
                  <a:lnTo>
                    <a:pt x="37" y="81"/>
                  </a:lnTo>
                  <a:lnTo>
                    <a:pt x="38" y="81"/>
                  </a:lnTo>
                  <a:lnTo>
                    <a:pt x="39" y="82"/>
                  </a:lnTo>
                  <a:lnTo>
                    <a:pt x="43" y="82"/>
                  </a:lnTo>
                  <a:lnTo>
                    <a:pt x="44" y="81"/>
                  </a:lnTo>
                  <a:lnTo>
                    <a:pt x="44" y="80"/>
                  </a:lnTo>
                  <a:lnTo>
                    <a:pt x="45" y="80"/>
                  </a:lnTo>
                  <a:lnTo>
                    <a:pt x="80" y="7"/>
                  </a:lnTo>
                  <a:lnTo>
                    <a:pt x="80" y="4"/>
                  </a:lnTo>
                  <a:lnTo>
                    <a:pt x="79" y="3"/>
                  </a:lnTo>
                  <a:lnTo>
                    <a:pt x="79" y="1"/>
                  </a:lnTo>
                  <a:lnTo>
                    <a:pt x="78" y="0"/>
                  </a:lnTo>
                  <a:lnTo>
                    <a:pt x="76" y="0"/>
                  </a:lnTo>
                  <a:lnTo>
                    <a:pt x="5" y="0"/>
                  </a:lnTo>
                  <a:lnTo>
                    <a:pt x="12" y="10"/>
                  </a:lnTo>
                  <a:lnTo>
                    <a:pt x="69" y="10"/>
                  </a:lnTo>
                  <a:lnTo>
                    <a:pt x="40" y="67"/>
                  </a:lnTo>
                  <a:lnTo>
                    <a:pt x="12" y="10"/>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532" name="Freeform 81"/>
            <p:cNvSpPr>
              <a:spLocks/>
            </p:cNvSpPr>
            <p:nvPr/>
          </p:nvSpPr>
          <p:spPr bwMode="auto">
            <a:xfrm>
              <a:off x="4410" y="3342"/>
              <a:ext cx="143" cy="44"/>
            </a:xfrm>
            <a:custGeom>
              <a:avLst/>
              <a:gdLst>
                <a:gd name="T0" fmla="*/ 18 w 284"/>
                <a:gd name="T1" fmla="*/ 2 h 88"/>
                <a:gd name="T2" fmla="*/ 18 w 284"/>
                <a:gd name="T3" fmla="*/ 2 h 88"/>
                <a:gd name="T4" fmla="*/ 18 w 284"/>
                <a:gd name="T5" fmla="*/ 2 h 88"/>
                <a:gd name="T6" fmla="*/ 18 w 284"/>
                <a:gd name="T7" fmla="*/ 2 h 88"/>
                <a:gd name="T8" fmla="*/ 18 w 284"/>
                <a:gd name="T9" fmla="*/ 2 h 88"/>
                <a:gd name="T10" fmla="*/ 18 w 284"/>
                <a:gd name="T11" fmla="*/ 2 h 88"/>
                <a:gd name="T12" fmla="*/ 18 w 284"/>
                <a:gd name="T13" fmla="*/ 2 h 88"/>
                <a:gd name="T14" fmla="*/ 18 w 284"/>
                <a:gd name="T15" fmla="*/ 2 h 88"/>
                <a:gd name="T16" fmla="*/ 18 w 284"/>
                <a:gd name="T17" fmla="*/ 2 h 88"/>
                <a:gd name="T18" fmla="*/ 17 w 284"/>
                <a:gd name="T19" fmla="*/ 2 h 88"/>
                <a:gd name="T20" fmla="*/ 16 w 284"/>
                <a:gd name="T21" fmla="*/ 3 h 88"/>
                <a:gd name="T22" fmla="*/ 15 w 284"/>
                <a:gd name="T23" fmla="*/ 4 h 88"/>
                <a:gd name="T24" fmla="*/ 14 w 284"/>
                <a:gd name="T25" fmla="*/ 4 h 88"/>
                <a:gd name="T26" fmla="*/ 13 w 284"/>
                <a:gd name="T27" fmla="*/ 5 h 88"/>
                <a:gd name="T28" fmla="*/ 12 w 284"/>
                <a:gd name="T29" fmla="*/ 5 h 88"/>
                <a:gd name="T30" fmla="*/ 11 w 284"/>
                <a:gd name="T31" fmla="*/ 5 h 88"/>
                <a:gd name="T32" fmla="*/ 10 w 284"/>
                <a:gd name="T33" fmla="*/ 5 h 88"/>
                <a:gd name="T34" fmla="*/ 8 w 284"/>
                <a:gd name="T35" fmla="*/ 5 h 88"/>
                <a:gd name="T36" fmla="*/ 7 w 284"/>
                <a:gd name="T37" fmla="*/ 5 h 88"/>
                <a:gd name="T38" fmla="*/ 6 w 284"/>
                <a:gd name="T39" fmla="*/ 5 h 88"/>
                <a:gd name="T40" fmla="*/ 5 w 284"/>
                <a:gd name="T41" fmla="*/ 4 h 88"/>
                <a:gd name="T42" fmla="*/ 4 w 284"/>
                <a:gd name="T43" fmla="*/ 3 h 88"/>
                <a:gd name="T44" fmla="*/ 3 w 284"/>
                <a:gd name="T45" fmla="*/ 3 h 88"/>
                <a:gd name="T46" fmla="*/ 2 w 284"/>
                <a:gd name="T47" fmla="*/ 2 h 88"/>
                <a:gd name="T48" fmla="*/ 1 w 284"/>
                <a:gd name="T49" fmla="*/ 1 h 88"/>
                <a:gd name="T50" fmla="*/ 1 w 284"/>
                <a:gd name="T51" fmla="*/ 1 h 88"/>
                <a:gd name="T52" fmla="*/ 1 w 284"/>
                <a:gd name="T53" fmla="*/ 0 h 88"/>
                <a:gd name="T54" fmla="*/ 1 w 284"/>
                <a:gd name="T55" fmla="*/ 0 h 88"/>
                <a:gd name="T56" fmla="*/ 1 w 284"/>
                <a:gd name="T57" fmla="*/ 1 h 88"/>
                <a:gd name="T58" fmla="*/ 0 w 284"/>
                <a:gd name="T59" fmla="*/ 1 h 88"/>
                <a:gd name="T60" fmla="*/ 0 w 284"/>
                <a:gd name="T61" fmla="*/ 1 h 88"/>
                <a:gd name="T62" fmla="*/ 1 w 284"/>
                <a:gd name="T63" fmla="*/ 1 h 88"/>
                <a:gd name="T64" fmla="*/ 1 w 284"/>
                <a:gd name="T65" fmla="*/ 2 h 88"/>
                <a:gd name="T66" fmla="*/ 2 w 284"/>
                <a:gd name="T67" fmla="*/ 3 h 88"/>
                <a:gd name="T68" fmla="*/ 3 w 284"/>
                <a:gd name="T69" fmla="*/ 4 h 88"/>
                <a:gd name="T70" fmla="*/ 4 w 284"/>
                <a:gd name="T71" fmla="*/ 5 h 88"/>
                <a:gd name="T72" fmla="*/ 6 w 284"/>
                <a:gd name="T73" fmla="*/ 5 h 88"/>
                <a:gd name="T74" fmla="*/ 7 w 284"/>
                <a:gd name="T75" fmla="*/ 6 h 88"/>
                <a:gd name="T76" fmla="*/ 8 w 284"/>
                <a:gd name="T77" fmla="*/ 6 h 88"/>
                <a:gd name="T78" fmla="*/ 10 w 284"/>
                <a:gd name="T79" fmla="*/ 6 h 88"/>
                <a:gd name="T80" fmla="*/ 11 w 284"/>
                <a:gd name="T81" fmla="*/ 6 h 88"/>
                <a:gd name="T82" fmla="*/ 12 w 284"/>
                <a:gd name="T83" fmla="*/ 6 h 88"/>
                <a:gd name="T84" fmla="*/ 13 w 284"/>
                <a:gd name="T85" fmla="*/ 5 h 88"/>
                <a:gd name="T86" fmla="*/ 15 w 284"/>
                <a:gd name="T87" fmla="*/ 5 h 88"/>
                <a:gd name="T88" fmla="*/ 17 w 284"/>
                <a:gd name="T89" fmla="*/ 4 h 88"/>
                <a:gd name="T90" fmla="*/ 17 w 284"/>
                <a:gd name="T91" fmla="*/ 3 h 88"/>
                <a:gd name="T92" fmla="*/ 18 w 284"/>
                <a:gd name="T93" fmla="*/ 2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84" h="88">
                  <a:moveTo>
                    <a:pt x="283" y="25"/>
                  </a:moveTo>
                  <a:lnTo>
                    <a:pt x="284" y="24"/>
                  </a:lnTo>
                  <a:lnTo>
                    <a:pt x="284" y="21"/>
                  </a:lnTo>
                  <a:lnTo>
                    <a:pt x="283" y="20"/>
                  </a:lnTo>
                  <a:lnTo>
                    <a:pt x="283" y="18"/>
                  </a:lnTo>
                  <a:lnTo>
                    <a:pt x="282" y="17"/>
                  </a:lnTo>
                  <a:lnTo>
                    <a:pt x="278" y="17"/>
                  </a:lnTo>
                  <a:lnTo>
                    <a:pt x="277" y="18"/>
                  </a:lnTo>
                  <a:lnTo>
                    <a:pt x="276" y="18"/>
                  </a:lnTo>
                  <a:lnTo>
                    <a:pt x="264" y="32"/>
                  </a:lnTo>
                  <a:lnTo>
                    <a:pt x="251" y="44"/>
                  </a:lnTo>
                  <a:lnTo>
                    <a:pt x="235" y="54"/>
                  </a:lnTo>
                  <a:lnTo>
                    <a:pt x="219" y="62"/>
                  </a:lnTo>
                  <a:lnTo>
                    <a:pt x="203" y="69"/>
                  </a:lnTo>
                  <a:lnTo>
                    <a:pt x="185" y="74"/>
                  </a:lnTo>
                  <a:lnTo>
                    <a:pt x="168" y="77"/>
                  </a:lnTo>
                  <a:lnTo>
                    <a:pt x="148" y="79"/>
                  </a:lnTo>
                  <a:lnTo>
                    <a:pt x="127" y="77"/>
                  </a:lnTo>
                  <a:lnTo>
                    <a:pt x="106" y="73"/>
                  </a:lnTo>
                  <a:lnTo>
                    <a:pt x="86" y="66"/>
                  </a:lnTo>
                  <a:lnTo>
                    <a:pt x="67" y="57"/>
                  </a:lnTo>
                  <a:lnTo>
                    <a:pt x="50" y="47"/>
                  </a:lnTo>
                  <a:lnTo>
                    <a:pt x="35" y="33"/>
                  </a:lnTo>
                  <a:lnTo>
                    <a:pt x="20" y="18"/>
                  </a:lnTo>
                  <a:lnTo>
                    <a:pt x="8" y="2"/>
                  </a:lnTo>
                  <a:lnTo>
                    <a:pt x="8" y="1"/>
                  </a:lnTo>
                  <a:lnTo>
                    <a:pt x="7" y="0"/>
                  </a:lnTo>
                  <a:lnTo>
                    <a:pt x="3" y="0"/>
                  </a:lnTo>
                  <a:lnTo>
                    <a:pt x="1" y="2"/>
                  </a:lnTo>
                  <a:lnTo>
                    <a:pt x="0" y="2"/>
                  </a:lnTo>
                  <a:lnTo>
                    <a:pt x="0" y="6"/>
                  </a:lnTo>
                  <a:lnTo>
                    <a:pt x="1" y="7"/>
                  </a:lnTo>
                  <a:lnTo>
                    <a:pt x="14" y="25"/>
                  </a:lnTo>
                  <a:lnTo>
                    <a:pt x="28" y="40"/>
                  </a:lnTo>
                  <a:lnTo>
                    <a:pt x="46" y="54"/>
                  </a:lnTo>
                  <a:lnTo>
                    <a:pt x="63" y="66"/>
                  </a:lnTo>
                  <a:lnTo>
                    <a:pt x="83" y="75"/>
                  </a:lnTo>
                  <a:lnTo>
                    <a:pt x="104" y="82"/>
                  </a:lnTo>
                  <a:lnTo>
                    <a:pt x="124" y="87"/>
                  </a:lnTo>
                  <a:lnTo>
                    <a:pt x="148" y="88"/>
                  </a:lnTo>
                  <a:lnTo>
                    <a:pt x="168" y="87"/>
                  </a:lnTo>
                  <a:lnTo>
                    <a:pt x="187" y="83"/>
                  </a:lnTo>
                  <a:lnTo>
                    <a:pt x="205" y="79"/>
                  </a:lnTo>
                  <a:lnTo>
                    <a:pt x="224" y="72"/>
                  </a:lnTo>
                  <a:lnTo>
                    <a:pt x="256" y="51"/>
                  </a:lnTo>
                  <a:lnTo>
                    <a:pt x="270" y="39"/>
                  </a:lnTo>
                  <a:lnTo>
                    <a:pt x="283" y="2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533" name="Freeform 82"/>
            <p:cNvSpPr>
              <a:spLocks/>
            </p:cNvSpPr>
            <p:nvPr/>
          </p:nvSpPr>
          <p:spPr bwMode="auto">
            <a:xfrm>
              <a:off x="4413" y="3344"/>
              <a:ext cx="37" cy="39"/>
            </a:xfrm>
            <a:custGeom>
              <a:avLst/>
              <a:gdLst>
                <a:gd name="T0" fmla="*/ 1 w 76"/>
                <a:gd name="T1" fmla="*/ 5 h 78"/>
                <a:gd name="T2" fmla="*/ 0 w 76"/>
                <a:gd name="T3" fmla="*/ 0 h 78"/>
                <a:gd name="T4" fmla="*/ 4 w 76"/>
                <a:gd name="T5" fmla="*/ 2 h 78"/>
                <a:gd name="T6" fmla="*/ 1 w 76"/>
                <a:gd name="T7" fmla="*/ 5 h 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 h="78">
                  <a:moveTo>
                    <a:pt x="24" y="78"/>
                  </a:moveTo>
                  <a:lnTo>
                    <a:pt x="0" y="0"/>
                  </a:lnTo>
                  <a:lnTo>
                    <a:pt x="76" y="27"/>
                  </a:lnTo>
                  <a:lnTo>
                    <a:pt x="24" y="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534" name="Freeform 83"/>
            <p:cNvSpPr>
              <a:spLocks/>
            </p:cNvSpPr>
            <p:nvPr/>
          </p:nvSpPr>
          <p:spPr bwMode="auto">
            <a:xfrm>
              <a:off x="4410" y="3342"/>
              <a:ext cx="43" cy="43"/>
            </a:xfrm>
            <a:custGeom>
              <a:avLst/>
              <a:gdLst>
                <a:gd name="T0" fmla="*/ 2 w 84"/>
                <a:gd name="T1" fmla="*/ 4 h 87"/>
                <a:gd name="T2" fmla="*/ 1 w 84"/>
                <a:gd name="T3" fmla="*/ 0 h 87"/>
                <a:gd name="T4" fmla="*/ 5 w 84"/>
                <a:gd name="T5" fmla="*/ 2 h 87"/>
                <a:gd name="T6" fmla="*/ 2 w 84"/>
                <a:gd name="T7" fmla="*/ 4 h 87"/>
                <a:gd name="T8" fmla="*/ 2 w 84"/>
                <a:gd name="T9" fmla="*/ 5 h 87"/>
                <a:gd name="T10" fmla="*/ 6 w 84"/>
                <a:gd name="T11" fmla="*/ 2 h 87"/>
                <a:gd name="T12" fmla="*/ 6 w 84"/>
                <a:gd name="T13" fmla="*/ 2 h 87"/>
                <a:gd name="T14" fmla="*/ 6 w 84"/>
                <a:gd name="T15" fmla="*/ 2 h 87"/>
                <a:gd name="T16" fmla="*/ 6 w 84"/>
                <a:gd name="T17" fmla="*/ 1 h 87"/>
                <a:gd name="T18" fmla="*/ 6 w 84"/>
                <a:gd name="T19" fmla="*/ 1 h 87"/>
                <a:gd name="T20" fmla="*/ 6 w 84"/>
                <a:gd name="T21" fmla="*/ 1 h 87"/>
                <a:gd name="T22" fmla="*/ 6 w 84"/>
                <a:gd name="T23" fmla="*/ 1 h 87"/>
                <a:gd name="T24" fmla="*/ 1 w 84"/>
                <a:gd name="T25" fmla="*/ 0 h 87"/>
                <a:gd name="T26" fmla="*/ 1 w 84"/>
                <a:gd name="T27" fmla="*/ 0 h 87"/>
                <a:gd name="T28" fmla="*/ 1 w 84"/>
                <a:gd name="T29" fmla="*/ 0 h 87"/>
                <a:gd name="T30" fmla="*/ 1 w 84"/>
                <a:gd name="T31" fmla="*/ 0 h 87"/>
                <a:gd name="T32" fmla="*/ 0 w 84"/>
                <a:gd name="T33" fmla="*/ 0 h 87"/>
                <a:gd name="T34" fmla="*/ 0 w 84"/>
                <a:gd name="T35" fmla="*/ 0 h 87"/>
                <a:gd name="T36" fmla="*/ 2 w 84"/>
                <a:gd name="T37" fmla="*/ 5 h 87"/>
                <a:gd name="T38" fmla="*/ 2 w 84"/>
                <a:gd name="T39" fmla="*/ 5 h 87"/>
                <a:gd name="T40" fmla="*/ 2 w 84"/>
                <a:gd name="T41" fmla="*/ 5 h 87"/>
                <a:gd name="T42" fmla="*/ 2 w 84"/>
                <a:gd name="T43" fmla="*/ 5 h 87"/>
                <a:gd name="T44" fmla="*/ 2 w 84"/>
                <a:gd name="T45" fmla="*/ 5 h 87"/>
                <a:gd name="T46" fmla="*/ 2 w 84"/>
                <a:gd name="T47" fmla="*/ 5 h 87"/>
                <a:gd name="T48" fmla="*/ 2 w 84"/>
                <a:gd name="T49" fmla="*/ 5 h 87"/>
                <a:gd name="T50" fmla="*/ 2 w 84"/>
                <a:gd name="T51" fmla="*/ 5 h 87"/>
                <a:gd name="T52" fmla="*/ 2 w 84"/>
                <a:gd name="T53" fmla="*/ 4 h 8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4" h="87">
                  <a:moveTo>
                    <a:pt x="31" y="74"/>
                  </a:moveTo>
                  <a:lnTo>
                    <a:pt x="11" y="11"/>
                  </a:lnTo>
                  <a:lnTo>
                    <a:pt x="72" y="33"/>
                  </a:lnTo>
                  <a:lnTo>
                    <a:pt x="31" y="74"/>
                  </a:lnTo>
                  <a:lnTo>
                    <a:pt x="32" y="86"/>
                  </a:lnTo>
                  <a:lnTo>
                    <a:pt x="83" y="35"/>
                  </a:lnTo>
                  <a:lnTo>
                    <a:pt x="83" y="33"/>
                  </a:lnTo>
                  <a:lnTo>
                    <a:pt x="84" y="32"/>
                  </a:lnTo>
                  <a:lnTo>
                    <a:pt x="84" y="29"/>
                  </a:lnTo>
                  <a:lnTo>
                    <a:pt x="83" y="28"/>
                  </a:lnTo>
                  <a:lnTo>
                    <a:pt x="82" y="28"/>
                  </a:lnTo>
                  <a:lnTo>
                    <a:pt x="81" y="26"/>
                  </a:lnTo>
                  <a:lnTo>
                    <a:pt x="6" y="0"/>
                  </a:lnTo>
                  <a:lnTo>
                    <a:pt x="3" y="0"/>
                  </a:lnTo>
                  <a:lnTo>
                    <a:pt x="2" y="1"/>
                  </a:lnTo>
                  <a:lnTo>
                    <a:pt x="1" y="1"/>
                  </a:lnTo>
                  <a:lnTo>
                    <a:pt x="0" y="2"/>
                  </a:lnTo>
                  <a:lnTo>
                    <a:pt x="0" y="6"/>
                  </a:lnTo>
                  <a:lnTo>
                    <a:pt x="24" y="83"/>
                  </a:lnTo>
                  <a:lnTo>
                    <a:pt x="25" y="84"/>
                  </a:lnTo>
                  <a:lnTo>
                    <a:pt x="25" y="86"/>
                  </a:lnTo>
                  <a:lnTo>
                    <a:pt x="26" y="86"/>
                  </a:lnTo>
                  <a:lnTo>
                    <a:pt x="27" y="87"/>
                  </a:lnTo>
                  <a:lnTo>
                    <a:pt x="30" y="87"/>
                  </a:lnTo>
                  <a:lnTo>
                    <a:pt x="31" y="86"/>
                  </a:lnTo>
                  <a:lnTo>
                    <a:pt x="32" y="86"/>
                  </a:lnTo>
                  <a:lnTo>
                    <a:pt x="31"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535" name="Rectangle 84"/>
            <p:cNvSpPr>
              <a:spLocks noChangeArrowheads="1"/>
            </p:cNvSpPr>
            <p:nvPr/>
          </p:nvSpPr>
          <p:spPr bwMode="auto">
            <a:xfrm>
              <a:off x="4368" y="2588"/>
              <a:ext cx="417" cy="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de-DE" sz="800">
                  <a:solidFill>
                    <a:srgbClr val="000000"/>
                  </a:solidFill>
                </a:rPr>
                <a:t>Feed Hopper </a:t>
              </a:r>
              <a:endParaRPr lang="de-DE"/>
            </a:p>
          </p:txBody>
        </p:sp>
        <p:sp>
          <p:nvSpPr>
            <p:cNvPr id="17536" name="Rectangle 85"/>
            <p:cNvSpPr>
              <a:spLocks noChangeArrowheads="1"/>
            </p:cNvSpPr>
            <p:nvPr/>
          </p:nvSpPr>
          <p:spPr bwMode="auto">
            <a:xfrm>
              <a:off x="4368" y="2665"/>
              <a:ext cx="529"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de-DE" sz="800">
                  <a:solidFill>
                    <a:srgbClr val="000000"/>
                  </a:solidFill>
                </a:rPr>
                <a:t>with Walking Floor</a:t>
              </a:r>
              <a:endParaRPr lang="de-DE"/>
            </a:p>
          </p:txBody>
        </p:sp>
        <p:sp>
          <p:nvSpPr>
            <p:cNvPr id="17537" name="Freeform 86"/>
            <p:cNvSpPr>
              <a:spLocks/>
            </p:cNvSpPr>
            <p:nvPr/>
          </p:nvSpPr>
          <p:spPr bwMode="auto">
            <a:xfrm>
              <a:off x="5771" y="3354"/>
              <a:ext cx="40" cy="111"/>
            </a:xfrm>
            <a:custGeom>
              <a:avLst/>
              <a:gdLst>
                <a:gd name="T0" fmla="*/ 0 w 81"/>
                <a:gd name="T1" fmla="*/ 1 h 224"/>
                <a:gd name="T2" fmla="*/ 0 w 81"/>
                <a:gd name="T3" fmla="*/ 1 h 224"/>
                <a:gd name="T4" fmla="*/ 1 w 81"/>
                <a:gd name="T5" fmla="*/ 1 h 224"/>
                <a:gd name="T6" fmla="*/ 2 w 81"/>
                <a:gd name="T7" fmla="*/ 1 h 224"/>
                <a:gd name="T8" fmla="*/ 2 w 81"/>
                <a:gd name="T9" fmla="*/ 2 h 224"/>
                <a:gd name="T10" fmla="*/ 3 w 81"/>
                <a:gd name="T11" fmla="*/ 2 h 224"/>
                <a:gd name="T12" fmla="*/ 3 w 81"/>
                <a:gd name="T13" fmla="*/ 3 h 224"/>
                <a:gd name="T14" fmla="*/ 3 w 81"/>
                <a:gd name="T15" fmla="*/ 4 h 224"/>
                <a:gd name="T16" fmla="*/ 3 w 81"/>
                <a:gd name="T17" fmla="*/ 5 h 224"/>
                <a:gd name="T18" fmla="*/ 3 w 81"/>
                <a:gd name="T19" fmla="*/ 13 h 224"/>
                <a:gd name="T20" fmla="*/ 5 w 81"/>
                <a:gd name="T21" fmla="*/ 13 h 224"/>
                <a:gd name="T22" fmla="*/ 5 w 81"/>
                <a:gd name="T23" fmla="*/ 5 h 224"/>
                <a:gd name="T24" fmla="*/ 5 w 81"/>
                <a:gd name="T25" fmla="*/ 4 h 224"/>
                <a:gd name="T26" fmla="*/ 4 w 81"/>
                <a:gd name="T27" fmla="*/ 3 h 224"/>
                <a:gd name="T28" fmla="*/ 4 w 81"/>
                <a:gd name="T29" fmla="*/ 2 h 224"/>
                <a:gd name="T30" fmla="*/ 4 w 81"/>
                <a:gd name="T31" fmla="*/ 2 h 224"/>
                <a:gd name="T32" fmla="*/ 3 w 81"/>
                <a:gd name="T33" fmla="*/ 1 h 224"/>
                <a:gd name="T34" fmla="*/ 2 w 81"/>
                <a:gd name="T35" fmla="*/ 0 h 224"/>
                <a:gd name="T36" fmla="*/ 2 w 81"/>
                <a:gd name="T37" fmla="*/ 0 h 224"/>
                <a:gd name="T38" fmla="*/ 2 w 81"/>
                <a:gd name="T39" fmla="*/ 0 h 224"/>
                <a:gd name="T40" fmla="*/ 1 w 81"/>
                <a:gd name="T41" fmla="*/ 0 h 224"/>
                <a:gd name="T42" fmla="*/ 0 w 81"/>
                <a:gd name="T43" fmla="*/ 0 h 224"/>
                <a:gd name="T44" fmla="*/ 0 w 81"/>
                <a:gd name="T45" fmla="*/ 1 h 2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1" h="224">
                  <a:moveTo>
                    <a:pt x="0" y="19"/>
                  </a:moveTo>
                  <a:lnTo>
                    <a:pt x="13" y="20"/>
                  </a:lnTo>
                  <a:lnTo>
                    <a:pt x="25" y="23"/>
                  </a:lnTo>
                  <a:lnTo>
                    <a:pt x="37" y="30"/>
                  </a:lnTo>
                  <a:lnTo>
                    <a:pt x="45" y="37"/>
                  </a:lnTo>
                  <a:lnTo>
                    <a:pt x="52" y="45"/>
                  </a:lnTo>
                  <a:lnTo>
                    <a:pt x="58" y="57"/>
                  </a:lnTo>
                  <a:lnTo>
                    <a:pt x="62" y="70"/>
                  </a:lnTo>
                  <a:lnTo>
                    <a:pt x="63" y="81"/>
                  </a:lnTo>
                  <a:lnTo>
                    <a:pt x="63" y="224"/>
                  </a:lnTo>
                  <a:lnTo>
                    <a:pt x="81" y="224"/>
                  </a:lnTo>
                  <a:lnTo>
                    <a:pt x="81" y="80"/>
                  </a:lnTo>
                  <a:lnTo>
                    <a:pt x="80" y="65"/>
                  </a:lnTo>
                  <a:lnTo>
                    <a:pt x="74" y="50"/>
                  </a:lnTo>
                  <a:lnTo>
                    <a:pt x="68" y="36"/>
                  </a:lnTo>
                  <a:lnTo>
                    <a:pt x="66" y="35"/>
                  </a:lnTo>
                  <a:lnTo>
                    <a:pt x="58" y="23"/>
                  </a:lnTo>
                  <a:lnTo>
                    <a:pt x="47" y="15"/>
                  </a:lnTo>
                  <a:lnTo>
                    <a:pt x="46" y="14"/>
                  </a:lnTo>
                  <a:lnTo>
                    <a:pt x="32" y="7"/>
                  </a:lnTo>
                  <a:lnTo>
                    <a:pt x="17" y="1"/>
                  </a:lnTo>
                  <a:lnTo>
                    <a:pt x="3" y="0"/>
                  </a:lnTo>
                  <a:lnTo>
                    <a:pt x="0"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538" name="Freeform 87"/>
            <p:cNvSpPr>
              <a:spLocks/>
            </p:cNvSpPr>
            <p:nvPr/>
          </p:nvSpPr>
          <p:spPr bwMode="auto">
            <a:xfrm>
              <a:off x="5804" y="3465"/>
              <a:ext cx="4" cy="35"/>
            </a:xfrm>
            <a:custGeom>
              <a:avLst/>
              <a:gdLst>
                <a:gd name="T0" fmla="*/ 0 w 10"/>
                <a:gd name="T1" fmla="*/ 1 h 69"/>
                <a:gd name="T2" fmla="*/ 0 w 10"/>
                <a:gd name="T3" fmla="*/ 1 h 69"/>
                <a:gd name="T4" fmla="*/ 0 w 10"/>
                <a:gd name="T5" fmla="*/ 1 h 69"/>
                <a:gd name="T6" fmla="*/ 0 w 10"/>
                <a:gd name="T7" fmla="*/ 1 h 69"/>
                <a:gd name="T8" fmla="*/ 0 w 10"/>
                <a:gd name="T9" fmla="*/ 1 h 69"/>
                <a:gd name="T10" fmla="*/ 0 w 10"/>
                <a:gd name="T11" fmla="*/ 0 h 69"/>
                <a:gd name="T12" fmla="*/ 0 w 10"/>
                <a:gd name="T13" fmla="*/ 0 h 69"/>
                <a:gd name="T14" fmla="*/ 0 w 10"/>
                <a:gd name="T15" fmla="*/ 1 h 69"/>
                <a:gd name="T16" fmla="*/ 0 w 10"/>
                <a:gd name="T17" fmla="*/ 1 h 69"/>
                <a:gd name="T18" fmla="*/ 0 w 10"/>
                <a:gd name="T19" fmla="*/ 1 h 69"/>
                <a:gd name="T20" fmla="*/ 0 w 10"/>
                <a:gd name="T21" fmla="*/ 1 h 69"/>
                <a:gd name="T22" fmla="*/ 0 w 10"/>
                <a:gd name="T23" fmla="*/ 5 h 69"/>
                <a:gd name="T24" fmla="*/ 0 w 10"/>
                <a:gd name="T25" fmla="*/ 5 h 69"/>
                <a:gd name="T26" fmla="*/ 0 w 10"/>
                <a:gd name="T27" fmla="*/ 5 h 69"/>
                <a:gd name="T28" fmla="*/ 0 w 10"/>
                <a:gd name="T29" fmla="*/ 5 h 69"/>
                <a:gd name="T30" fmla="*/ 0 w 10"/>
                <a:gd name="T31" fmla="*/ 5 h 69"/>
                <a:gd name="T32" fmla="*/ 0 w 10"/>
                <a:gd name="T33" fmla="*/ 5 h 69"/>
                <a:gd name="T34" fmla="*/ 0 w 10"/>
                <a:gd name="T35" fmla="*/ 5 h 69"/>
                <a:gd name="T36" fmla="*/ 0 w 10"/>
                <a:gd name="T37" fmla="*/ 5 h 69"/>
                <a:gd name="T38" fmla="*/ 0 w 10"/>
                <a:gd name="T39" fmla="*/ 5 h 69"/>
                <a:gd name="T40" fmla="*/ 0 w 10"/>
                <a:gd name="T41" fmla="*/ 5 h 69"/>
                <a:gd name="T42" fmla="*/ 0 w 10"/>
                <a:gd name="T43" fmla="*/ 4 h 69"/>
                <a:gd name="T44" fmla="*/ 0 w 10"/>
                <a:gd name="T45" fmla="*/ 1 h 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 h="69">
                  <a:moveTo>
                    <a:pt x="10" y="4"/>
                  </a:moveTo>
                  <a:lnTo>
                    <a:pt x="10" y="3"/>
                  </a:lnTo>
                  <a:lnTo>
                    <a:pt x="8" y="2"/>
                  </a:lnTo>
                  <a:lnTo>
                    <a:pt x="8" y="1"/>
                  </a:lnTo>
                  <a:lnTo>
                    <a:pt x="7" y="1"/>
                  </a:lnTo>
                  <a:lnTo>
                    <a:pt x="6" y="0"/>
                  </a:lnTo>
                  <a:lnTo>
                    <a:pt x="4" y="0"/>
                  </a:lnTo>
                  <a:lnTo>
                    <a:pt x="3" y="1"/>
                  </a:lnTo>
                  <a:lnTo>
                    <a:pt x="2" y="1"/>
                  </a:lnTo>
                  <a:lnTo>
                    <a:pt x="2" y="2"/>
                  </a:lnTo>
                  <a:lnTo>
                    <a:pt x="0" y="3"/>
                  </a:lnTo>
                  <a:lnTo>
                    <a:pt x="0" y="66"/>
                  </a:lnTo>
                  <a:lnTo>
                    <a:pt x="2" y="67"/>
                  </a:lnTo>
                  <a:lnTo>
                    <a:pt x="2" y="68"/>
                  </a:lnTo>
                  <a:lnTo>
                    <a:pt x="3" y="68"/>
                  </a:lnTo>
                  <a:lnTo>
                    <a:pt x="4" y="69"/>
                  </a:lnTo>
                  <a:lnTo>
                    <a:pt x="6" y="69"/>
                  </a:lnTo>
                  <a:lnTo>
                    <a:pt x="7" y="68"/>
                  </a:lnTo>
                  <a:lnTo>
                    <a:pt x="8" y="68"/>
                  </a:lnTo>
                  <a:lnTo>
                    <a:pt x="8" y="67"/>
                  </a:lnTo>
                  <a:lnTo>
                    <a:pt x="10" y="66"/>
                  </a:lnTo>
                  <a:lnTo>
                    <a:pt x="10" y="64"/>
                  </a:lnTo>
                  <a:lnTo>
                    <a:pt x="1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539" name="Freeform 88"/>
            <p:cNvSpPr>
              <a:spLocks/>
            </p:cNvSpPr>
            <p:nvPr/>
          </p:nvSpPr>
          <p:spPr bwMode="auto">
            <a:xfrm>
              <a:off x="5788" y="3461"/>
              <a:ext cx="36" cy="37"/>
            </a:xfrm>
            <a:custGeom>
              <a:avLst/>
              <a:gdLst>
                <a:gd name="T0" fmla="*/ 0 w 71"/>
                <a:gd name="T1" fmla="*/ 0 h 73"/>
                <a:gd name="T2" fmla="*/ 3 w 71"/>
                <a:gd name="T3" fmla="*/ 5 h 73"/>
                <a:gd name="T4" fmla="*/ 5 w 71"/>
                <a:gd name="T5" fmla="*/ 0 h 73"/>
                <a:gd name="T6" fmla="*/ 0 w 71"/>
                <a:gd name="T7" fmla="*/ 0 h 7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1" h="73">
                  <a:moveTo>
                    <a:pt x="0" y="0"/>
                  </a:moveTo>
                  <a:lnTo>
                    <a:pt x="36" y="73"/>
                  </a:lnTo>
                  <a:lnTo>
                    <a:pt x="71" y="0"/>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540" name="Freeform 89"/>
            <p:cNvSpPr>
              <a:spLocks/>
            </p:cNvSpPr>
            <p:nvPr/>
          </p:nvSpPr>
          <p:spPr bwMode="auto">
            <a:xfrm>
              <a:off x="5785" y="3459"/>
              <a:ext cx="41" cy="41"/>
            </a:xfrm>
            <a:custGeom>
              <a:avLst/>
              <a:gdLst>
                <a:gd name="T0" fmla="*/ 1 w 81"/>
                <a:gd name="T1" fmla="*/ 0 h 82"/>
                <a:gd name="T2" fmla="*/ 1 w 81"/>
                <a:gd name="T3" fmla="*/ 0 h 82"/>
                <a:gd name="T4" fmla="*/ 1 w 81"/>
                <a:gd name="T5" fmla="*/ 1 h 82"/>
                <a:gd name="T6" fmla="*/ 1 w 81"/>
                <a:gd name="T7" fmla="*/ 1 h 82"/>
                <a:gd name="T8" fmla="*/ 1 w 81"/>
                <a:gd name="T9" fmla="*/ 1 h 82"/>
                <a:gd name="T10" fmla="*/ 0 w 81"/>
                <a:gd name="T11" fmla="*/ 1 h 82"/>
                <a:gd name="T12" fmla="*/ 0 w 81"/>
                <a:gd name="T13" fmla="*/ 1 h 82"/>
                <a:gd name="T14" fmla="*/ 3 w 81"/>
                <a:gd name="T15" fmla="*/ 5 h 82"/>
                <a:gd name="T16" fmla="*/ 3 w 81"/>
                <a:gd name="T17" fmla="*/ 6 h 82"/>
                <a:gd name="T18" fmla="*/ 3 w 81"/>
                <a:gd name="T19" fmla="*/ 6 h 82"/>
                <a:gd name="T20" fmla="*/ 3 w 81"/>
                <a:gd name="T21" fmla="*/ 6 h 82"/>
                <a:gd name="T22" fmla="*/ 3 w 81"/>
                <a:gd name="T23" fmla="*/ 6 h 82"/>
                <a:gd name="T24" fmla="*/ 3 w 81"/>
                <a:gd name="T25" fmla="*/ 6 h 82"/>
                <a:gd name="T26" fmla="*/ 3 w 81"/>
                <a:gd name="T27" fmla="*/ 5 h 82"/>
                <a:gd name="T28" fmla="*/ 3 w 81"/>
                <a:gd name="T29" fmla="*/ 5 h 82"/>
                <a:gd name="T30" fmla="*/ 6 w 81"/>
                <a:gd name="T31" fmla="*/ 1 h 82"/>
                <a:gd name="T32" fmla="*/ 6 w 81"/>
                <a:gd name="T33" fmla="*/ 1 h 82"/>
                <a:gd name="T34" fmla="*/ 5 w 81"/>
                <a:gd name="T35" fmla="*/ 1 h 82"/>
                <a:gd name="T36" fmla="*/ 5 w 81"/>
                <a:gd name="T37" fmla="*/ 1 h 82"/>
                <a:gd name="T38" fmla="*/ 5 w 81"/>
                <a:gd name="T39" fmla="*/ 0 h 82"/>
                <a:gd name="T40" fmla="*/ 5 w 81"/>
                <a:gd name="T41" fmla="*/ 0 h 82"/>
                <a:gd name="T42" fmla="*/ 1 w 81"/>
                <a:gd name="T43" fmla="*/ 0 h 82"/>
                <a:gd name="T44" fmla="*/ 1 w 81"/>
                <a:gd name="T45" fmla="*/ 1 h 82"/>
                <a:gd name="T46" fmla="*/ 5 w 81"/>
                <a:gd name="T47" fmla="*/ 1 h 82"/>
                <a:gd name="T48" fmla="*/ 3 w 81"/>
                <a:gd name="T49" fmla="*/ 5 h 82"/>
                <a:gd name="T50" fmla="*/ 1 w 81"/>
                <a:gd name="T51" fmla="*/ 1 h 82"/>
                <a:gd name="T52" fmla="*/ 1 w 81"/>
                <a:gd name="T53" fmla="*/ 0 h 8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81" h="82">
                  <a:moveTo>
                    <a:pt x="5" y="0"/>
                  </a:moveTo>
                  <a:lnTo>
                    <a:pt x="3" y="0"/>
                  </a:lnTo>
                  <a:lnTo>
                    <a:pt x="2" y="1"/>
                  </a:lnTo>
                  <a:lnTo>
                    <a:pt x="1" y="1"/>
                  </a:lnTo>
                  <a:lnTo>
                    <a:pt x="1" y="2"/>
                  </a:lnTo>
                  <a:lnTo>
                    <a:pt x="0" y="3"/>
                  </a:lnTo>
                  <a:lnTo>
                    <a:pt x="0" y="7"/>
                  </a:lnTo>
                  <a:lnTo>
                    <a:pt x="36" y="80"/>
                  </a:lnTo>
                  <a:lnTo>
                    <a:pt x="38" y="81"/>
                  </a:lnTo>
                  <a:lnTo>
                    <a:pt x="39" y="81"/>
                  </a:lnTo>
                  <a:lnTo>
                    <a:pt x="40" y="82"/>
                  </a:lnTo>
                  <a:lnTo>
                    <a:pt x="43" y="82"/>
                  </a:lnTo>
                  <a:lnTo>
                    <a:pt x="44" y="81"/>
                  </a:lnTo>
                  <a:lnTo>
                    <a:pt x="44" y="80"/>
                  </a:lnTo>
                  <a:lnTo>
                    <a:pt x="46" y="80"/>
                  </a:lnTo>
                  <a:lnTo>
                    <a:pt x="81" y="7"/>
                  </a:lnTo>
                  <a:lnTo>
                    <a:pt x="81" y="3"/>
                  </a:lnTo>
                  <a:lnTo>
                    <a:pt x="80" y="2"/>
                  </a:lnTo>
                  <a:lnTo>
                    <a:pt x="80" y="1"/>
                  </a:lnTo>
                  <a:lnTo>
                    <a:pt x="79" y="0"/>
                  </a:lnTo>
                  <a:lnTo>
                    <a:pt x="76" y="0"/>
                  </a:lnTo>
                  <a:lnTo>
                    <a:pt x="5" y="0"/>
                  </a:lnTo>
                  <a:lnTo>
                    <a:pt x="13" y="9"/>
                  </a:lnTo>
                  <a:lnTo>
                    <a:pt x="70" y="9"/>
                  </a:lnTo>
                  <a:lnTo>
                    <a:pt x="41" y="67"/>
                  </a:lnTo>
                  <a:lnTo>
                    <a:pt x="13" y="9"/>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17541" name="Freeform 90"/>
            <p:cNvSpPr>
              <a:spLocks/>
            </p:cNvSpPr>
            <p:nvPr/>
          </p:nvSpPr>
          <p:spPr bwMode="auto">
            <a:xfrm>
              <a:off x="4986" y="3547"/>
              <a:ext cx="139" cy="122"/>
            </a:xfrm>
            <a:custGeom>
              <a:avLst/>
              <a:gdLst>
                <a:gd name="T0" fmla="*/ 0 w 277"/>
                <a:gd name="T1" fmla="*/ 16 h 243"/>
                <a:gd name="T2" fmla="*/ 18 w 277"/>
                <a:gd name="T3" fmla="*/ 16 h 243"/>
                <a:gd name="T4" fmla="*/ 9 w 277"/>
                <a:gd name="T5" fmla="*/ 0 h 243"/>
                <a:gd name="T6" fmla="*/ 0 w 277"/>
                <a:gd name="T7" fmla="*/ 16 h 2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7" h="243">
                  <a:moveTo>
                    <a:pt x="0" y="243"/>
                  </a:moveTo>
                  <a:lnTo>
                    <a:pt x="277" y="243"/>
                  </a:lnTo>
                  <a:lnTo>
                    <a:pt x="139" y="0"/>
                  </a:lnTo>
                  <a:lnTo>
                    <a:pt x="0" y="243"/>
                  </a:lnTo>
                  <a:close/>
                </a:path>
              </a:pathLst>
            </a:custGeom>
            <a:solidFill>
              <a:srgbClr val="292929"/>
            </a:solidFill>
            <a:ln w="0">
              <a:solidFill>
                <a:srgbClr val="000000"/>
              </a:solidFill>
              <a:prstDash val="solid"/>
              <a:round/>
              <a:headEnd/>
              <a:tailEnd/>
            </a:ln>
          </p:spPr>
          <p:txBody>
            <a:bodyPr/>
            <a:lstStyle/>
            <a:p>
              <a:endParaRPr lang="en-US"/>
            </a:p>
          </p:txBody>
        </p:sp>
      </p:grpSp>
      <p:sp>
        <p:nvSpPr>
          <p:cNvPr id="2" name="Rectangle 1"/>
          <p:cNvSpPr/>
          <p:nvPr/>
        </p:nvSpPr>
        <p:spPr>
          <a:xfrm>
            <a:off x="5011738" y="4489450"/>
            <a:ext cx="1189037" cy="377825"/>
          </a:xfrm>
          <a:prstGeom prst="rect">
            <a:avLst/>
          </a:prstGeom>
          <a:solidFill>
            <a:srgbClr val="8B8D8E"/>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err="1">
              <a:solidFill>
                <a:schemeClr val="bg1"/>
              </a:solidFill>
              <a:cs typeface="Arial" pitchFamily="34" charset="0"/>
            </a:endParaRPr>
          </a:p>
        </p:txBody>
      </p:sp>
      <p:sp>
        <p:nvSpPr>
          <p:cNvPr id="3" name="Rectangle 2"/>
          <p:cNvSpPr/>
          <p:nvPr/>
        </p:nvSpPr>
        <p:spPr>
          <a:xfrm>
            <a:off x="5026025" y="4411663"/>
            <a:ext cx="107950" cy="66675"/>
          </a:xfrm>
          <a:prstGeom prst="rect">
            <a:avLst/>
          </a:prstGeom>
          <a:solidFill>
            <a:srgbClr val="8B8D8E"/>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err="1">
              <a:solidFill>
                <a:schemeClr val="bg1"/>
              </a:solidFill>
              <a:cs typeface="Arial" pitchFamily="34" charset="0"/>
            </a:endParaRPr>
          </a:p>
        </p:txBody>
      </p:sp>
      <p:sp>
        <p:nvSpPr>
          <p:cNvPr id="128" name="Rectangle 127"/>
          <p:cNvSpPr/>
          <p:nvPr/>
        </p:nvSpPr>
        <p:spPr>
          <a:xfrm>
            <a:off x="5314950" y="4411663"/>
            <a:ext cx="107950" cy="66675"/>
          </a:xfrm>
          <a:prstGeom prst="rect">
            <a:avLst/>
          </a:prstGeom>
          <a:solidFill>
            <a:srgbClr val="8B8D8E"/>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err="1">
              <a:solidFill>
                <a:schemeClr val="bg1"/>
              </a:solidFill>
              <a:cs typeface="Arial" pitchFamily="34" charset="0"/>
            </a:endParaRPr>
          </a:p>
        </p:txBody>
      </p:sp>
      <p:sp>
        <p:nvSpPr>
          <p:cNvPr id="130" name="Rectangle 129"/>
          <p:cNvSpPr/>
          <p:nvPr/>
        </p:nvSpPr>
        <p:spPr>
          <a:xfrm>
            <a:off x="5630863" y="4406900"/>
            <a:ext cx="106362" cy="68263"/>
          </a:xfrm>
          <a:prstGeom prst="rect">
            <a:avLst/>
          </a:prstGeom>
          <a:solidFill>
            <a:srgbClr val="8B8D8E"/>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err="1">
              <a:solidFill>
                <a:schemeClr val="bg1"/>
              </a:solidFill>
              <a:cs typeface="Arial" pitchFamily="34" charset="0"/>
            </a:endParaRPr>
          </a:p>
        </p:txBody>
      </p:sp>
      <p:sp>
        <p:nvSpPr>
          <p:cNvPr id="132" name="Rectangle 131"/>
          <p:cNvSpPr/>
          <p:nvPr/>
        </p:nvSpPr>
        <p:spPr>
          <a:xfrm>
            <a:off x="5919788" y="4406900"/>
            <a:ext cx="106362" cy="68263"/>
          </a:xfrm>
          <a:prstGeom prst="rect">
            <a:avLst/>
          </a:prstGeom>
          <a:solidFill>
            <a:srgbClr val="8B8D8E"/>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err="1">
              <a:solidFill>
                <a:schemeClr val="bg1"/>
              </a:solidFill>
              <a:cs typeface="Arial" pitchFamily="34" charset="0"/>
            </a:endParaRPr>
          </a:p>
        </p:txBody>
      </p:sp>
      <p:sp>
        <p:nvSpPr>
          <p:cNvPr id="135" name="Rectangle 134"/>
          <p:cNvSpPr/>
          <p:nvPr/>
        </p:nvSpPr>
        <p:spPr>
          <a:xfrm>
            <a:off x="5168900" y="4873625"/>
            <a:ext cx="106363" cy="68263"/>
          </a:xfrm>
          <a:prstGeom prst="rect">
            <a:avLst/>
          </a:prstGeom>
          <a:solidFill>
            <a:srgbClr val="8B8D8E"/>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err="1">
              <a:solidFill>
                <a:schemeClr val="bg1"/>
              </a:solidFill>
              <a:cs typeface="Arial" pitchFamily="34" charset="0"/>
            </a:endParaRPr>
          </a:p>
        </p:txBody>
      </p:sp>
      <p:sp>
        <p:nvSpPr>
          <p:cNvPr id="137" name="Rectangle 136"/>
          <p:cNvSpPr/>
          <p:nvPr/>
        </p:nvSpPr>
        <p:spPr>
          <a:xfrm>
            <a:off x="5464175" y="4873625"/>
            <a:ext cx="107950" cy="68263"/>
          </a:xfrm>
          <a:prstGeom prst="rect">
            <a:avLst/>
          </a:prstGeom>
          <a:solidFill>
            <a:srgbClr val="8B8D8E"/>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err="1">
              <a:solidFill>
                <a:schemeClr val="bg1"/>
              </a:solidFill>
              <a:cs typeface="Arial" pitchFamily="34" charset="0"/>
            </a:endParaRPr>
          </a:p>
        </p:txBody>
      </p:sp>
      <p:sp>
        <p:nvSpPr>
          <p:cNvPr id="139" name="Rectangle 138"/>
          <p:cNvSpPr/>
          <p:nvPr/>
        </p:nvSpPr>
        <p:spPr>
          <a:xfrm>
            <a:off x="5772150" y="4870450"/>
            <a:ext cx="107950" cy="66675"/>
          </a:xfrm>
          <a:prstGeom prst="rect">
            <a:avLst/>
          </a:prstGeom>
          <a:solidFill>
            <a:srgbClr val="8B8D8E"/>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err="1">
              <a:solidFill>
                <a:schemeClr val="bg1"/>
              </a:solidFill>
              <a:cs typeface="Arial" pitchFamily="34" charset="0"/>
            </a:endParaRPr>
          </a:p>
        </p:txBody>
      </p:sp>
      <p:sp>
        <p:nvSpPr>
          <p:cNvPr id="141" name="Rectangle 140"/>
          <p:cNvSpPr/>
          <p:nvPr/>
        </p:nvSpPr>
        <p:spPr>
          <a:xfrm>
            <a:off x="6069013" y="4870450"/>
            <a:ext cx="106362" cy="66675"/>
          </a:xfrm>
          <a:prstGeom prst="rect">
            <a:avLst/>
          </a:prstGeom>
          <a:solidFill>
            <a:srgbClr val="8B8D8E"/>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err="1">
              <a:solidFill>
                <a:schemeClr val="bg1"/>
              </a:solidFill>
              <a:cs typeface="Arial" pitchFamily="34" charset="0"/>
            </a:endParaRPr>
          </a:p>
        </p:txBody>
      </p:sp>
      <p:cxnSp>
        <p:nvCxnSpPr>
          <p:cNvPr id="5" name="Straight Connector 4"/>
          <p:cNvCxnSpPr/>
          <p:nvPr/>
        </p:nvCxnSpPr>
        <p:spPr>
          <a:xfrm>
            <a:off x="4840288" y="4678363"/>
            <a:ext cx="1495425" cy="0"/>
          </a:xfrm>
          <a:prstGeom prst="line">
            <a:avLst/>
          </a:prstGeom>
          <a:ln w="1905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7452" name="Rectangle 85"/>
          <p:cNvSpPr>
            <a:spLocks noChangeArrowheads="1"/>
          </p:cNvSpPr>
          <p:nvPr/>
        </p:nvSpPr>
        <p:spPr bwMode="auto">
          <a:xfrm>
            <a:off x="6378575" y="4559300"/>
            <a:ext cx="584200" cy="123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de-DE" sz="800">
                <a:solidFill>
                  <a:srgbClr val="000000"/>
                </a:solidFill>
              </a:rPr>
              <a:t>Dosing drum</a:t>
            </a:r>
            <a:endParaRPr lang="de-DE"/>
          </a:p>
        </p:txBody>
      </p:sp>
      <p:sp>
        <p:nvSpPr>
          <p:cNvPr id="17453" name="Rectangle 85"/>
          <p:cNvSpPr>
            <a:spLocks noChangeArrowheads="1"/>
          </p:cNvSpPr>
          <p:nvPr/>
        </p:nvSpPr>
        <p:spPr bwMode="auto">
          <a:xfrm>
            <a:off x="7056438" y="4891088"/>
            <a:ext cx="728662" cy="122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de-DE" sz="800">
                <a:solidFill>
                  <a:srgbClr val="000000"/>
                </a:solidFill>
              </a:rPr>
              <a:t>Stripping wheel</a:t>
            </a:r>
            <a:endParaRPr lang="de-DE"/>
          </a:p>
        </p:txBody>
      </p:sp>
      <p:cxnSp>
        <p:nvCxnSpPr>
          <p:cNvPr id="7" name="Straight Connector 6"/>
          <p:cNvCxnSpPr>
            <a:stCxn id="17453" idx="1"/>
            <a:endCxn id="17477" idx="7"/>
          </p:cNvCxnSpPr>
          <p:nvPr/>
        </p:nvCxnSpPr>
        <p:spPr>
          <a:xfrm flipH="1">
            <a:off x="6694488" y="4953000"/>
            <a:ext cx="361950" cy="112713"/>
          </a:xfrm>
          <a:prstGeom prst="line">
            <a:avLst/>
          </a:prstGeom>
          <a:ln>
            <a:solidFill>
              <a:srgbClr val="8B8D8E"/>
            </a:solidFill>
          </a:ln>
        </p:spPr>
        <p:style>
          <a:lnRef idx="1">
            <a:schemeClr val="accent1"/>
          </a:lnRef>
          <a:fillRef idx="0">
            <a:schemeClr val="accent1"/>
          </a:fillRef>
          <a:effectRef idx="0">
            <a:schemeClr val="accent1"/>
          </a:effectRef>
          <a:fontRef idx="minor">
            <a:schemeClr val="tx1"/>
          </a:fontRef>
        </p:style>
      </p:cxnSp>
      <p:sp>
        <p:nvSpPr>
          <p:cNvPr id="138" name="Oval 25"/>
          <p:cNvSpPr>
            <a:spLocks noChangeArrowheads="1"/>
          </p:cNvSpPr>
          <p:nvPr/>
        </p:nvSpPr>
        <p:spPr bwMode="auto">
          <a:xfrm>
            <a:off x="4700588" y="4570186"/>
            <a:ext cx="215900" cy="215900"/>
          </a:xfrm>
          <a:prstGeom prst="ellipse">
            <a:avLst/>
          </a:prstGeom>
          <a:solidFill>
            <a:srgbClr val="FF0000"/>
          </a:solidFill>
          <a:ln>
            <a:noFill/>
          </a:ln>
          <a:effectLst/>
          <a:extLst/>
        </p:spPr>
        <p:txBody>
          <a:bodyPr wrap="none" anchor="ctr"/>
          <a:lstStyle/>
          <a:p>
            <a:pPr algn="ctr"/>
            <a:r>
              <a:rPr lang="en-GB" sz="1200" dirty="0">
                <a:solidFill>
                  <a:schemeClr val="bg1"/>
                </a:solidFill>
                <a:latin typeface="Arial Black" pitchFamily="34" charset="0"/>
              </a:rPr>
              <a:t>1</a:t>
            </a:r>
          </a:p>
        </p:txBody>
      </p:sp>
      <p:sp>
        <p:nvSpPr>
          <p:cNvPr id="140" name="TextBox 139"/>
          <p:cNvSpPr txBox="1"/>
          <p:nvPr/>
        </p:nvSpPr>
        <p:spPr>
          <a:xfrm>
            <a:off x="6526213" y="548680"/>
            <a:ext cx="2887082" cy="338554"/>
          </a:xfrm>
          <a:prstGeom prst="rect">
            <a:avLst/>
          </a:prstGeom>
          <a:noFill/>
        </p:spPr>
        <p:txBody>
          <a:bodyPr wrap="square" rtlCol="0">
            <a:spAutoFit/>
          </a:bodyPr>
          <a:lstStyle/>
          <a:p>
            <a:r>
              <a:rPr lang="en-US" sz="1600" dirty="0" smtClean="0">
                <a:solidFill>
                  <a:srgbClr val="FF0000"/>
                </a:solidFill>
                <a:latin typeface="Arial" pitchFamily="34" charset="0"/>
                <a:cs typeface="Arial" pitchFamily="34" charset="0"/>
              </a:rPr>
              <a:t>Video: </a:t>
            </a:r>
            <a:r>
              <a:rPr lang="en-US" sz="1600" dirty="0" err="1" smtClean="0">
                <a:solidFill>
                  <a:srgbClr val="FF0000"/>
                </a:solidFill>
                <a:latin typeface="Arial" pitchFamily="34" charset="0"/>
                <a:cs typeface="Arial" pitchFamily="34" charset="0"/>
              </a:rPr>
              <a:t>Westeria</a:t>
            </a:r>
            <a:r>
              <a:rPr lang="en-US" sz="1600" dirty="0" smtClean="0">
                <a:solidFill>
                  <a:srgbClr val="FF0000"/>
                </a:solidFill>
                <a:latin typeface="Arial" pitchFamily="34" charset="0"/>
                <a:cs typeface="Arial" pitchFamily="34" charset="0"/>
              </a:rPr>
              <a:t> Dosing Drum</a:t>
            </a:r>
          </a:p>
        </p:txBody>
      </p:sp>
      <p:sp>
        <p:nvSpPr>
          <p:cNvPr id="8" name="Footer Placeholder 7"/>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404158652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sz="quarter" idx="14"/>
          </p:nvPr>
        </p:nvSpPr>
        <p:spPr>
          <a:xfrm>
            <a:off x="560388" y="1123950"/>
            <a:ext cx="8785225" cy="5113338"/>
          </a:xfrm>
        </p:spPr>
        <p:txBody>
          <a:bodyPr/>
          <a:lstStyle/>
          <a:p>
            <a:pPr eaLnBrk="1" hangingPunct="1"/>
            <a:r>
              <a:rPr lang="en-GB" dirty="0" smtClean="0"/>
              <a:t>Belt scale: not recommended for final dosing (accuracy), especially on inclined belts.</a:t>
            </a:r>
            <a:br>
              <a:rPr lang="en-GB" dirty="0" smtClean="0"/>
            </a:br>
            <a:r>
              <a:rPr lang="en-GB" dirty="0" smtClean="0">
                <a:sym typeface="Wingdings" pitchFamily="2" charset="2"/>
              </a:rPr>
              <a:t> independent weigh feeder needed</a:t>
            </a:r>
          </a:p>
          <a:p>
            <a:pPr eaLnBrk="1" hangingPunct="1"/>
            <a:endParaRPr lang="en-GB" dirty="0">
              <a:sym typeface="Wingdings" pitchFamily="2" charset="2"/>
            </a:endParaRPr>
          </a:p>
          <a:p>
            <a:pPr eaLnBrk="1" hangingPunct="1"/>
            <a:endParaRPr lang="en-GB" dirty="0" smtClean="0">
              <a:sym typeface="Wingdings" pitchFamily="2" charset="2"/>
            </a:endParaRPr>
          </a:p>
          <a:p>
            <a:pPr eaLnBrk="1" hangingPunct="1"/>
            <a:endParaRPr lang="en-GB" dirty="0">
              <a:sym typeface="Wingdings" pitchFamily="2" charset="2"/>
            </a:endParaRPr>
          </a:p>
          <a:p>
            <a:pPr eaLnBrk="1" hangingPunct="1"/>
            <a:endParaRPr lang="en-GB" dirty="0" smtClean="0">
              <a:sym typeface="Wingdings" pitchFamily="2" charset="2"/>
            </a:endParaRPr>
          </a:p>
          <a:p>
            <a:endParaRPr lang="en-GB" dirty="0" smtClean="0"/>
          </a:p>
          <a:p>
            <a:r>
              <a:rPr lang="en-GB" dirty="0" smtClean="0"/>
              <a:t>Belt </a:t>
            </a:r>
            <a:r>
              <a:rPr lang="en-GB" dirty="0"/>
              <a:t>Weigh </a:t>
            </a:r>
            <a:r>
              <a:rPr lang="en-GB" dirty="0" smtClean="0"/>
              <a:t>Feeder:</a:t>
            </a:r>
          </a:p>
          <a:p>
            <a:pPr lvl="1"/>
            <a:r>
              <a:rPr lang="en-GB" dirty="0" smtClean="0"/>
              <a:t>Controls </a:t>
            </a:r>
            <a:r>
              <a:rPr lang="en-GB" dirty="0"/>
              <a:t>the speed of the volumetric dosing device</a:t>
            </a:r>
          </a:p>
          <a:p>
            <a:pPr lvl="1"/>
            <a:r>
              <a:rPr lang="en-GB" dirty="0"/>
              <a:t>Can absorb bed height fluctuations by adjusting belt speed</a:t>
            </a:r>
          </a:p>
          <a:p>
            <a:pPr lvl="1"/>
            <a:r>
              <a:rPr lang="en-GB" dirty="0"/>
              <a:t>Belt tension control integrated</a:t>
            </a:r>
          </a:p>
          <a:p>
            <a:pPr lvl="1"/>
            <a:r>
              <a:rPr lang="en-GB" dirty="0" smtClean="0"/>
              <a:t>Only install fully enclosed versions</a:t>
            </a:r>
            <a:endParaRPr lang="en-GB" dirty="0"/>
          </a:p>
          <a:p>
            <a:pPr lvl="1"/>
            <a:endParaRPr lang="en-GB" dirty="0" smtClean="0"/>
          </a:p>
        </p:txBody>
      </p:sp>
      <p:sp>
        <p:nvSpPr>
          <p:cNvPr id="18435" name="Rectangle 2"/>
          <p:cNvSpPr>
            <a:spLocks noGrp="1" noChangeArrowheads="1"/>
          </p:cNvSpPr>
          <p:nvPr>
            <p:ph type="title"/>
          </p:nvPr>
        </p:nvSpPr>
        <p:spPr/>
        <p:txBody>
          <a:bodyPr/>
          <a:lstStyle/>
          <a:p>
            <a:pPr eaLnBrk="1" hangingPunct="1"/>
            <a:r>
              <a:rPr lang="en-GB" dirty="0" smtClean="0"/>
              <a:t>Belt Scale / Belt Weigh Feeder</a:t>
            </a:r>
          </a:p>
        </p:txBody>
      </p:sp>
      <p:pic>
        <p:nvPicPr>
          <p:cNvPr id="18436" name="Picture 4" descr="BWjpg"/>
          <p:cNvPicPr>
            <a:picLocks noChangeAspect="1" noChangeArrowheads="1"/>
          </p:cNvPicPr>
          <p:nvPr/>
        </p:nvPicPr>
        <p:blipFill>
          <a:blip r:embed="rId2" cstate="screen">
            <a:extLst>
              <a:ext uri="{28A0092B-C50C-407E-A947-70E740481C1C}">
                <a14:useLocalDpi xmlns:a14="http://schemas.microsoft.com/office/drawing/2010/main" xmlns=""/>
              </a:ext>
            </a:extLst>
          </a:blip>
          <a:srcRect b="-26"/>
          <a:stretch>
            <a:fillRect/>
          </a:stretch>
        </p:blipFill>
        <p:spPr bwMode="auto">
          <a:xfrm>
            <a:off x="920552" y="2576876"/>
            <a:ext cx="2227504" cy="1625687"/>
          </a:xfrm>
          <a:prstGeom prst="rect">
            <a:avLst/>
          </a:prstGeom>
          <a:noFill/>
          <a:ln w="9525">
            <a:noFill/>
            <a:prstDash val="dash"/>
            <a:miter lim="800000"/>
            <a:headEnd/>
            <a:tailEnd/>
          </a:ln>
          <a:extLst>
            <a:ext uri="{909E8E84-426E-40DD-AFC4-6F175D3DCCD1}">
              <a14:hiddenFill xmlns:a14="http://schemas.microsoft.com/office/drawing/2010/main" xmlns="">
                <a:solidFill>
                  <a:srgbClr val="FFFFFF"/>
                </a:solidFill>
              </a14:hiddenFill>
            </a:ext>
          </a:extLst>
        </p:spPr>
      </p:pic>
      <p:sp>
        <p:nvSpPr>
          <p:cNvPr id="18437" name="Line 5"/>
          <p:cNvSpPr>
            <a:spLocks noChangeShapeType="1"/>
          </p:cNvSpPr>
          <p:nvPr/>
        </p:nvSpPr>
        <p:spPr bwMode="auto">
          <a:xfrm flipV="1">
            <a:off x="4591050" y="1685925"/>
            <a:ext cx="800100" cy="1895475"/>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chemeClr val="tx1"/>
                </a:solidFill>
                <a:round/>
                <a:headEnd/>
                <a:tailEnd type="triangl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pic>
        <p:nvPicPr>
          <p:cNvPr id="2050" name="Picture 2"/>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4736976" y="2576877"/>
            <a:ext cx="3451522" cy="16256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2" name="Picture 8" descr="bd06941_"/>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8188498" y="2917404"/>
            <a:ext cx="1308056" cy="13756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9" descr="bd06942_"/>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2777925" y="2827394"/>
            <a:ext cx="1307559" cy="13751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4655627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1344613" y="1676400"/>
            <a:ext cx="8486775" cy="45974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0483" name="Rectangle 6"/>
          <p:cNvSpPr>
            <a:spLocks noGrp="1" noChangeArrowheads="1"/>
          </p:cNvSpPr>
          <p:nvPr>
            <p:ph type="title"/>
          </p:nvPr>
        </p:nvSpPr>
        <p:spPr/>
        <p:txBody>
          <a:bodyPr/>
          <a:lstStyle/>
          <a:p>
            <a:pPr eaLnBrk="1" hangingPunct="1"/>
            <a:r>
              <a:rPr lang="en-GB" dirty="0" smtClean="0"/>
              <a:t>Walking Floor Dosing Solution</a:t>
            </a:r>
          </a:p>
        </p:txBody>
      </p:sp>
      <p:sp>
        <p:nvSpPr>
          <p:cNvPr id="20484" name="Text Box 30"/>
          <p:cNvSpPr txBox="1">
            <a:spLocks noChangeArrowheads="1"/>
          </p:cNvSpPr>
          <p:nvPr/>
        </p:nvSpPr>
        <p:spPr bwMode="auto">
          <a:xfrm>
            <a:off x="2847975" y="5376862"/>
            <a:ext cx="2177033" cy="708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sz="1000" dirty="0"/>
              <a:t>Counter-Rotating Drum for 100% perfect volumetric flow, </a:t>
            </a:r>
            <a:br>
              <a:rPr lang="en-GB" sz="1000" dirty="0"/>
            </a:br>
            <a:r>
              <a:rPr lang="en-GB" sz="1000" dirty="0"/>
              <a:t>not needed if  </a:t>
            </a:r>
            <a:r>
              <a:rPr lang="en-GB" sz="1000" dirty="0" err="1"/>
              <a:t>Multiflex</a:t>
            </a:r>
            <a:r>
              <a:rPr lang="en-GB" sz="1000" dirty="0"/>
              <a:t> is at PH-tower located for final dosing</a:t>
            </a:r>
          </a:p>
        </p:txBody>
      </p:sp>
      <p:sp>
        <p:nvSpPr>
          <p:cNvPr id="20485" name="Text Box 31"/>
          <p:cNvSpPr txBox="1">
            <a:spLocks noChangeArrowheads="1"/>
          </p:cNvSpPr>
          <p:nvPr/>
        </p:nvSpPr>
        <p:spPr bwMode="auto">
          <a:xfrm>
            <a:off x="3108325" y="1744663"/>
            <a:ext cx="1044575"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sz="1000"/>
              <a:t>Continuous  level sensors</a:t>
            </a:r>
          </a:p>
        </p:txBody>
      </p:sp>
      <p:sp>
        <p:nvSpPr>
          <p:cNvPr id="20486" name="Text Box 35"/>
          <p:cNvSpPr txBox="1">
            <a:spLocks noChangeArrowheads="1"/>
          </p:cNvSpPr>
          <p:nvPr/>
        </p:nvSpPr>
        <p:spPr bwMode="auto">
          <a:xfrm>
            <a:off x="1712913" y="4622800"/>
            <a:ext cx="1395412"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sz="1000"/>
              <a:t>Spillage  collection of chain belt  conveyor</a:t>
            </a:r>
          </a:p>
        </p:txBody>
      </p:sp>
      <p:sp>
        <p:nvSpPr>
          <p:cNvPr id="20487" name="Line 39"/>
          <p:cNvSpPr>
            <a:spLocks noChangeShapeType="1"/>
          </p:cNvSpPr>
          <p:nvPr/>
        </p:nvSpPr>
        <p:spPr bwMode="auto">
          <a:xfrm flipH="1">
            <a:off x="5673725" y="2133600"/>
            <a:ext cx="0" cy="1444625"/>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488" name="Text Box 42"/>
          <p:cNvSpPr txBox="1">
            <a:spLocks noChangeArrowheads="1"/>
          </p:cNvSpPr>
          <p:nvPr/>
        </p:nvSpPr>
        <p:spPr bwMode="auto">
          <a:xfrm>
            <a:off x="7086600" y="1057275"/>
            <a:ext cx="2562225" cy="554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sz="1000"/>
              <a:t>Truck  or  loader discharge must be possible over the whole  hopper side and </a:t>
            </a:r>
            <a:r>
              <a:rPr lang="en-GB" sz="1000" u="sng"/>
              <a:t>not</a:t>
            </a:r>
            <a:r>
              <a:rPr lang="en-GB" sz="1000"/>
              <a:t> from the top end.</a:t>
            </a:r>
          </a:p>
        </p:txBody>
      </p:sp>
      <p:sp>
        <p:nvSpPr>
          <p:cNvPr id="20489" name="Line 74"/>
          <p:cNvSpPr>
            <a:spLocks noChangeShapeType="1"/>
          </p:cNvSpPr>
          <p:nvPr/>
        </p:nvSpPr>
        <p:spPr bwMode="auto">
          <a:xfrm flipH="1">
            <a:off x="7905750" y="1497013"/>
            <a:ext cx="233363" cy="79216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490" name="Line 76"/>
          <p:cNvSpPr>
            <a:spLocks noChangeShapeType="1"/>
          </p:cNvSpPr>
          <p:nvPr/>
        </p:nvSpPr>
        <p:spPr bwMode="auto">
          <a:xfrm flipV="1">
            <a:off x="3936491" y="3754438"/>
            <a:ext cx="8447" cy="1622424"/>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491" name="Text Box 78"/>
          <p:cNvSpPr txBox="1">
            <a:spLocks noChangeArrowheads="1"/>
          </p:cNvSpPr>
          <p:nvPr/>
        </p:nvSpPr>
        <p:spPr bwMode="auto">
          <a:xfrm>
            <a:off x="7472363" y="4868863"/>
            <a:ext cx="1333500" cy="8620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sz="1000"/>
              <a:t>Walking floor  VFD controlled by continuous  level sensors located above discharge</a:t>
            </a:r>
          </a:p>
        </p:txBody>
      </p:sp>
      <p:sp>
        <p:nvSpPr>
          <p:cNvPr id="20492" name="Text Box 79"/>
          <p:cNvSpPr txBox="1">
            <a:spLocks noChangeArrowheads="1"/>
          </p:cNvSpPr>
          <p:nvPr/>
        </p:nvSpPr>
        <p:spPr bwMode="auto">
          <a:xfrm>
            <a:off x="128588" y="2687638"/>
            <a:ext cx="140970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sz="1000"/>
              <a:t>Belt Weigh Feeder</a:t>
            </a:r>
          </a:p>
        </p:txBody>
      </p:sp>
      <p:sp>
        <p:nvSpPr>
          <p:cNvPr id="20495" name="Line 39"/>
          <p:cNvSpPr>
            <a:spLocks noChangeShapeType="1"/>
          </p:cNvSpPr>
          <p:nvPr/>
        </p:nvSpPr>
        <p:spPr bwMode="auto">
          <a:xfrm flipV="1">
            <a:off x="2432050" y="4365625"/>
            <a:ext cx="217488" cy="2159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pic>
        <p:nvPicPr>
          <p:cNvPr id="20496" name="Picture 2"/>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477838" y="2290763"/>
            <a:ext cx="866775" cy="361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0497" name="Text Box 30"/>
          <p:cNvSpPr txBox="1">
            <a:spLocks noChangeArrowheads="1"/>
          </p:cNvSpPr>
          <p:nvPr/>
        </p:nvSpPr>
        <p:spPr bwMode="auto">
          <a:xfrm>
            <a:off x="4548188" y="1736725"/>
            <a:ext cx="1574800" cy="554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sz="1000"/>
              <a:t>Co-Rotating Dosing Drum for 90% perfect volumetric flow</a:t>
            </a:r>
          </a:p>
        </p:txBody>
      </p:sp>
      <p:sp>
        <p:nvSpPr>
          <p:cNvPr id="20498" name="Line 39"/>
          <p:cNvSpPr>
            <a:spLocks noChangeShapeType="1"/>
          </p:cNvSpPr>
          <p:nvPr/>
        </p:nvSpPr>
        <p:spPr bwMode="auto">
          <a:xfrm>
            <a:off x="3789363" y="2079625"/>
            <a:ext cx="1450975" cy="1133475"/>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499" name="Line 39"/>
          <p:cNvSpPr>
            <a:spLocks noChangeShapeType="1"/>
          </p:cNvSpPr>
          <p:nvPr/>
        </p:nvSpPr>
        <p:spPr bwMode="auto">
          <a:xfrm>
            <a:off x="3802063" y="2087563"/>
            <a:ext cx="2151062" cy="1266825"/>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500" name="Text Box 31"/>
          <p:cNvSpPr txBox="1">
            <a:spLocks noChangeArrowheads="1"/>
          </p:cNvSpPr>
          <p:nvPr/>
        </p:nvSpPr>
        <p:spPr bwMode="auto">
          <a:xfrm>
            <a:off x="1893888" y="1035050"/>
            <a:ext cx="1908175" cy="554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sz="1000"/>
              <a:t>Chain belt conveyor  VFD controlled by weigh feeder, belt inclination typically 30deg</a:t>
            </a:r>
          </a:p>
        </p:txBody>
      </p:sp>
      <p:sp>
        <p:nvSpPr>
          <p:cNvPr id="20501" name="Line 39"/>
          <p:cNvSpPr>
            <a:spLocks noChangeShapeType="1"/>
          </p:cNvSpPr>
          <p:nvPr/>
        </p:nvSpPr>
        <p:spPr bwMode="auto">
          <a:xfrm flipH="1">
            <a:off x="2720975" y="1589088"/>
            <a:ext cx="0" cy="1008062"/>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502" name="Line 74"/>
          <p:cNvSpPr>
            <a:spLocks noChangeShapeType="1"/>
          </p:cNvSpPr>
          <p:nvPr/>
        </p:nvSpPr>
        <p:spPr bwMode="auto">
          <a:xfrm flipH="1" flipV="1">
            <a:off x="7086600" y="3632200"/>
            <a:ext cx="819150" cy="1190625"/>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 name="Curved Right Arrow 2"/>
          <p:cNvSpPr/>
          <p:nvPr/>
        </p:nvSpPr>
        <p:spPr>
          <a:xfrm rot="5400000">
            <a:off x="6076157" y="3315493"/>
            <a:ext cx="279400" cy="525463"/>
          </a:xfrm>
          <a:prstGeom prst="curv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err="1">
              <a:solidFill>
                <a:schemeClr val="bg1"/>
              </a:solidFill>
              <a:cs typeface="Arial" pitchFamily="34" charset="0"/>
            </a:endParaRPr>
          </a:p>
        </p:txBody>
      </p:sp>
      <p:sp>
        <p:nvSpPr>
          <p:cNvPr id="4" name="Left Arrow 3"/>
          <p:cNvSpPr/>
          <p:nvPr/>
        </p:nvSpPr>
        <p:spPr>
          <a:xfrm rot="19277285">
            <a:off x="5794375" y="4138613"/>
            <a:ext cx="317500" cy="144462"/>
          </a:xfrm>
          <a:prstGeom prst="lef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err="1">
              <a:solidFill>
                <a:schemeClr val="bg1"/>
              </a:solidFill>
              <a:cs typeface="Arial" pitchFamily="34" charset="0"/>
            </a:endParaRPr>
          </a:p>
        </p:txBody>
      </p:sp>
      <p:sp>
        <p:nvSpPr>
          <p:cNvPr id="5" name="Oval 4"/>
          <p:cNvSpPr/>
          <p:nvPr/>
        </p:nvSpPr>
        <p:spPr>
          <a:xfrm>
            <a:off x="5802313" y="3217863"/>
            <a:ext cx="347662" cy="2889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err="1">
              <a:solidFill>
                <a:schemeClr val="bg1"/>
              </a:solidFill>
              <a:cs typeface="Arial" pitchFamily="34" charset="0"/>
            </a:endParaRPr>
          </a:p>
        </p:txBody>
      </p:sp>
      <p:sp>
        <p:nvSpPr>
          <p:cNvPr id="41" name="Oval 40"/>
          <p:cNvSpPr/>
          <p:nvPr/>
        </p:nvSpPr>
        <p:spPr>
          <a:xfrm>
            <a:off x="5168900" y="3141663"/>
            <a:ext cx="347663" cy="2873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dirty="0" err="1">
              <a:solidFill>
                <a:schemeClr val="bg1"/>
              </a:solidFill>
              <a:cs typeface="Arial" pitchFamily="34" charset="0"/>
            </a:endParaRPr>
          </a:p>
        </p:txBody>
      </p:sp>
      <p:sp>
        <p:nvSpPr>
          <p:cNvPr id="2" name="Freeform 1"/>
          <p:cNvSpPr/>
          <p:nvPr/>
        </p:nvSpPr>
        <p:spPr>
          <a:xfrm>
            <a:off x="1111025" y="1392918"/>
            <a:ext cx="427264" cy="686707"/>
          </a:xfrm>
          <a:custGeom>
            <a:avLst/>
            <a:gdLst>
              <a:gd name="connsiteX0" fmla="*/ 816428 w 816428"/>
              <a:gd name="connsiteY0" fmla="*/ 153307 h 686707"/>
              <a:gd name="connsiteX1" fmla="*/ 206828 w 816428"/>
              <a:gd name="connsiteY1" fmla="*/ 33564 h 686707"/>
              <a:gd name="connsiteX2" fmla="*/ 0 w 816428"/>
              <a:gd name="connsiteY2" fmla="*/ 686707 h 686707"/>
            </a:gdLst>
            <a:ahLst/>
            <a:cxnLst>
              <a:cxn ang="0">
                <a:pos x="connsiteX0" y="connsiteY0"/>
              </a:cxn>
              <a:cxn ang="0">
                <a:pos x="connsiteX1" y="connsiteY1"/>
              </a:cxn>
              <a:cxn ang="0">
                <a:pos x="connsiteX2" y="connsiteY2"/>
              </a:cxn>
            </a:cxnLst>
            <a:rect l="l" t="t" r="r" b="b"/>
            <a:pathLst>
              <a:path w="816428" h="686707">
                <a:moveTo>
                  <a:pt x="816428" y="153307"/>
                </a:moveTo>
                <a:cubicBezTo>
                  <a:pt x="579663" y="48985"/>
                  <a:pt x="342899" y="-55336"/>
                  <a:pt x="206828" y="33564"/>
                </a:cubicBezTo>
                <a:cubicBezTo>
                  <a:pt x="70757" y="122464"/>
                  <a:pt x="45357" y="565150"/>
                  <a:pt x="0" y="686707"/>
                </a:cubicBezTo>
              </a:path>
            </a:pathLst>
          </a:custGeom>
          <a:noFill/>
          <a:ln w="1905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7"/>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0485025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sz="quarter" idx="14"/>
          </p:nvPr>
        </p:nvSpPr>
        <p:spPr>
          <a:xfrm>
            <a:off x="560388" y="1123950"/>
            <a:ext cx="8785225" cy="5113338"/>
          </a:xfrm>
        </p:spPr>
        <p:txBody>
          <a:bodyPr/>
          <a:lstStyle/>
          <a:p>
            <a:pPr eaLnBrk="1" hangingPunct="1"/>
            <a:r>
              <a:rPr lang="en-GB" dirty="0" smtClean="0"/>
              <a:t>It combines the two first dosing steps in one unit</a:t>
            </a:r>
          </a:p>
        </p:txBody>
      </p:sp>
      <p:sp>
        <p:nvSpPr>
          <p:cNvPr id="21507" name="Rectangle 2"/>
          <p:cNvSpPr>
            <a:spLocks noGrp="1" noChangeArrowheads="1"/>
          </p:cNvSpPr>
          <p:nvPr>
            <p:ph type="title"/>
          </p:nvPr>
        </p:nvSpPr>
        <p:spPr/>
        <p:txBody>
          <a:bodyPr/>
          <a:lstStyle/>
          <a:p>
            <a:pPr eaLnBrk="1" hangingPunct="1"/>
            <a:r>
              <a:rPr lang="en-GB" smtClean="0"/>
              <a:t>The </a:t>
            </a:r>
            <a:r>
              <a:rPr lang="en-GB" smtClean="0">
                <a:solidFill>
                  <a:srgbClr val="FF0000"/>
                </a:solidFill>
              </a:rPr>
              <a:t>Inclined Apron Feeder </a:t>
            </a:r>
            <a:r>
              <a:rPr lang="en-GB" smtClean="0"/>
              <a:t>is the HTEC standard hopper for coarse solids in combination with autom. overhead crane</a:t>
            </a:r>
          </a:p>
        </p:txBody>
      </p:sp>
      <p:pic>
        <p:nvPicPr>
          <p:cNvPr id="21508" name="Picture 4" descr="npo0002f3"/>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1598613" y="1612900"/>
            <a:ext cx="2366962" cy="47132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21509" name="Line 5"/>
          <p:cNvSpPr>
            <a:spLocks noChangeShapeType="1"/>
          </p:cNvSpPr>
          <p:nvPr/>
        </p:nvSpPr>
        <p:spPr bwMode="auto">
          <a:xfrm>
            <a:off x="2676525" y="2876550"/>
            <a:ext cx="0" cy="234950"/>
          </a:xfrm>
          <a:prstGeom prst="line">
            <a:avLst/>
          </a:prstGeom>
          <a:noFill/>
          <a:ln w="25400">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000" tIns="46800" rIns="90000" bIns="46800">
            <a:spAutoFit/>
          </a:bodyPr>
          <a:lstStyle/>
          <a:p>
            <a:endParaRPr lang="en-US"/>
          </a:p>
        </p:txBody>
      </p:sp>
      <p:sp>
        <p:nvSpPr>
          <p:cNvPr id="21510" name="Line 6"/>
          <p:cNvSpPr>
            <a:spLocks noChangeShapeType="1"/>
          </p:cNvSpPr>
          <p:nvPr/>
        </p:nvSpPr>
        <p:spPr bwMode="auto">
          <a:xfrm>
            <a:off x="2670175" y="4286250"/>
            <a:ext cx="0" cy="234950"/>
          </a:xfrm>
          <a:prstGeom prst="line">
            <a:avLst/>
          </a:prstGeom>
          <a:noFill/>
          <a:ln w="25400">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000" tIns="46800" rIns="90000" bIns="46800">
            <a:spAutoFit/>
          </a:bodyPr>
          <a:lstStyle/>
          <a:p>
            <a:endParaRPr lang="en-US"/>
          </a:p>
        </p:txBody>
      </p:sp>
      <p:pic>
        <p:nvPicPr>
          <p:cNvPr id="21512" name="Picture 9"/>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4156075" y="1624013"/>
            <a:ext cx="5672138" cy="4467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513" name="Text Box 10"/>
          <p:cNvSpPr txBox="1">
            <a:spLocks noChangeArrowheads="1"/>
          </p:cNvSpPr>
          <p:nvPr/>
        </p:nvSpPr>
        <p:spPr bwMode="auto">
          <a:xfrm>
            <a:off x="7980363" y="2555875"/>
            <a:ext cx="1663700" cy="46355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1200" dirty="0">
                <a:cs typeface="Times New Roman" pitchFamily="18" charset="0"/>
              </a:rPr>
              <a:t>Counter-rotating stripping roll</a:t>
            </a:r>
            <a:endParaRPr lang="en-GB" sz="1200" dirty="0"/>
          </a:p>
        </p:txBody>
      </p:sp>
      <p:sp>
        <p:nvSpPr>
          <p:cNvPr id="21514" name="Rectangle 11"/>
          <p:cNvSpPr>
            <a:spLocks noChangeArrowheads="1"/>
          </p:cNvSpPr>
          <p:nvPr/>
        </p:nvSpPr>
        <p:spPr bwMode="auto">
          <a:xfrm>
            <a:off x="4248150" y="5843588"/>
            <a:ext cx="903288" cy="20002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21515" name="Rectangle 12"/>
          <p:cNvSpPr>
            <a:spLocks noChangeArrowheads="1"/>
          </p:cNvSpPr>
          <p:nvPr/>
        </p:nvSpPr>
        <p:spPr bwMode="auto">
          <a:xfrm>
            <a:off x="4056063" y="5776913"/>
            <a:ext cx="1792287" cy="4572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GB" sz="1200" dirty="0"/>
              <a:t>Load cells for </a:t>
            </a:r>
            <a:br>
              <a:rPr lang="en-GB" sz="1200" dirty="0"/>
            </a:br>
            <a:r>
              <a:rPr lang="en-GB" sz="1200" dirty="0" smtClean="0"/>
              <a:t>Filling </a:t>
            </a:r>
            <a:r>
              <a:rPr lang="en-GB" sz="1200" smtClean="0"/>
              <a:t>degree detection</a:t>
            </a:r>
            <a:endParaRPr lang="en-GB" sz="1200" dirty="0"/>
          </a:p>
        </p:txBody>
      </p:sp>
      <p:sp>
        <p:nvSpPr>
          <p:cNvPr id="21516" name="Rectangle 13"/>
          <p:cNvSpPr>
            <a:spLocks noChangeArrowheads="1"/>
          </p:cNvSpPr>
          <p:nvPr/>
        </p:nvSpPr>
        <p:spPr bwMode="auto">
          <a:xfrm>
            <a:off x="4783138" y="1628775"/>
            <a:ext cx="636587" cy="20002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21517" name="Rectangle 14"/>
          <p:cNvSpPr>
            <a:spLocks noChangeArrowheads="1"/>
          </p:cNvSpPr>
          <p:nvPr/>
        </p:nvSpPr>
        <p:spPr bwMode="auto">
          <a:xfrm>
            <a:off x="4273550" y="1598613"/>
            <a:ext cx="1446213" cy="27463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GB" sz="1200"/>
              <a:t>Hopper 5-15 m3</a:t>
            </a:r>
          </a:p>
        </p:txBody>
      </p:sp>
      <p:sp>
        <p:nvSpPr>
          <p:cNvPr id="21518" name="Rectangle 15"/>
          <p:cNvSpPr>
            <a:spLocks noChangeArrowheads="1"/>
          </p:cNvSpPr>
          <p:nvPr/>
        </p:nvSpPr>
        <p:spPr bwMode="auto">
          <a:xfrm>
            <a:off x="8229600" y="3779838"/>
            <a:ext cx="1654175" cy="30162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21519" name="Rectangle 16"/>
          <p:cNvSpPr>
            <a:spLocks noChangeArrowheads="1"/>
          </p:cNvSpPr>
          <p:nvPr/>
        </p:nvSpPr>
        <p:spPr bwMode="auto">
          <a:xfrm>
            <a:off x="8102600" y="3697288"/>
            <a:ext cx="1446213" cy="4572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n-GB" sz="1200"/>
              <a:t>Apron Conveyor, width 1.5 – 3 m</a:t>
            </a:r>
          </a:p>
        </p:txBody>
      </p:sp>
      <p:pic>
        <p:nvPicPr>
          <p:cNvPr id="18" name="Picture 9" descr="bd06942_"/>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863600" y="1598613"/>
            <a:ext cx="1038225" cy="109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38607105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GB" dirty="0" smtClean="0"/>
              <a:t>The </a:t>
            </a:r>
            <a:r>
              <a:rPr lang="en-GB" dirty="0" err="1" smtClean="0">
                <a:solidFill>
                  <a:srgbClr val="FF1100"/>
                </a:solidFill>
              </a:rPr>
              <a:t>Schenck</a:t>
            </a:r>
            <a:r>
              <a:rPr lang="en-GB" dirty="0" smtClean="0">
                <a:solidFill>
                  <a:srgbClr val="FF1100"/>
                </a:solidFill>
              </a:rPr>
              <a:t> </a:t>
            </a:r>
            <a:r>
              <a:rPr lang="en-GB" dirty="0" err="1" smtClean="0">
                <a:solidFill>
                  <a:srgbClr val="FF1100"/>
                </a:solidFill>
              </a:rPr>
              <a:t>Multiflex</a:t>
            </a:r>
            <a:r>
              <a:rPr lang="en-GB" dirty="0" smtClean="0">
                <a:solidFill>
                  <a:srgbClr val="FF1100"/>
                </a:solidFill>
              </a:rPr>
              <a:t> </a:t>
            </a:r>
            <a:r>
              <a:rPr lang="en-GB" dirty="0" smtClean="0"/>
              <a:t>is a fully integrated screw weigh feeder suited for most fine &amp; coarse AFR</a:t>
            </a:r>
          </a:p>
        </p:txBody>
      </p:sp>
      <p:sp>
        <p:nvSpPr>
          <p:cNvPr id="22534" name="Text Box 6"/>
          <p:cNvSpPr txBox="1">
            <a:spLocks noChangeArrowheads="1"/>
          </p:cNvSpPr>
          <p:nvPr/>
        </p:nvSpPr>
        <p:spPr bwMode="auto">
          <a:xfrm>
            <a:off x="2066925" y="5300663"/>
            <a:ext cx="327501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buFont typeface="Wingdings" pitchFamily="2" charset="2"/>
              <a:buChar char="§"/>
            </a:pPr>
            <a:endParaRPr lang="en-GB" sz="1600"/>
          </a:p>
        </p:txBody>
      </p:sp>
      <p:sp>
        <p:nvSpPr>
          <p:cNvPr id="11" name="Rectangle 3"/>
          <p:cNvSpPr txBox="1">
            <a:spLocks noChangeArrowheads="1"/>
          </p:cNvSpPr>
          <p:nvPr/>
        </p:nvSpPr>
        <p:spPr>
          <a:xfrm>
            <a:off x="560388" y="1168286"/>
            <a:ext cx="5256708" cy="5069002"/>
          </a:xfrm>
          <a:prstGeom prst="rect">
            <a:avLst/>
          </a:prstGeom>
        </p:spPr>
        <p:txBody>
          <a:bodyPr/>
          <a:lstStyle>
            <a:lvl1pPr marL="270000" indent="-270000" algn="l" defTabSz="914400" rtl="0" eaLnBrk="1" latinLnBrk="0" hangingPunct="1">
              <a:spcBef>
                <a:spcPts val="576"/>
              </a:spcBef>
              <a:buClr>
                <a:srgbClr val="22934B"/>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22934B"/>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22934B"/>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22934B"/>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22934B"/>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GB" sz="2000" dirty="0"/>
              <a:t>Integrated system</a:t>
            </a:r>
          </a:p>
          <a:p>
            <a:pPr lvl="1">
              <a:lnSpc>
                <a:spcPct val="90000"/>
              </a:lnSpc>
            </a:pPr>
            <a:r>
              <a:rPr lang="en-GB" sz="2000" dirty="0"/>
              <a:t>Extraction, volumetric and gravimetric dosing in one unit</a:t>
            </a:r>
          </a:p>
          <a:p>
            <a:pPr>
              <a:lnSpc>
                <a:spcPct val="90000"/>
              </a:lnSpc>
            </a:pPr>
            <a:r>
              <a:rPr lang="en-GB" sz="2000" dirty="0"/>
              <a:t>Pre-dosing bin (up to 25m3) on load cells with activation arms</a:t>
            </a:r>
          </a:p>
          <a:p>
            <a:pPr>
              <a:lnSpc>
                <a:spcPct val="90000"/>
              </a:lnSpc>
            </a:pPr>
            <a:r>
              <a:rPr lang="en-GB" sz="2000" dirty="0" smtClean="0"/>
              <a:t>Screw weigh feeder for fine and many types of coarse AFR</a:t>
            </a:r>
          </a:p>
          <a:p>
            <a:pPr>
              <a:lnSpc>
                <a:spcPct val="90000"/>
              </a:lnSpc>
            </a:pPr>
            <a:r>
              <a:rPr lang="en-GB" sz="2000" dirty="0" err="1" smtClean="0"/>
              <a:t>Shaftless</a:t>
            </a:r>
            <a:r>
              <a:rPr lang="en-GB" sz="2000" dirty="0" smtClean="0"/>
              <a:t> screws (2x500mm) on load cells </a:t>
            </a:r>
          </a:p>
          <a:p>
            <a:pPr>
              <a:lnSpc>
                <a:spcPct val="90000"/>
              </a:lnSpc>
            </a:pPr>
            <a:r>
              <a:rPr lang="en-GB" sz="2000" dirty="0" smtClean="0"/>
              <a:t>Best demonstrated dosing accuracy</a:t>
            </a:r>
          </a:p>
          <a:p>
            <a:pPr>
              <a:lnSpc>
                <a:spcPct val="90000"/>
              </a:lnSpc>
            </a:pPr>
            <a:r>
              <a:rPr lang="en-GB" sz="2000" dirty="0" smtClean="0"/>
              <a:t>Max. feed rate: 200 m3/h</a:t>
            </a:r>
          </a:p>
          <a:p>
            <a:pPr>
              <a:lnSpc>
                <a:spcPct val="90000"/>
              </a:lnSpc>
            </a:pPr>
            <a:r>
              <a:rPr lang="en-GB" sz="2000" dirty="0" smtClean="0"/>
              <a:t>For most materials: acts as airlock if bin is sufficiently filled with material</a:t>
            </a:r>
          </a:p>
          <a:p>
            <a:pPr>
              <a:lnSpc>
                <a:spcPct val="90000"/>
              </a:lnSpc>
            </a:pPr>
            <a:r>
              <a:rPr lang="en-GB" sz="2000" dirty="0" smtClean="0"/>
              <a:t>Fully enclosed design</a:t>
            </a:r>
          </a:p>
          <a:p>
            <a:pPr>
              <a:lnSpc>
                <a:spcPct val="90000"/>
              </a:lnSpc>
            </a:pPr>
            <a:r>
              <a:rPr lang="en-GB" sz="2000" dirty="0" smtClean="0"/>
              <a:t>Fully explosion proof design available</a:t>
            </a:r>
          </a:p>
          <a:p>
            <a:pPr>
              <a:lnSpc>
                <a:spcPct val="90000"/>
              </a:lnSpc>
            </a:pPr>
            <a:r>
              <a:rPr lang="en-GB" sz="2000" dirty="0" smtClean="0"/>
              <a:t>Many references within Holcim</a:t>
            </a:r>
          </a:p>
          <a:p>
            <a:pPr>
              <a:lnSpc>
                <a:spcPct val="90000"/>
              </a:lnSpc>
            </a:pPr>
            <a:endParaRPr lang="en-GB" sz="2000" dirty="0" smtClean="0"/>
          </a:p>
        </p:txBody>
      </p:sp>
      <p:pic>
        <p:nvPicPr>
          <p:cNvPr id="1026" name="Picture 2" descr="E:\04 PF\02 Subjects\_Suppliers\Schenck\02 Meetings\2014-08-08_Prague MTF test\SCE\Pics\DSC02617.JPG"/>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6246203" y="1168288"/>
            <a:ext cx="3099283" cy="4132376"/>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4" descr="Schenck_Multiflex"/>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6495245" y="4880748"/>
            <a:ext cx="2601198" cy="1581201"/>
          </a:xfrm>
          <a:prstGeom prst="rect">
            <a:avLst/>
          </a:prstGeom>
          <a:noFill/>
          <a:ln w="28575">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sp>
        <p:nvSpPr>
          <p:cNvPr id="4" name="Footer Placeholder 3"/>
          <p:cNvSpPr>
            <a:spLocks noGrp="1"/>
          </p:cNvSpPr>
          <p:nvPr>
            <p:ph type="ftr" sz="quarter" idx="13"/>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246017265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ctrTitle"/>
          </p:nvPr>
        </p:nvSpPr>
        <p:spPr>
          <a:xfrm>
            <a:off x="1423988" y="1916113"/>
            <a:ext cx="7921625" cy="1081087"/>
          </a:xfrm>
        </p:spPr>
        <p:txBody>
          <a:bodyPr/>
          <a:lstStyle/>
          <a:p>
            <a:pPr eaLnBrk="1" hangingPunct="1"/>
            <a:r>
              <a:rPr lang="en-GB" smtClean="0"/>
              <a:t>Transport</a:t>
            </a:r>
          </a:p>
        </p:txBody>
      </p:sp>
      <p:sp>
        <p:nvSpPr>
          <p:cNvPr id="43011" name="Rectangle 3"/>
          <p:cNvSpPr>
            <a:spLocks noGrp="1" noChangeArrowheads="1"/>
          </p:cNvSpPr>
          <p:nvPr>
            <p:ph type="subTitle" idx="1"/>
          </p:nvPr>
        </p:nvSpPr>
        <p:spPr>
          <a:xfrm>
            <a:off x="1423988" y="3068638"/>
            <a:ext cx="7921625" cy="647700"/>
          </a:xfrm>
        </p:spPr>
        <p:txBody>
          <a:bodyPr/>
          <a:lstStyle/>
          <a:p>
            <a:pPr eaLnBrk="1" hangingPunct="1">
              <a:spcBef>
                <a:spcPct val="0"/>
              </a:spcBef>
            </a:pPr>
            <a:r>
              <a:rPr lang="en-GB" dirty="0" smtClean="0"/>
              <a:t>Belt Conveyor</a:t>
            </a:r>
          </a:p>
          <a:p>
            <a:pPr eaLnBrk="1" hangingPunct="1">
              <a:spcBef>
                <a:spcPct val="0"/>
              </a:spcBef>
            </a:pPr>
            <a:r>
              <a:rPr lang="en-GB" dirty="0" err="1" smtClean="0"/>
              <a:t>Sicon</a:t>
            </a:r>
            <a:endParaRPr lang="en-GB" dirty="0" smtClean="0"/>
          </a:p>
          <a:p>
            <a:pPr>
              <a:spcBef>
                <a:spcPct val="0"/>
              </a:spcBef>
            </a:pPr>
            <a:r>
              <a:rPr lang="en-GB" dirty="0" err="1"/>
              <a:t>Vecobelt</a:t>
            </a:r>
            <a:endParaRPr lang="en-GB" dirty="0"/>
          </a:p>
          <a:p>
            <a:pPr eaLnBrk="1" hangingPunct="1">
              <a:spcBef>
                <a:spcPct val="0"/>
              </a:spcBef>
            </a:pPr>
            <a:r>
              <a:rPr lang="en-GB" dirty="0" smtClean="0"/>
              <a:t>Through Chain Conveyor</a:t>
            </a:r>
          </a:p>
          <a:p>
            <a:pPr eaLnBrk="1" hangingPunct="1">
              <a:spcBef>
                <a:spcPct val="0"/>
              </a:spcBef>
            </a:pPr>
            <a:r>
              <a:rPr lang="en-GB" dirty="0" smtClean="0"/>
              <a:t>Pneumatic</a:t>
            </a:r>
          </a:p>
        </p:txBody>
      </p:sp>
      <p:sp>
        <p:nvSpPr>
          <p:cNvPr id="4" name="Footer Placeholder 3"/>
          <p:cNvSpPr>
            <a:spLocks noGrp="1"/>
          </p:cNvSpPr>
          <p:nvPr>
            <p:ph type="ftr" sz="quarter" idx="18"/>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38434662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sz="quarter" idx="14"/>
          </p:nvPr>
        </p:nvSpPr>
        <p:spPr>
          <a:xfrm>
            <a:off x="560388" y="1123950"/>
            <a:ext cx="8785225" cy="5113338"/>
          </a:xfrm>
        </p:spPr>
        <p:txBody>
          <a:bodyPr/>
          <a:lstStyle/>
          <a:p>
            <a:pPr eaLnBrk="1" hangingPunct="1"/>
            <a:r>
              <a:rPr lang="en-GB" dirty="0" smtClean="0"/>
              <a:t>Oversize your Belt Conveyor! </a:t>
            </a:r>
          </a:p>
          <a:p>
            <a:pPr eaLnBrk="1" hangingPunct="1"/>
            <a:r>
              <a:rPr lang="en-GB" dirty="0" smtClean="0"/>
              <a:t>Minimum Belt Width = 1000 mm</a:t>
            </a:r>
          </a:p>
        </p:txBody>
      </p:sp>
      <p:sp>
        <p:nvSpPr>
          <p:cNvPr id="44035" name="Rectangle 2"/>
          <p:cNvSpPr>
            <a:spLocks noGrp="1" noChangeArrowheads="1"/>
          </p:cNvSpPr>
          <p:nvPr>
            <p:ph type="title"/>
          </p:nvPr>
        </p:nvSpPr>
        <p:spPr/>
        <p:txBody>
          <a:bodyPr/>
          <a:lstStyle/>
          <a:p>
            <a:pPr eaLnBrk="1" hangingPunct="1"/>
            <a:r>
              <a:rPr lang="en-GB" smtClean="0"/>
              <a:t>The Belt Conveyor is the most versatile transport system. However, never undersize it!</a:t>
            </a:r>
          </a:p>
        </p:txBody>
      </p:sp>
      <p:pic>
        <p:nvPicPr>
          <p:cNvPr id="44036" name="Picture 4" descr="DSCN8595"/>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1912938" y="2114550"/>
            <a:ext cx="5718175" cy="4289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19325797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lstStyle/>
          <a:p>
            <a:r>
              <a:rPr lang="en-US" dirty="0">
                <a:latin typeface="Arial"/>
              </a:rPr>
              <a:t>Elements of solid AF feed systems</a:t>
            </a:r>
          </a:p>
          <a:p>
            <a:pPr lvl="1"/>
            <a:r>
              <a:rPr lang="en-US" dirty="0" smtClean="0">
                <a:solidFill>
                  <a:srgbClr val="000000"/>
                </a:solidFill>
                <a:latin typeface="Arial"/>
              </a:rPr>
              <a:t>Storage</a:t>
            </a:r>
          </a:p>
          <a:p>
            <a:pPr lvl="1"/>
            <a:r>
              <a:rPr lang="en-US" dirty="0">
                <a:solidFill>
                  <a:srgbClr val="000000"/>
                </a:solidFill>
                <a:latin typeface="Arial"/>
              </a:rPr>
              <a:t>Extraction and Dosing of Solid AFR</a:t>
            </a:r>
          </a:p>
          <a:p>
            <a:pPr lvl="1"/>
            <a:r>
              <a:rPr lang="en-US" dirty="0" smtClean="0">
                <a:solidFill>
                  <a:srgbClr val="000000"/>
                </a:solidFill>
                <a:latin typeface="Arial"/>
              </a:rPr>
              <a:t>Transport</a:t>
            </a:r>
          </a:p>
          <a:p>
            <a:pPr lvl="1"/>
            <a:r>
              <a:rPr lang="en-GB" dirty="0"/>
              <a:t>Feed chute / Airlock</a:t>
            </a:r>
            <a:endParaRPr lang="en-US" dirty="0" smtClean="0">
              <a:solidFill>
                <a:srgbClr val="000000"/>
              </a:solidFill>
              <a:latin typeface="Arial"/>
            </a:endParaRPr>
          </a:p>
          <a:p>
            <a:r>
              <a:rPr lang="en-US" dirty="0">
                <a:solidFill>
                  <a:srgbClr val="000000"/>
                </a:solidFill>
                <a:latin typeface="Arial"/>
              </a:rPr>
              <a:t>AF Feed </a:t>
            </a:r>
            <a:r>
              <a:rPr lang="en-US" dirty="0" smtClean="0">
                <a:solidFill>
                  <a:srgbClr val="000000"/>
                </a:solidFill>
                <a:latin typeface="Arial"/>
              </a:rPr>
              <a:t>System Overview</a:t>
            </a:r>
            <a:endParaRPr lang="en-US" dirty="0">
              <a:solidFill>
                <a:srgbClr val="000000"/>
              </a:solidFill>
              <a:latin typeface="Arial"/>
            </a:endParaRPr>
          </a:p>
          <a:p>
            <a:pPr lvl="1"/>
            <a:r>
              <a:rPr lang="en-US" dirty="0">
                <a:solidFill>
                  <a:srgbClr val="000000"/>
                </a:solidFill>
                <a:latin typeface="Arial"/>
              </a:rPr>
              <a:t>Fine Solid AFR Handling</a:t>
            </a:r>
          </a:p>
          <a:p>
            <a:pPr lvl="1"/>
            <a:r>
              <a:rPr lang="en-US" dirty="0">
                <a:solidFill>
                  <a:srgbClr val="000000"/>
                </a:solidFill>
                <a:latin typeface="Arial"/>
              </a:rPr>
              <a:t>Coarse Solid AFR Handling</a:t>
            </a:r>
          </a:p>
          <a:p>
            <a:pPr lvl="1"/>
            <a:r>
              <a:rPr lang="en-US" dirty="0">
                <a:solidFill>
                  <a:srgbClr val="000000"/>
                </a:solidFill>
                <a:latin typeface="Arial"/>
              </a:rPr>
              <a:t>Liquid AFR Handling</a:t>
            </a:r>
          </a:p>
          <a:p>
            <a:pPr lvl="1"/>
            <a:r>
              <a:rPr lang="en-US" dirty="0">
                <a:solidFill>
                  <a:srgbClr val="000000"/>
                </a:solidFill>
                <a:latin typeface="Arial"/>
              </a:rPr>
              <a:t>Sludge </a:t>
            </a:r>
            <a:r>
              <a:rPr lang="en-US" dirty="0" smtClean="0">
                <a:solidFill>
                  <a:srgbClr val="000000"/>
                </a:solidFill>
                <a:latin typeface="Arial"/>
              </a:rPr>
              <a:t>Handling</a:t>
            </a:r>
          </a:p>
          <a:p>
            <a:r>
              <a:rPr lang="en-US" dirty="0" smtClean="0">
                <a:latin typeface="Arial"/>
              </a:rPr>
              <a:t>Design Safety of AFR Feed Systems</a:t>
            </a:r>
            <a:endParaRPr lang="en-US" dirty="0">
              <a:latin typeface="Arial"/>
            </a:endParaRPr>
          </a:p>
          <a:p>
            <a:endParaRPr lang="en-US" dirty="0"/>
          </a:p>
        </p:txBody>
      </p:sp>
      <p:sp>
        <p:nvSpPr>
          <p:cNvPr id="5" name="Title 4"/>
          <p:cNvSpPr>
            <a:spLocks noGrp="1"/>
          </p:cNvSpPr>
          <p:nvPr>
            <p:ph type="title"/>
          </p:nvPr>
        </p:nvSpPr>
        <p:spPr/>
        <p:txBody>
          <a:bodyPr/>
          <a:lstStyle/>
          <a:p>
            <a:r>
              <a:rPr lang="en-US" dirty="0" smtClean="0"/>
              <a:t>Content</a:t>
            </a:r>
            <a:endParaRPr lang="en-US" dirty="0"/>
          </a:p>
        </p:txBody>
      </p:sp>
      <p:sp>
        <p:nvSpPr>
          <p:cNvPr id="6" name="Footer Placeholder 5"/>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2482470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GB" smtClean="0"/>
              <a:t>What is wrong here?</a:t>
            </a:r>
          </a:p>
        </p:txBody>
      </p:sp>
      <p:pic>
        <p:nvPicPr>
          <p:cNvPr id="49155" name="Picture 3" descr="DSCN3948"/>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3076575" y="1390650"/>
            <a:ext cx="6251575" cy="4689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1188" name="Picture 4" descr="Wuxue 018"/>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933450" y="1238250"/>
            <a:ext cx="2438400" cy="325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13"/>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23265643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21188"/>
                                        </p:tgtEl>
                                        <p:attrNameLst>
                                          <p:attrName>style.visibility</p:attrName>
                                        </p:attrNameLst>
                                      </p:cBhvr>
                                      <p:to>
                                        <p:strVal val="visible"/>
                                      </p:to>
                                    </p:set>
                                    <p:animEffect transition="in" filter="box(in)">
                                      <p:cBhvr>
                                        <p:cTn id="7" dur="500"/>
                                        <p:tgtEl>
                                          <p:spTgt spid="221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8"/>
          <p:cNvGrpSpPr>
            <a:grpSpLocks/>
          </p:cNvGrpSpPr>
          <p:nvPr/>
        </p:nvGrpSpPr>
        <p:grpSpPr bwMode="auto">
          <a:xfrm>
            <a:off x="1352550" y="1794793"/>
            <a:ext cx="4170363" cy="1858962"/>
            <a:chOff x="1352600" y="1791261"/>
            <a:chExt cx="4170363" cy="1858963"/>
          </a:xfrm>
        </p:grpSpPr>
        <p:pic>
          <p:nvPicPr>
            <p:cNvPr id="50207" name="Picture 6"/>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1352600" y="1791261"/>
              <a:ext cx="4170363" cy="1858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Rectangle 7"/>
            <p:cNvSpPr/>
            <p:nvPr/>
          </p:nvSpPr>
          <p:spPr>
            <a:xfrm>
              <a:off x="1568500" y="2712011"/>
              <a:ext cx="1223963"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2000" dirty="0" err="1">
                <a:solidFill>
                  <a:schemeClr val="bg1"/>
                </a:solidFill>
                <a:cs typeface="Arial" pitchFamily="34" charset="0"/>
              </a:endParaRPr>
            </a:p>
          </p:txBody>
        </p:sp>
        <p:sp>
          <p:nvSpPr>
            <p:cNvPr id="26" name="Rectangle 25"/>
            <p:cNvSpPr/>
            <p:nvPr/>
          </p:nvSpPr>
          <p:spPr>
            <a:xfrm>
              <a:off x="1619300" y="3088249"/>
              <a:ext cx="1408113"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2000" dirty="0" err="1">
                <a:solidFill>
                  <a:schemeClr val="bg1"/>
                </a:solidFill>
                <a:cs typeface="Arial" pitchFamily="34" charset="0"/>
              </a:endParaRPr>
            </a:p>
          </p:txBody>
        </p:sp>
      </p:grpSp>
      <p:sp>
        <p:nvSpPr>
          <p:cNvPr id="50179" name="Rectangle 3"/>
          <p:cNvSpPr>
            <a:spLocks noGrp="1" noChangeArrowheads="1"/>
          </p:cNvSpPr>
          <p:nvPr>
            <p:ph sz="quarter" idx="14"/>
          </p:nvPr>
        </p:nvSpPr>
        <p:spPr>
          <a:xfrm>
            <a:off x="631825" y="1123974"/>
            <a:ext cx="8785225" cy="5113338"/>
          </a:xfrm>
        </p:spPr>
        <p:txBody>
          <a:bodyPr/>
          <a:lstStyle/>
          <a:p>
            <a:pPr eaLnBrk="1" hangingPunct="1"/>
            <a:r>
              <a:rPr lang="en-GB" sz="2000" dirty="0" smtClean="0"/>
              <a:t>Minimum requirement for conveyor belt cleaning: dual belt cleaning system, consisting of primary and secondary belt cleaners</a:t>
            </a:r>
          </a:p>
          <a:p>
            <a:pPr eaLnBrk="1" hangingPunct="1"/>
            <a:endParaRPr lang="en-GB" sz="2000" dirty="0"/>
          </a:p>
          <a:p>
            <a:pPr eaLnBrk="1" hangingPunct="1"/>
            <a:endParaRPr lang="en-GB" sz="2000" dirty="0" smtClean="0"/>
          </a:p>
          <a:p>
            <a:pPr eaLnBrk="1" hangingPunct="1"/>
            <a:endParaRPr lang="en-GB" sz="2000" dirty="0"/>
          </a:p>
          <a:p>
            <a:pPr eaLnBrk="1" hangingPunct="1"/>
            <a:endParaRPr lang="en-GB" sz="2000" dirty="0" smtClean="0"/>
          </a:p>
          <a:p>
            <a:pPr eaLnBrk="1" hangingPunct="1"/>
            <a:endParaRPr lang="en-GB" sz="2000" dirty="0"/>
          </a:p>
          <a:p>
            <a:pPr eaLnBrk="1" hangingPunct="1"/>
            <a:endParaRPr lang="en-GB" sz="2000" dirty="0" smtClean="0"/>
          </a:p>
          <a:p>
            <a:pPr eaLnBrk="1" hangingPunct="1"/>
            <a:endParaRPr lang="en-GB" sz="2000" dirty="0"/>
          </a:p>
          <a:p>
            <a:pPr eaLnBrk="1" hangingPunct="1"/>
            <a:endParaRPr lang="en-GB" sz="2000" dirty="0" smtClean="0"/>
          </a:p>
          <a:p>
            <a:pPr eaLnBrk="1" hangingPunct="1"/>
            <a:endParaRPr lang="en-GB" sz="2000" dirty="0"/>
          </a:p>
          <a:p>
            <a:pPr eaLnBrk="1" hangingPunct="1"/>
            <a:endParaRPr lang="en-GB" sz="2000" dirty="0" smtClean="0"/>
          </a:p>
          <a:p>
            <a:pPr eaLnBrk="1" hangingPunct="1"/>
            <a:endParaRPr lang="en-GB" sz="2000" dirty="0"/>
          </a:p>
          <a:p>
            <a:pPr eaLnBrk="1" hangingPunct="1"/>
            <a:r>
              <a:rPr lang="en-GB" sz="2000" dirty="0" smtClean="0"/>
              <a:t>Regular maintenance!</a:t>
            </a:r>
          </a:p>
        </p:txBody>
      </p:sp>
      <p:sp>
        <p:nvSpPr>
          <p:cNvPr id="50180" name="Rectangle 2"/>
          <p:cNvSpPr>
            <a:spLocks noGrp="1" noChangeArrowheads="1"/>
          </p:cNvSpPr>
          <p:nvPr>
            <p:ph type="title"/>
          </p:nvPr>
        </p:nvSpPr>
        <p:spPr/>
        <p:txBody>
          <a:bodyPr/>
          <a:lstStyle/>
          <a:p>
            <a:pPr eaLnBrk="1" hangingPunct="1"/>
            <a:r>
              <a:rPr lang="en-GB" dirty="0" smtClean="0"/>
              <a:t>Belt Cleaner – Design Criteria</a:t>
            </a:r>
          </a:p>
        </p:txBody>
      </p:sp>
      <p:sp>
        <p:nvSpPr>
          <p:cNvPr id="50181" name="Text Box 4"/>
          <p:cNvSpPr txBox="1">
            <a:spLocks noChangeArrowheads="1"/>
          </p:cNvSpPr>
          <p:nvPr/>
        </p:nvSpPr>
        <p:spPr bwMode="auto">
          <a:xfrm>
            <a:off x="1524000" y="3583905"/>
            <a:ext cx="45720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1400"/>
              <a:t>Fig. 1: Correct position of the primary – Installed at </a:t>
            </a:r>
            <a:r>
              <a:rPr lang="en-GB" sz="1400">
                <a:cs typeface="Times New Roman" pitchFamily="18" charset="0"/>
              </a:rPr>
              <a:t>three (3) o'clock position – and secondary belt cleaners</a:t>
            </a:r>
          </a:p>
        </p:txBody>
      </p:sp>
      <p:sp>
        <p:nvSpPr>
          <p:cNvPr id="50182" name="Text Box 5"/>
          <p:cNvSpPr txBox="1">
            <a:spLocks noChangeArrowheads="1"/>
          </p:cNvSpPr>
          <p:nvPr/>
        </p:nvSpPr>
        <p:spPr bwMode="auto">
          <a:xfrm>
            <a:off x="6553200" y="3633118"/>
            <a:ext cx="2362200" cy="487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1400"/>
              <a:t>Fig. 2: Segmented primary scraper plates (plastic)</a:t>
            </a:r>
          </a:p>
        </p:txBody>
      </p:sp>
      <p:pic>
        <p:nvPicPr>
          <p:cNvPr id="50183" name="Picture 6"/>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6561138" y="1599530"/>
            <a:ext cx="2209800" cy="20907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0184" name="Text Box 9"/>
          <p:cNvSpPr txBox="1">
            <a:spLocks noChangeArrowheads="1"/>
          </p:cNvSpPr>
          <p:nvPr/>
        </p:nvSpPr>
        <p:spPr bwMode="auto">
          <a:xfrm>
            <a:off x="1712913" y="2482180"/>
            <a:ext cx="762000" cy="463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sz="1200"/>
              <a:t>Primary cleaner</a:t>
            </a:r>
          </a:p>
        </p:txBody>
      </p:sp>
      <p:sp>
        <p:nvSpPr>
          <p:cNvPr id="50185" name="Line 10"/>
          <p:cNvSpPr>
            <a:spLocks noChangeShapeType="1"/>
          </p:cNvSpPr>
          <p:nvPr/>
        </p:nvSpPr>
        <p:spPr bwMode="auto">
          <a:xfrm>
            <a:off x="1917700" y="2891755"/>
            <a:ext cx="7620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50186" name="Text Box 11"/>
          <p:cNvSpPr txBox="1">
            <a:spLocks noChangeArrowheads="1"/>
          </p:cNvSpPr>
          <p:nvPr/>
        </p:nvSpPr>
        <p:spPr bwMode="auto">
          <a:xfrm>
            <a:off x="1500188" y="3047330"/>
            <a:ext cx="914400" cy="463550"/>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sz="1200"/>
              <a:t>Secondary cleaner</a:t>
            </a:r>
          </a:p>
        </p:txBody>
      </p:sp>
      <p:sp>
        <p:nvSpPr>
          <p:cNvPr id="50187" name="Line 12"/>
          <p:cNvSpPr>
            <a:spLocks noChangeShapeType="1"/>
          </p:cNvSpPr>
          <p:nvPr/>
        </p:nvSpPr>
        <p:spPr bwMode="auto">
          <a:xfrm flipV="1">
            <a:off x="2235200" y="3307680"/>
            <a:ext cx="6858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en-US"/>
          </a:p>
        </p:txBody>
      </p:sp>
      <p:pic>
        <p:nvPicPr>
          <p:cNvPr id="50188" name="Picture 13"/>
          <p:cNvPicPr>
            <a:picLocks noChangeAspect="1" noChangeArrowheads="1"/>
          </p:cNvPicPr>
          <p:nvPr/>
        </p:nvPicPr>
        <p:blipFill>
          <a:blip r:embed="rId4" cstate="screen">
            <a:extLst>
              <a:ext uri="{28A0092B-C50C-407E-A947-70E740481C1C}">
                <a14:useLocalDpi xmlns:a14="http://schemas.microsoft.com/office/drawing/2010/main" xmlns=""/>
              </a:ext>
            </a:extLst>
          </a:blip>
          <a:srcRect b="5803"/>
          <a:stretch>
            <a:fillRect/>
          </a:stretch>
        </p:blipFill>
        <p:spPr bwMode="auto">
          <a:xfrm>
            <a:off x="1619250" y="4253830"/>
            <a:ext cx="5118100" cy="1403350"/>
          </a:xfrm>
          <a:prstGeom prst="rect">
            <a:avLst/>
          </a:prstGeom>
          <a:noFill/>
          <a:ln w="1905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0189" name="Text Box 14"/>
          <p:cNvSpPr txBox="1">
            <a:spLocks noChangeArrowheads="1"/>
          </p:cNvSpPr>
          <p:nvPr/>
        </p:nvSpPr>
        <p:spPr bwMode="auto">
          <a:xfrm>
            <a:off x="1555750" y="5657180"/>
            <a:ext cx="4464050"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1400"/>
              <a:t>Fig. 3: Primary cleaner – keep contact area constant</a:t>
            </a:r>
          </a:p>
        </p:txBody>
      </p:sp>
      <p:sp>
        <p:nvSpPr>
          <p:cNvPr id="10" name="Rectangle 9"/>
          <p:cNvSpPr/>
          <p:nvPr/>
        </p:nvSpPr>
        <p:spPr>
          <a:xfrm>
            <a:off x="4054475" y="3091780"/>
            <a:ext cx="1330325" cy="215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2000" dirty="0" err="1">
              <a:solidFill>
                <a:schemeClr val="bg1"/>
              </a:solidFill>
              <a:cs typeface="Arial" pitchFamily="34" charset="0"/>
            </a:endParaRPr>
          </a:p>
        </p:txBody>
      </p:sp>
      <p:sp>
        <p:nvSpPr>
          <p:cNvPr id="50193" name="Line 12"/>
          <p:cNvSpPr>
            <a:spLocks noChangeShapeType="1"/>
          </p:cNvSpPr>
          <p:nvPr/>
        </p:nvSpPr>
        <p:spPr bwMode="auto">
          <a:xfrm flipH="1" flipV="1">
            <a:off x="4089400" y="3210843"/>
            <a:ext cx="685800" cy="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50194" name="Text Box 9"/>
          <p:cNvSpPr txBox="1">
            <a:spLocks noChangeArrowheads="1"/>
          </p:cNvSpPr>
          <p:nvPr/>
        </p:nvSpPr>
        <p:spPr bwMode="auto">
          <a:xfrm>
            <a:off x="4808538" y="3044155"/>
            <a:ext cx="762000"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1200"/>
              <a:t>Tertiary</a:t>
            </a:r>
          </a:p>
          <a:p>
            <a:pPr eaLnBrk="1" hangingPunct="1"/>
            <a:r>
              <a:rPr lang="en-GB" sz="1200"/>
              <a:t>Cleaner</a:t>
            </a:r>
          </a:p>
        </p:txBody>
      </p:sp>
      <p:sp>
        <p:nvSpPr>
          <p:cNvPr id="50195" name="AutoShape 7"/>
          <p:cNvSpPr>
            <a:spLocks noChangeAspect="1" noChangeArrowheads="1"/>
          </p:cNvSpPr>
          <p:nvPr/>
        </p:nvSpPr>
        <p:spPr bwMode="auto">
          <a:xfrm>
            <a:off x="1320800" y="1880518"/>
            <a:ext cx="4170363" cy="1858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50196" name="AutoShape 10"/>
          <p:cNvSpPr>
            <a:spLocks noChangeAspect="1" noChangeArrowheads="1"/>
          </p:cNvSpPr>
          <p:nvPr/>
        </p:nvSpPr>
        <p:spPr bwMode="auto">
          <a:xfrm>
            <a:off x="1320800" y="1880518"/>
            <a:ext cx="4170363" cy="1858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50197" name="AutoShape 13"/>
          <p:cNvSpPr>
            <a:spLocks noChangeAspect="1" noChangeArrowheads="1"/>
          </p:cNvSpPr>
          <p:nvPr/>
        </p:nvSpPr>
        <p:spPr bwMode="auto">
          <a:xfrm>
            <a:off x="1320800" y="1880518"/>
            <a:ext cx="4170363" cy="1858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50198" name="AutoShape 16"/>
          <p:cNvSpPr>
            <a:spLocks noChangeAspect="1" noChangeArrowheads="1"/>
          </p:cNvSpPr>
          <p:nvPr/>
        </p:nvSpPr>
        <p:spPr bwMode="auto">
          <a:xfrm>
            <a:off x="1320800" y="1880518"/>
            <a:ext cx="4170363" cy="1858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50199" name="AutoShape 19"/>
          <p:cNvSpPr>
            <a:spLocks noChangeAspect="1" noChangeArrowheads="1"/>
          </p:cNvSpPr>
          <p:nvPr/>
        </p:nvSpPr>
        <p:spPr bwMode="auto">
          <a:xfrm>
            <a:off x="1320800" y="1880518"/>
            <a:ext cx="4170363" cy="1858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50200" name="AutoShape 22"/>
          <p:cNvSpPr>
            <a:spLocks noChangeAspect="1" noChangeArrowheads="1"/>
          </p:cNvSpPr>
          <p:nvPr/>
        </p:nvSpPr>
        <p:spPr bwMode="auto">
          <a:xfrm>
            <a:off x="1320800" y="1880518"/>
            <a:ext cx="4170363" cy="1858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50201" name="AutoShape 25"/>
          <p:cNvSpPr>
            <a:spLocks noChangeAspect="1" noChangeArrowheads="1"/>
          </p:cNvSpPr>
          <p:nvPr/>
        </p:nvSpPr>
        <p:spPr bwMode="auto">
          <a:xfrm>
            <a:off x="1320800" y="1880518"/>
            <a:ext cx="4170363" cy="1858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50202" name="AutoShape 28"/>
          <p:cNvSpPr>
            <a:spLocks noChangeAspect="1" noChangeArrowheads="1"/>
          </p:cNvSpPr>
          <p:nvPr/>
        </p:nvSpPr>
        <p:spPr bwMode="auto">
          <a:xfrm>
            <a:off x="1320800" y="1880518"/>
            <a:ext cx="4170363" cy="1858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50203" name="AutoShape 31"/>
          <p:cNvSpPr>
            <a:spLocks noChangeAspect="1" noChangeArrowheads="1"/>
          </p:cNvSpPr>
          <p:nvPr/>
        </p:nvSpPr>
        <p:spPr bwMode="auto">
          <a:xfrm>
            <a:off x="1320800" y="1880518"/>
            <a:ext cx="4170363" cy="1858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50204" name="AutoShape 34"/>
          <p:cNvSpPr>
            <a:spLocks noChangeAspect="1" noChangeArrowheads="1"/>
          </p:cNvSpPr>
          <p:nvPr/>
        </p:nvSpPr>
        <p:spPr bwMode="auto">
          <a:xfrm>
            <a:off x="1320800" y="1880518"/>
            <a:ext cx="4170363" cy="1858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50205" name="AutoShape 37"/>
          <p:cNvSpPr>
            <a:spLocks noChangeAspect="1" noChangeArrowheads="1"/>
          </p:cNvSpPr>
          <p:nvPr/>
        </p:nvSpPr>
        <p:spPr bwMode="auto">
          <a:xfrm>
            <a:off x="1320800" y="1880518"/>
            <a:ext cx="4170363" cy="1858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sp>
        <p:nvSpPr>
          <p:cNvPr id="50206" name="AutoShape 40"/>
          <p:cNvSpPr>
            <a:spLocks noChangeAspect="1" noChangeArrowheads="1"/>
          </p:cNvSpPr>
          <p:nvPr/>
        </p:nvSpPr>
        <p:spPr bwMode="auto">
          <a:xfrm>
            <a:off x="1320800" y="1880518"/>
            <a:ext cx="4170363" cy="1858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p>
        </p:txBody>
      </p:sp>
      <p:pic>
        <p:nvPicPr>
          <p:cNvPr id="34" name="Picture 2" descr="D:\_PF\05 Plants\Holcim (Bulgaria)\Beli Izvor (BE)\_Pictures\2008-05_SCE\SRF\DSCN3953.jpg"/>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7113240" y="4509120"/>
            <a:ext cx="2507324" cy="188049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66099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1"/>
          <p:cNvSpPr>
            <a:spLocks noGrp="1"/>
          </p:cNvSpPr>
          <p:nvPr>
            <p:ph sz="quarter" idx="14"/>
          </p:nvPr>
        </p:nvSpPr>
        <p:spPr>
          <a:xfrm>
            <a:off x="560388" y="1123950"/>
            <a:ext cx="8785225" cy="5113338"/>
          </a:xfrm>
        </p:spPr>
        <p:txBody>
          <a:bodyPr/>
          <a:lstStyle/>
          <a:p>
            <a:r>
              <a:rPr lang="en-US" dirty="0" smtClean="0"/>
              <a:t>Simple to add on each “normal” return belt</a:t>
            </a:r>
          </a:p>
          <a:p>
            <a:r>
              <a:rPr lang="en-US" dirty="0" smtClean="0"/>
              <a:t>Low cost improvement ~5’000€</a:t>
            </a:r>
          </a:p>
          <a:p>
            <a:r>
              <a:rPr lang="en-US" dirty="0" smtClean="0"/>
              <a:t>Coarse AFR reference: Holcim EC </a:t>
            </a:r>
          </a:p>
          <a:p>
            <a:r>
              <a:rPr lang="en-US" dirty="0" smtClean="0"/>
              <a:t>Zero spillage after turning below </a:t>
            </a:r>
            <a:br>
              <a:rPr lang="en-US" dirty="0" smtClean="0"/>
            </a:br>
            <a:r>
              <a:rPr lang="en-US" dirty="0" smtClean="0"/>
              <a:t>the return idler</a:t>
            </a:r>
          </a:p>
        </p:txBody>
      </p:sp>
      <p:sp>
        <p:nvSpPr>
          <p:cNvPr id="52227" name="Title 2"/>
          <p:cNvSpPr>
            <a:spLocks noGrp="1"/>
          </p:cNvSpPr>
          <p:nvPr>
            <p:ph type="title"/>
          </p:nvPr>
        </p:nvSpPr>
        <p:spPr/>
        <p:txBody>
          <a:bodyPr/>
          <a:lstStyle/>
          <a:p>
            <a:r>
              <a:rPr lang="en-GB" dirty="0" smtClean="0"/>
              <a:t>Clean return belt solution  -  Belt turning</a:t>
            </a:r>
            <a:endParaRPr lang="en-US" dirty="0" smtClean="0"/>
          </a:p>
        </p:txBody>
      </p:sp>
      <p:pic>
        <p:nvPicPr>
          <p:cNvPr id="52230" name="Picture 2"/>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6198616" y="1988840"/>
            <a:ext cx="3290888" cy="25304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2231" name="Picture 3"/>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90488" y="4799013"/>
            <a:ext cx="9723437" cy="19431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5"/>
          <p:cNvPicPr>
            <a:picLocks noChangeAspect="1" noChangeArrowheads="1"/>
          </p:cNvPicPr>
          <p:nvPr/>
        </p:nvPicPr>
        <p:blipFill>
          <a:blip r:embed="rId4" cstate="screen">
            <a:lum bright="6000"/>
            <a:extLst>
              <a:ext uri="{28A0092B-C50C-407E-A947-70E740481C1C}">
                <a14:useLocalDpi xmlns:a14="http://schemas.microsoft.com/office/drawing/2010/main" xmlns=""/>
              </a:ext>
            </a:extLst>
          </a:blip>
          <a:srcRect/>
          <a:stretch>
            <a:fillRect/>
          </a:stretch>
        </p:blipFill>
        <p:spPr bwMode="auto">
          <a:xfrm>
            <a:off x="3296816" y="3225719"/>
            <a:ext cx="2479675" cy="12303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Cross 7"/>
          <p:cNvSpPr/>
          <p:nvPr/>
        </p:nvSpPr>
        <p:spPr>
          <a:xfrm rot="2649868">
            <a:off x="3783715" y="2979795"/>
            <a:ext cx="1656184" cy="1656184"/>
          </a:xfrm>
          <a:prstGeom prst="plus">
            <a:avLst>
              <a:gd name="adj" fmla="val 47610"/>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34190760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560388" y="1052736"/>
            <a:ext cx="6480844" cy="5112544"/>
          </a:xfrm>
        </p:spPr>
        <p:txBody>
          <a:bodyPr/>
          <a:lstStyle/>
          <a:p>
            <a:r>
              <a:rPr lang="en-GB" sz="2000" dirty="0" smtClean="0"/>
              <a:t>Completely enclosed conveying system (carrying and return belt)</a:t>
            </a:r>
          </a:p>
          <a:p>
            <a:r>
              <a:rPr lang="en-GB" sz="2000" dirty="0"/>
              <a:t>Extremely flexible routing possible</a:t>
            </a:r>
          </a:p>
          <a:p>
            <a:pPr lvl="1"/>
            <a:r>
              <a:rPr lang="en-GB" sz="2000" dirty="0"/>
              <a:t>Horizontal curves: up to 180° turns with 1m radius (no transfer points)</a:t>
            </a:r>
          </a:p>
          <a:p>
            <a:pPr lvl="1"/>
            <a:r>
              <a:rPr lang="en-GB" sz="2000" dirty="0"/>
              <a:t>Vertical curves: 40/60m </a:t>
            </a:r>
            <a:r>
              <a:rPr lang="en-GB" sz="2000" dirty="0" smtClean="0"/>
              <a:t>radius</a:t>
            </a:r>
          </a:p>
          <a:p>
            <a:pPr lvl="1"/>
            <a:r>
              <a:rPr lang="en-GB" sz="2000" dirty="0" smtClean="0"/>
              <a:t>Max</a:t>
            </a:r>
            <a:r>
              <a:rPr lang="en-GB" sz="2000" dirty="0"/>
              <a:t>. </a:t>
            </a:r>
            <a:r>
              <a:rPr lang="en-GB" sz="2000" dirty="0" smtClean="0"/>
              <a:t>inclination for AFR: </a:t>
            </a:r>
            <a:r>
              <a:rPr lang="en-GB" sz="2000" dirty="0"/>
              <a:t>30</a:t>
            </a:r>
            <a:r>
              <a:rPr lang="en-GB" sz="2000" dirty="0" smtClean="0"/>
              <a:t>°</a:t>
            </a:r>
          </a:p>
          <a:p>
            <a:r>
              <a:rPr lang="en-GB" sz="2000" dirty="0"/>
              <a:t>S</a:t>
            </a:r>
            <a:r>
              <a:rPr lang="en-GB" sz="2000" dirty="0" smtClean="0"/>
              <a:t>teel structure can be produced locally</a:t>
            </a:r>
          </a:p>
          <a:p>
            <a:r>
              <a:rPr lang="en-GB" sz="2000" dirty="0" smtClean="0"/>
              <a:t>Belt speed relatively high for maximum </a:t>
            </a:r>
            <a:r>
              <a:rPr lang="en-GB" sz="2000" dirty="0" err="1" smtClean="0"/>
              <a:t>feedrates</a:t>
            </a:r>
            <a:r>
              <a:rPr lang="en-GB" sz="2000" dirty="0" smtClean="0"/>
              <a:t> (2.5m/s for 250m3/h)</a:t>
            </a:r>
          </a:p>
          <a:p>
            <a:pPr lvl="1"/>
            <a:endParaRPr lang="en-GB" sz="2000" dirty="0"/>
          </a:p>
        </p:txBody>
      </p:sp>
      <p:sp>
        <p:nvSpPr>
          <p:cNvPr id="4" name="Title 3"/>
          <p:cNvSpPr>
            <a:spLocks noGrp="1"/>
          </p:cNvSpPr>
          <p:nvPr>
            <p:ph type="title"/>
          </p:nvPr>
        </p:nvSpPr>
        <p:spPr/>
        <p:txBody>
          <a:bodyPr/>
          <a:lstStyle/>
          <a:p>
            <a:r>
              <a:rPr lang="en-GB" dirty="0" err="1" smtClean="0"/>
              <a:t>ContiTech</a:t>
            </a:r>
            <a:r>
              <a:rPr lang="en-GB" dirty="0" smtClean="0"/>
              <a:t> - </a:t>
            </a:r>
            <a:r>
              <a:rPr lang="en-GB" dirty="0" err="1" smtClean="0"/>
              <a:t>Sicon</a:t>
            </a:r>
            <a:endParaRPr lang="en-GB" dirty="0"/>
          </a:p>
        </p:txBody>
      </p:sp>
      <p:sp>
        <p:nvSpPr>
          <p:cNvPr id="6" name="Footer Placeholder 5"/>
          <p:cNvSpPr>
            <a:spLocks noGrp="1"/>
          </p:cNvSpPr>
          <p:nvPr>
            <p:ph type="ftr" sz="quarter" idx="13"/>
          </p:nvPr>
        </p:nvSpPr>
        <p:spPr/>
        <p:txBody>
          <a:bodyPr/>
          <a:lstStyle/>
          <a:p>
            <a:r>
              <a:rPr lang="en-US" noProof="0" smtClean="0"/>
              <a:t>SPREAD Course 2016, Settat</a:t>
            </a:r>
            <a:endParaRPr lang="en-US" noProof="0"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7185249" y="1052735"/>
            <a:ext cx="2136798" cy="532762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30" name="Picture 6"/>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4088904" y="4161591"/>
            <a:ext cx="2925267" cy="22187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199926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a:xfrm>
            <a:off x="560388" y="1124743"/>
            <a:ext cx="4752651" cy="5112544"/>
          </a:xfrm>
        </p:spPr>
        <p:txBody>
          <a:bodyPr/>
          <a:lstStyle/>
          <a:p>
            <a:r>
              <a:rPr lang="en-US" sz="2000" dirty="0" smtClean="0"/>
              <a:t>Supplier </a:t>
            </a:r>
            <a:r>
              <a:rPr lang="en-US" sz="2000" dirty="0" err="1" smtClean="0"/>
              <a:t>Vecoplan</a:t>
            </a:r>
            <a:endParaRPr lang="en-US" sz="2000" dirty="0" smtClean="0"/>
          </a:p>
          <a:p>
            <a:r>
              <a:rPr lang="en-US" sz="2000" dirty="0" smtClean="0"/>
              <a:t>No carrying idlers, belt is gliding on an “air pillow” in a “pipe”. </a:t>
            </a:r>
          </a:p>
          <a:p>
            <a:r>
              <a:rPr lang="en-US" sz="2000" dirty="0" smtClean="0"/>
              <a:t>Fully enclosed upper deck. </a:t>
            </a:r>
          </a:p>
          <a:p>
            <a:r>
              <a:rPr lang="en-US" sz="2000" dirty="0" smtClean="0"/>
              <a:t>No maintenance sidewalk required, but easy to add if plant desired.</a:t>
            </a:r>
          </a:p>
          <a:p>
            <a:r>
              <a:rPr lang="en-US" sz="2000" dirty="0" smtClean="0"/>
              <a:t>Higher belt speeds possible, allowing smaller belt widths.</a:t>
            </a:r>
          </a:p>
          <a:p>
            <a:r>
              <a:rPr lang="en-US" sz="2000" dirty="0" smtClean="0"/>
              <a:t>Return belt open like ordinary belt</a:t>
            </a:r>
          </a:p>
          <a:p>
            <a:r>
              <a:rPr lang="en-US" sz="2000" dirty="0" smtClean="0"/>
              <a:t>Vertical curves very limited.</a:t>
            </a:r>
          </a:p>
          <a:p>
            <a:r>
              <a:rPr lang="en-US" sz="2000" dirty="0" smtClean="0"/>
              <a:t>Holcim reference: LD to feed very coarse AF to step combusting chamber</a:t>
            </a:r>
          </a:p>
          <a:p>
            <a:endParaRPr lang="en-US" sz="2000" dirty="0"/>
          </a:p>
        </p:txBody>
      </p:sp>
      <p:sp>
        <p:nvSpPr>
          <p:cNvPr id="12" name="Title 11"/>
          <p:cNvSpPr>
            <a:spLocks noGrp="1"/>
          </p:cNvSpPr>
          <p:nvPr>
            <p:ph type="title"/>
          </p:nvPr>
        </p:nvSpPr>
        <p:spPr/>
        <p:txBody>
          <a:bodyPr/>
          <a:lstStyle/>
          <a:p>
            <a:r>
              <a:rPr lang="en-US" dirty="0" err="1" smtClean="0"/>
              <a:t>Vecobelt</a:t>
            </a:r>
            <a:endParaRPr lang="en-US" dirty="0"/>
          </a:p>
        </p:txBody>
      </p:sp>
      <p:pic>
        <p:nvPicPr>
          <p:cNvPr id="13" name="Picture 2"/>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5673080" y="1091690"/>
            <a:ext cx="1820898" cy="237648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5" name="TextBox 14"/>
          <p:cNvSpPr txBox="1"/>
          <p:nvPr/>
        </p:nvSpPr>
        <p:spPr>
          <a:xfrm>
            <a:off x="5923331" y="3468177"/>
            <a:ext cx="1386918" cy="307777"/>
          </a:xfrm>
          <a:prstGeom prst="rect">
            <a:avLst/>
          </a:prstGeom>
          <a:noFill/>
        </p:spPr>
        <p:txBody>
          <a:bodyPr wrap="none" rtlCol="0">
            <a:spAutoFit/>
          </a:bodyPr>
          <a:lstStyle/>
          <a:p>
            <a:r>
              <a:rPr lang="en-US" sz="1400" dirty="0" err="1" smtClean="0">
                <a:latin typeface="Arial" pitchFamily="34" charset="0"/>
                <a:cs typeface="Arial" pitchFamily="34" charset="0"/>
              </a:rPr>
              <a:t>Lägerdorf</a:t>
            </a:r>
            <a:r>
              <a:rPr lang="en-US" sz="1400" dirty="0" smtClean="0">
                <a:latin typeface="Arial" pitchFamily="34" charset="0"/>
                <a:cs typeface="Arial" pitchFamily="34" charset="0"/>
              </a:rPr>
              <a:t> plant</a:t>
            </a:r>
          </a:p>
        </p:txBody>
      </p:sp>
      <p:grpSp>
        <p:nvGrpSpPr>
          <p:cNvPr id="19" name="Group 18"/>
          <p:cNvGrpSpPr/>
          <p:nvPr/>
        </p:nvGrpSpPr>
        <p:grpSpPr>
          <a:xfrm>
            <a:off x="7693495" y="1646778"/>
            <a:ext cx="2016200" cy="1536744"/>
            <a:chOff x="7603767" y="4242387"/>
            <a:chExt cx="2016200" cy="1536744"/>
          </a:xfrm>
        </p:grpSpPr>
        <p:pic>
          <p:nvPicPr>
            <p:cNvPr id="17" name="Picture 15"/>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7603767" y="4242387"/>
              <a:ext cx="2016200" cy="153674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8" name="TextBox 10"/>
            <p:cNvSpPr txBox="1">
              <a:spLocks noChangeArrowheads="1"/>
            </p:cNvSpPr>
            <p:nvPr/>
          </p:nvSpPr>
          <p:spPr bwMode="auto">
            <a:xfrm>
              <a:off x="7614699" y="4242387"/>
              <a:ext cx="1138238" cy="307975"/>
            </a:xfrm>
            <a:prstGeom prst="rect">
              <a:avLst/>
            </a:prstGeom>
            <a:noFill/>
            <a:ln w="19050">
              <a:solidFill>
                <a:schemeClr val="tx2"/>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spcBef>
                  <a:spcPts val="575"/>
                </a:spcBef>
                <a:buClr>
                  <a:srgbClr val="FF1100"/>
                </a:buClr>
                <a:buFont typeface="Arial" pitchFamily="34" charset="0"/>
                <a:buChar char="•"/>
                <a:defRPr sz="2400">
                  <a:solidFill>
                    <a:schemeClr val="tx1"/>
                  </a:solidFill>
                  <a:latin typeface="Arial" pitchFamily="34" charset="0"/>
                  <a:cs typeface="Arial" pitchFamily="34" charset="0"/>
                </a:defRPr>
              </a:lvl1pPr>
              <a:lvl2pPr marL="742950" indent="-285750" eaLnBrk="0" hangingPunct="0">
                <a:spcBef>
                  <a:spcPts val="25"/>
                </a:spcBef>
                <a:buClr>
                  <a:srgbClr val="FF1100"/>
                </a:buClr>
                <a:buSzPct val="60000"/>
                <a:buFont typeface="Wingdings 3" pitchFamily="18" charset="2"/>
                <a:buChar char=""/>
                <a:defRPr sz="2200">
                  <a:solidFill>
                    <a:schemeClr val="tx1"/>
                  </a:solidFill>
                  <a:latin typeface="Arial" pitchFamily="34" charset="0"/>
                  <a:cs typeface="Arial" pitchFamily="34" charset="0"/>
                </a:defRPr>
              </a:lvl2pPr>
              <a:lvl3pPr marL="1143000" indent="-228600" eaLnBrk="0" hangingPunct="0">
                <a:spcBef>
                  <a:spcPts val="475"/>
                </a:spcBef>
                <a:buClr>
                  <a:srgbClr val="FF1100"/>
                </a:buClr>
                <a:buSzPct val="60000"/>
                <a:buFont typeface="Symbol" pitchFamily="18" charset="2"/>
                <a:buChar char="-"/>
                <a:defRPr sz="2000">
                  <a:solidFill>
                    <a:schemeClr val="tx1"/>
                  </a:solidFill>
                  <a:latin typeface="Arial" pitchFamily="34" charset="0"/>
                  <a:cs typeface="Arial" pitchFamily="34" charset="0"/>
                </a:defRPr>
              </a:lvl3pPr>
              <a:lvl4pPr marL="1600200" indent="-228600" eaLnBrk="0" hangingPunct="0">
                <a:spcBef>
                  <a:spcPts val="475"/>
                </a:spcBef>
                <a:buClr>
                  <a:srgbClr val="FF1100"/>
                </a:buClr>
                <a:buSzPct val="60000"/>
                <a:buFont typeface="Symbol" pitchFamily="18" charset="2"/>
                <a:buChar char=""/>
                <a:defRPr sz="2000">
                  <a:solidFill>
                    <a:schemeClr val="tx1"/>
                  </a:solidFill>
                  <a:latin typeface="Arial" pitchFamily="34" charset="0"/>
                  <a:cs typeface="Arial" pitchFamily="34" charset="0"/>
                </a:defRPr>
              </a:lvl4pPr>
              <a:lvl5pPr marL="2057400" indent="-228600" eaLnBrk="0" hangingPunct="0">
                <a:spcBef>
                  <a:spcPts val="475"/>
                </a:spcBef>
                <a:buClr>
                  <a:srgbClr val="FF1100"/>
                </a:buClr>
                <a:buSzPct val="60000"/>
                <a:buFont typeface="Symbol" pitchFamily="18" charset="2"/>
                <a:buChar char="-"/>
                <a:defRPr sz="2000">
                  <a:solidFill>
                    <a:schemeClr val="tx1"/>
                  </a:solidFill>
                  <a:latin typeface="Arial" pitchFamily="34" charset="0"/>
                  <a:cs typeface="Arial" pitchFamily="34" charset="0"/>
                </a:defRPr>
              </a:lvl5pPr>
              <a:lvl6pPr marL="2514600" indent="-228600" eaLnBrk="0" fontAlgn="base" hangingPunct="0">
                <a:spcBef>
                  <a:spcPts val="475"/>
                </a:spcBef>
                <a:spcAft>
                  <a:spcPct val="0"/>
                </a:spcAft>
                <a:buClr>
                  <a:srgbClr val="FF1100"/>
                </a:buClr>
                <a:buSzPct val="60000"/>
                <a:buFont typeface="Symbol" pitchFamily="18" charset="2"/>
                <a:buChar char="-"/>
                <a:defRPr sz="2000">
                  <a:solidFill>
                    <a:schemeClr val="tx1"/>
                  </a:solidFill>
                  <a:latin typeface="Arial" pitchFamily="34" charset="0"/>
                  <a:cs typeface="Arial" pitchFamily="34" charset="0"/>
                </a:defRPr>
              </a:lvl6pPr>
              <a:lvl7pPr marL="2971800" indent="-228600" eaLnBrk="0" fontAlgn="base" hangingPunct="0">
                <a:spcBef>
                  <a:spcPts val="475"/>
                </a:spcBef>
                <a:spcAft>
                  <a:spcPct val="0"/>
                </a:spcAft>
                <a:buClr>
                  <a:srgbClr val="FF1100"/>
                </a:buClr>
                <a:buSzPct val="60000"/>
                <a:buFont typeface="Symbol" pitchFamily="18" charset="2"/>
                <a:buChar char="-"/>
                <a:defRPr sz="2000">
                  <a:solidFill>
                    <a:schemeClr val="tx1"/>
                  </a:solidFill>
                  <a:latin typeface="Arial" pitchFamily="34" charset="0"/>
                  <a:cs typeface="Arial" pitchFamily="34" charset="0"/>
                </a:defRPr>
              </a:lvl7pPr>
              <a:lvl8pPr marL="3429000" indent="-228600" eaLnBrk="0" fontAlgn="base" hangingPunct="0">
                <a:spcBef>
                  <a:spcPts val="475"/>
                </a:spcBef>
                <a:spcAft>
                  <a:spcPct val="0"/>
                </a:spcAft>
                <a:buClr>
                  <a:srgbClr val="FF1100"/>
                </a:buClr>
                <a:buSzPct val="60000"/>
                <a:buFont typeface="Symbol" pitchFamily="18" charset="2"/>
                <a:buChar char="-"/>
                <a:defRPr sz="2000">
                  <a:solidFill>
                    <a:schemeClr val="tx1"/>
                  </a:solidFill>
                  <a:latin typeface="Arial" pitchFamily="34" charset="0"/>
                  <a:cs typeface="Arial" pitchFamily="34" charset="0"/>
                </a:defRPr>
              </a:lvl8pPr>
              <a:lvl9pPr marL="3886200" indent="-228600" eaLnBrk="0" fontAlgn="base" hangingPunct="0">
                <a:spcBef>
                  <a:spcPts val="475"/>
                </a:spcBef>
                <a:spcAft>
                  <a:spcPct val="0"/>
                </a:spcAft>
                <a:buClr>
                  <a:srgbClr val="FF1100"/>
                </a:buClr>
                <a:buSzPct val="60000"/>
                <a:buFont typeface="Symbol" pitchFamily="18" charset="2"/>
                <a:buChar char="-"/>
                <a:defRPr sz="2000">
                  <a:solidFill>
                    <a:schemeClr val="tx1"/>
                  </a:solidFill>
                  <a:latin typeface="Arial" pitchFamily="34" charset="0"/>
                  <a:cs typeface="Arial" pitchFamily="34" charset="0"/>
                </a:defRPr>
              </a:lvl9pPr>
            </a:lstStyle>
            <a:p>
              <a:pPr eaLnBrk="1" hangingPunct="1">
                <a:spcBef>
                  <a:spcPct val="0"/>
                </a:spcBef>
                <a:buClrTx/>
                <a:buFontTx/>
                <a:buNone/>
              </a:pPr>
              <a:r>
                <a:rPr lang="en-US" altLang="de-DE" sz="1400"/>
                <a:t>Not Holcim</a:t>
              </a:r>
            </a:p>
          </p:txBody>
        </p:sp>
      </p:grpSp>
      <p:pic>
        <p:nvPicPr>
          <p:cNvPr id="2050" name="Picture 2"/>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5889103" y="3933057"/>
            <a:ext cx="3642845" cy="19186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13"/>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5608323" y="5513232"/>
            <a:ext cx="1104413" cy="115212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2482470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sz="quarter" idx="14"/>
          </p:nvPr>
        </p:nvSpPr>
        <p:spPr>
          <a:xfrm>
            <a:off x="560389" y="1123950"/>
            <a:ext cx="5472732" cy="5113338"/>
          </a:xfrm>
        </p:spPr>
        <p:txBody>
          <a:bodyPr/>
          <a:lstStyle/>
          <a:p>
            <a:pPr eaLnBrk="1" hangingPunct="1"/>
            <a:r>
              <a:rPr lang="en-GB" dirty="0" smtClean="0"/>
              <a:t>Fully enclosed design</a:t>
            </a:r>
          </a:p>
          <a:p>
            <a:pPr eaLnBrk="1" hangingPunct="1"/>
            <a:r>
              <a:rPr lang="en-GB" dirty="0" smtClean="0"/>
              <a:t>High Inclination (e.g. 65°) possible.</a:t>
            </a:r>
          </a:p>
          <a:p>
            <a:pPr eaLnBrk="1" hangingPunct="1"/>
            <a:r>
              <a:rPr lang="en-GB" dirty="0" smtClean="0"/>
              <a:t>Chips size &lt; 100 mm, </a:t>
            </a:r>
            <a:r>
              <a:rPr lang="en-GB" b="1" dirty="0" smtClean="0"/>
              <a:t>no overlong foils or textiles</a:t>
            </a:r>
            <a:r>
              <a:rPr lang="en-GB" dirty="0" smtClean="0"/>
              <a:t>. Generally only recommended for fine solid AF. </a:t>
            </a:r>
            <a:endParaRPr lang="en-GB" b="1" dirty="0" smtClean="0"/>
          </a:p>
          <a:p>
            <a:pPr eaLnBrk="1" hangingPunct="1"/>
            <a:r>
              <a:rPr lang="en-GB" dirty="0" smtClean="0"/>
              <a:t>Maximum length (one piece) 60 m</a:t>
            </a:r>
          </a:p>
          <a:p>
            <a:pPr eaLnBrk="1" hangingPunct="1"/>
            <a:r>
              <a:rPr lang="en-GB" dirty="0" smtClean="0"/>
              <a:t>Abrasive material is critical</a:t>
            </a:r>
          </a:p>
          <a:p>
            <a:pPr eaLnBrk="1" hangingPunct="1"/>
            <a:r>
              <a:rPr lang="en-GB" dirty="0" smtClean="0"/>
              <a:t>Corrosion (-&gt; dedusting) and wear problem !!</a:t>
            </a:r>
          </a:p>
        </p:txBody>
      </p:sp>
      <p:sp>
        <p:nvSpPr>
          <p:cNvPr id="53251" name="Rectangle 2"/>
          <p:cNvSpPr>
            <a:spLocks noGrp="1" noChangeArrowheads="1"/>
          </p:cNvSpPr>
          <p:nvPr>
            <p:ph type="title"/>
          </p:nvPr>
        </p:nvSpPr>
        <p:spPr/>
        <p:txBody>
          <a:bodyPr/>
          <a:lstStyle/>
          <a:p>
            <a:pPr eaLnBrk="1" hangingPunct="1"/>
            <a:r>
              <a:rPr lang="en-GB" dirty="0" smtClean="0"/>
              <a:t>Through Chain Conveyor can also be used for “nice” coarse AFR and short conveying distance</a:t>
            </a:r>
          </a:p>
        </p:txBody>
      </p:sp>
      <p:pic>
        <p:nvPicPr>
          <p:cNvPr id="53253" name="Picture 5" descr="15"/>
          <p:cNvPicPr>
            <a:picLocks noChangeAspect="1" noChangeArrowheads="1"/>
          </p:cNvPicPr>
          <p:nvPr/>
        </p:nvPicPr>
        <p:blipFill>
          <a:blip r:embed="rId2" cstate="screen">
            <a:extLst>
              <a:ext uri="{28A0092B-C50C-407E-A947-70E740481C1C}">
                <a14:useLocalDpi xmlns:a14="http://schemas.microsoft.com/office/drawing/2010/main" xmlns=""/>
              </a:ext>
            </a:extLst>
          </a:blip>
          <a:srcRect b="-5"/>
          <a:stretch>
            <a:fillRect/>
          </a:stretch>
        </p:blipFill>
        <p:spPr bwMode="auto">
          <a:xfrm>
            <a:off x="6503566" y="1002500"/>
            <a:ext cx="3129954" cy="15595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44" name="Picture 4" descr="D:\_PF\02 Subjects\_Suppliers\DiMatteo\02 Meetings\2013-03-19_Meeting at DiMatteo_MAI\DSCN0873.JPG"/>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6503567" y="2618279"/>
            <a:ext cx="2913930" cy="2185447"/>
          </a:xfrm>
          <a:prstGeom prst="rect">
            <a:avLst/>
          </a:prstGeom>
          <a:noFill/>
          <a:extLst>
            <a:ext uri="{909E8E84-426E-40DD-AFC4-6F175D3DCCD1}">
              <a14:hiddenFill xmlns:a14="http://schemas.microsoft.com/office/drawing/2010/main" xmlns="">
                <a:solidFill>
                  <a:srgbClr val="FFFFFF"/>
                </a:solidFill>
              </a14:hiddenFill>
            </a:ext>
          </a:extLst>
        </p:spPr>
      </p:pic>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pic>
        <p:nvPicPr>
          <p:cNvPr id="4099" name="Picture 3"/>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6740253" y="4941168"/>
            <a:ext cx="2440558" cy="16676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6081820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4"/>
          <p:cNvSpPr>
            <a:spLocks noGrp="1" noChangeArrowheads="1"/>
          </p:cNvSpPr>
          <p:nvPr>
            <p:ph sz="quarter" idx="14"/>
          </p:nvPr>
        </p:nvSpPr>
        <p:spPr>
          <a:xfrm>
            <a:off x="560388" y="1123950"/>
            <a:ext cx="8785225" cy="5113338"/>
          </a:xfrm>
        </p:spPr>
        <p:txBody>
          <a:bodyPr rtlCol="0">
            <a:noAutofit/>
          </a:bodyPr>
          <a:lstStyle/>
          <a:p>
            <a:pPr marL="270000" indent="-270000" eaLnBrk="1" fontAlgn="auto" hangingPunct="1">
              <a:spcBef>
                <a:spcPts val="576"/>
              </a:spcBef>
              <a:spcAft>
                <a:spcPts val="0"/>
              </a:spcAft>
              <a:defRPr/>
            </a:pPr>
            <a:r>
              <a:rPr lang="en-GB" dirty="0" smtClean="0"/>
              <a:t>Oversized foreign bodies </a:t>
            </a:r>
          </a:p>
          <a:p>
            <a:pPr marL="0" indent="0" eaLnBrk="1" fontAlgn="auto" hangingPunct="1">
              <a:spcBef>
                <a:spcPts val="576"/>
              </a:spcBef>
              <a:spcAft>
                <a:spcPts val="0"/>
              </a:spcAft>
              <a:buFont typeface="Arial" pitchFamily="34" charset="0"/>
              <a:buNone/>
              <a:defRPr/>
            </a:pPr>
            <a:r>
              <a:rPr lang="en-GB" dirty="0" smtClean="0"/>
              <a:t>   can lead to blockages in </a:t>
            </a:r>
          </a:p>
          <a:p>
            <a:pPr marL="0" indent="0" eaLnBrk="1" fontAlgn="auto" hangingPunct="1">
              <a:spcBef>
                <a:spcPts val="576"/>
              </a:spcBef>
              <a:spcAft>
                <a:spcPts val="0"/>
              </a:spcAft>
              <a:buFont typeface="Arial" pitchFamily="34" charset="0"/>
              <a:buNone/>
              <a:defRPr/>
            </a:pPr>
            <a:r>
              <a:rPr lang="en-GB" dirty="0" smtClean="0"/>
              <a:t>   pneumatic transport lines</a:t>
            </a:r>
            <a:endParaRPr lang="en-GB" dirty="0"/>
          </a:p>
        </p:txBody>
      </p:sp>
      <p:sp>
        <p:nvSpPr>
          <p:cNvPr id="56323" name="Rectangle 3"/>
          <p:cNvSpPr>
            <a:spLocks noGrp="1" noChangeArrowheads="1"/>
          </p:cNvSpPr>
          <p:nvPr>
            <p:ph type="title"/>
          </p:nvPr>
        </p:nvSpPr>
        <p:spPr>
          <a:xfrm>
            <a:off x="560387" y="519204"/>
            <a:ext cx="8773937" cy="360040"/>
          </a:xfrm>
          <a:noFill/>
        </p:spPr>
        <p:txBody>
          <a:bodyPr anchor="ctr"/>
          <a:lstStyle/>
          <a:p>
            <a:pPr eaLnBrk="1" hangingPunct="1"/>
            <a:r>
              <a:rPr lang="en-GB" dirty="0" smtClean="0"/>
              <a:t>Pneumatic Transport – For Fine Solid AFR only</a:t>
            </a:r>
          </a:p>
        </p:txBody>
      </p:sp>
      <p:pic>
        <p:nvPicPr>
          <p:cNvPr id="56324" name="Picture 2" descr="trash can"/>
          <p:cNvPicPr>
            <a:picLocks noChangeAspect="1" noChangeArrowheads="1"/>
          </p:cNvPicPr>
          <p:nvPr/>
        </p:nvPicPr>
        <p:blipFill>
          <a:blip r:embed="rId2" cstate="screen">
            <a:extLst>
              <a:ext uri="{28A0092B-C50C-407E-A947-70E740481C1C}">
                <a14:useLocalDpi xmlns:a14="http://schemas.microsoft.com/office/drawing/2010/main" xmlns=""/>
              </a:ext>
            </a:extLst>
          </a:blip>
          <a:srcRect b="-124"/>
          <a:stretch>
            <a:fillRect/>
          </a:stretch>
        </p:blipFill>
        <p:spPr bwMode="auto">
          <a:xfrm>
            <a:off x="5348288" y="992188"/>
            <a:ext cx="3462337" cy="2322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325" name="Picture 5" descr="bd06942_"/>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8174038" y="1228725"/>
            <a:ext cx="1719262" cy="1808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329" name="Picture 7" descr="6"/>
          <p:cNvPicPr>
            <a:picLocks noChangeAspect="1" noChangeArrowheads="1"/>
          </p:cNvPicPr>
          <p:nvPr/>
        </p:nvPicPr>
        <p:blipFill>
          <a:blip r:embed="rId4" cstate="screen">
            <a:extLst>
              <a:ext uri="{28A0092B-C50C-407E-A947-70E740481C1C}">
                <a14:useLocalDpi xmlns:a14="http://schemas.microsoft.com/office/drawing/2010/main" xmlns=""/>
              </a:ext>
            </a:extLst>
          </a:blip>
          <a:srcRect r="-14" b="-29"/>
          <a:stretch>
            <a:fillRect/>
          </a:stretch>
        </p:blipFill>
        <p:spPr bwMode="auto">
          <a:xfrm>
            <a:off x="240025" y="3362807"/>
            <a:ext cx="3001785" cy="2080472"/>
          </a:xfrm>
          <a:prstGeom prst="rect">
            <a:avLst/>
          </a:prstGeom>
          <a:noFill/>
          <a:ln>
            <a:noFill/>
          </a:ln>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6330" name="Rectangle 8"/>
          <p:cNvSpPr>
            <a:spLocks noChangeArrowheads="1"/>
          </p:cNvSpPr>
          <p:nvPr/>
        </p:nvSpPr>
        <p:spPr bwMode="auto">
          <a:xfrm>
            <a:off x="5833662" y="3793181"/>
            <a:ext cx="3892550" cy="12197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290513" indent="-290513">
              <a:buClr>
                <a:schemeClr val="tx2"/>
              </a:buClr>
              <a:buFont typeface="Times" pitchFamily="-96" charset="0"/>
              <a:buChar char="•"/>
            </a:pPr>
            <a:r>
              <a:rPr lang="en-GB" sz="2400" dirty="0"/>
              <a:t>Installation of a </a:t>
            </a:r>
            <a:r>
              <a:rPr lang="en-GB" sz="2400" dirty="0" smtClean="0"/>
              <a:t>or a lump breaker sieve </a:t>
            </a:r>
            <a:r>
              <a:rPr lang="en-GB" sz="2400" dirty="0"/>
              <a:t>before pneumatic </a:t>
            </a:r>
            <a:r>
              <a:rPr lang="en-GB" sz="2400" dirty="0" smtClean="0"/>
              <a:t>transport highly recommended</a:t>
            </a:r>
            <a:endParaRPr lang="en-GB" sz="2400" dirty="0"/>
          </a:p>
        </p:txBody>
      </p:sp>
      <p:sp>
        <p:nvSpPr>
          <p:cNvPr id="56332" name="AutoShape 10"/>
          <p:cNvSpPr>
            <a:spLocks noChangeArrowheads="1"/>
          </p:cNvSpPr>
          <p:nvPr/>
        </p:nvSpPr>
        <p:spPr bwMode="auto">
          <a:xfrm rot="1129326">
            <a:off x="1472297" y="5013574"/>
            <a:ext cx="374650" cy="455613"/>
          </a:xfrm>
          <a:prstGeom prst="downArrow">
            <a:avLst>
              <a:gd name="adj1" fmla="val 36824"/>
              <a:gd name="adj2" fmla="val 63682"/>
            </a:avLst>
          </a:prstGeom>
          <a:solidFill>
            <a:srgbClr val="FF0000">
              <a:alpha val="50195"/>
            </a:srgb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endParaRPr lang="en-GB"/>
          </a:p>
        </p:txBody>
      </p:sp>
      <p:sp>
        <p:nvSpPr>
          <p:cNvPr id="56333" name="Text Box 11"/>
          <p:cNvSpPr txBox="1">
            <a:spLocks noChangeArrowheads="1"/>
          </p:cNvSpPr>
          <p:nvPr/>
        </p:nvSpPr>
        <p:spPr bwMode="auto">
          <a:xfrm>
            <a:off x="888097" y="5517443"/>
            <a:ext cx="1543050" cy="257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635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lnSpc>
                <a:spcPct val="90000"/>
              </a:lnSpc>
              <a:spcBef>
                <a:spcPct val="50000"/>
              </a:spcBef>
            </a:pPr>
            <a:r>
              <a:rPr lang="en-GB" sz="1200" dirty="0"/>
              <a:t>Oversize material</a:t>
            </a:r>
          </a:p>
        </p:txBody>
      </p:sp>
      <p:sp>
        <p:nvSpPr>
          <p:cNvPr id="14" name="TextBox 13"/>
          <p:cNvSpPr txBox="1"/>
          <p:nvPr/>
        </p:nvSpPr>
        <p:spPr>
          <a:xfrm>
            <a:off x="6336396" y="5605341"/>
            <a:ext cx="2887082" cy="338554"/>
          </a:xfrm>
          <a:prstGeom prst="rect">
            <a:avLst/>
          </a:prstGeom>
          <a:noFill/>
        </p:spPr>
        <p:txBody>
          <a:bodyPr wrap="square" rtlCol="0">
            <a:spAutoFit/>
          </a:bodyPr>
          <a:lstStyle/>
          <a:p>
            <a:r>
              <a:rPr lang="en-US" sz="1600" dirty="0" smtClean="0">
                <a:solidFill>
                  <a:srgbClr val="FF0000"/>
                </a:solidFill>
                <a:latin typeface="Arial" pitchFamily="34" charset="0"/>
                <a:cs typeface="Arial" pitchFamily="34" charset="0"/>
              </a:rPr>
              <a:t>Video: The Botha-</a:t>
            </a:r>
            <a:r>
              <a:rPr lang="en-US" sz="1600" dirty="0" err="1" smtClean="0">
                <a:solidFill>
                  <a:srgbClr val="FF0000"/>
                </a:solidFill>
                <a:latin typeface="Arial" pitchFamily="34" charset="0"/>
                <a:cs typeface="Arial" pitchFamily="34" charset="0"/>
              </a:rPr>
              <a:t>Sizer</a:t>
            </a:r>
            <a:endParaRPr lang="en-US" sz="1600" dirty="0" smtClean="0">
              <a:solidFill>
                <a:srgbClr val="FF0000"/>
              </a:solidFill>
              <a:latin typeface="Arial" pitchFamily="34" charset="0"/>
              <a:cs typeface="Arial" pitchFamily="34" charset="0"/>
            </a:endParaRPr>
          </a:p>
        </p:txBody>
      </p:sp>
      <p:pic>
        <p:nvPicPr>
          <p:cNvPr id="1026" name="Picture 2" descr="D:\Users\mschmid1\Downloads\Pics HE\DSC02919.JPG"/>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3368824" y="3362807"/>
            <a:ext cx="2332043" cy="3109390"/>
          </a:xfrm>
          <a:prstGeom prst="rect">
            <a:avLst/>
          </a:prstGeom>
          <a:noFill/>
          <a:extLst>
            <a:ext uri="{909E8E84-426E-40DD-AFC4-6F175D3DCCD1}">
              <a14:hiddenFill xmlns:a14="http://schemas.microsoft.com/office/drawing/2010/main" xmlns="">
                <a:solidFill>
                  <a:srgbClr val="FFFFFF"/>
                </a:solidFill>
              </a14:hiddenFill>
            </a:ext>
          </a:extLst>
        </p:spPr>
      </p:pic>
      <p:pic>
        <p:nvPicPr>
          <p:cNvPr id="56331" name="Picture 9" descr="bd06941_"/>
          <p:cNvPicPr>
            <a:picLocks noChangeAspect="1" noChangeArrowheads="1"/>
          </p:cNvPicPr>
          <p:nvPr/>
        </p:nvPicPr>
        <p:blipFill>
          <a:blip r:embed="rId6" cstate="screen">
            <a:extLst>
              <a:ext uri="{28A0092B-C50C-407E-A947-70E740481C1C}">
                <a14:useLocalDpi xmlns:a14="http://schemas.microsoft.com/office/drawing/2010/main" xmlns=""/>
              </a:ext>
            </a:extLst>
          </a:blip>
          <a:srcRect/>
          <a:stretch>
            <a:fillRect/>
          </a:stretch>
        </p:blipFill>
        <p:spPr bwMode="auto">
          <a:xfrm>
            <a:off x="2451699" y="4917502"/>
            <a:ext cx="1719263" cy="1808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Oval 1"/>
          <p:cNvSpPr/>
          <p:nvPr/>
        </p:nvSpPr>
        <p:spPr>
          <a:xfrm>
            <a:off x="3944888" y="4221088"/>
            <a:ext cx="1584176" cy="10923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sp>
        <p:nvSpPr>
          <p:cNvPr id="5" name="Footer Placeholder 4"/>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5457566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sz="quarter" idx="14"/>
          </p:nvPr>
        </p:nvSpPr>
        <p:spPr>
          <a:xfrm>
            <a:off x="560388" y="1123950"/>
            <a:ext cx="8785225" cy="5113338"/>
          </a:xfrm>
        </p:spPr>
        <p:txBody>
          <a:bodyPr/>
          <a:lstStyle/>
          <a:p>
            <a:pPr eaLnBrk="1" hangingPunct="1"/>
            <a:r>
              <a:rPr lang="en-GB" sz="2000" b="1" dirty="0" smtClean="0"/>
              <a:t>Drop-through vs. blow-through type:</a:t>
            </a:r>
          </a:p>
          <a:p>
            <a:pPr lvl="1" eaLnBrk="1" hangingPunct="1"/>
            <a:r>
              <a:rPr lang="en-GB" sz="2000" dirty="0" smtClean="0"/>
              <a:t>Blow-through type especially preferred for sticky or build-up forming material, e.g. impregnated saw dust, animal meal etc. The whole compartment is blown out. Higher pressure drop.</a:t>
            </a:r>
          </a:p>
          <a:p>
            <a:pPr lvl="1" eaLnBrk="1" hangingPunct="1"/>
            <a:r>
              <a:rPr lang="en-GB" sz="2000" dirty="0" smtClean="0"/>
              <a:t>Drop-through type is suited for very abrasive material e.g. dried sewage sludge or rice husks and very high feed rates (&gt; 150 m3/h). Lower pressure drop.</a:t>
            </a:r>
          </a:p>
          <a:p>
            <a:pPr lvl="1" eaLnBrk="1" hangingPunct="1"/>
            <a:endParaRPr lang="en-GB" sz="1800" dirty="0" smtClean="0"/>
          </a:p>
          <a:p>
            <a:pPr eaLnBrk="1" hangingPunct="1"/>
            <a:endParaRPr lang="en-GB" sz="1800" dirty="0" smtClean="0"/>
          </a:p>
        </p:txBody>
      </p:sp>
      <p:sp>
        <p:nvSpPr>
          <p:cNvPr id="58371" name="Rectangle 2"/>
          <p:cNvSpPr>
            <a:spLocks noGrp="1" noChangeArrowheads="1"/>
          </p:cNvSpPr>
          <p:nvPr>
            <p:ph type="title"/>
          </p:nvPr>
        </p:nvSpPr>
        <p:spPr/>
        <p:txBody>
          <a:bodyPr/>
          <a:lstStyle/>
          <a:p>
            <a:pPr eaLnBrk="1" hangingPunct="1"/>
            <a:r>
              <a:rPr lang="en-GB" dirty="0" smtClean="0"/>
              <a:t>Rotary Valve</a:t>
            </a:r>
          </a:p>
        </p:txBody>
      </p:sp>
      <p:sp>
        <p:nvSpPr>
          <p:cNvPr id="58372" name="Text Box 4"/>
          <p:cNvSpPr txBox="1">
            <a:spLocks noChangeArrowheads="1"/>
          </p:cNvSpPr>
          <p:nvPr/>
        </p:nvSpPr>
        <p:spPr bwMode="auto">
          <a:xfrm>
            <a:off x="1737521" y="6127093"/>
            <a:ext cx="2246313" cy="27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000" tIns="46800" rIns="90000" bIns="4680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sz="1200" dirty="0"/>
              <a:t>Blow through type rotary valve</a:t>
            </a:r>
          </a:p>
        </p:txBody>
      </p:sp>
      <p:sp>
        <p:nvSpPr>
          <p:cNvPr id="58373" name="Text Box 5"/>
          <p:cNvSpPr txBox="1">
            <a:spLocks noChangeArrowheads="1"/>
          </p:cNvSpPr>
          <p:nvPr/>
        </p:nvSpPr>
        <p:spPr bwMode="auto">
          <a:xfrm>
            <a:off x="6457008" y="6127093"/>
            <a:ext cx="2246313" cy="279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000" tIns="46800" rIns="90000" bIns="4680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sz="1200"/>
              <a:t>Drop through type rotary valve</a:t>
            </a:r>
          </a:p>
        </p:txBody>
      </p:sp>
      <p:pic>
        <p:nvPicPr>
          <p:cNvPr id="58374" name="Picture 6" descr="DSCN2572"/>
          <p:cNvPicPr>
            <a:picLocks noChangeAspect="1" noChangeArrowheads="1"/>
          </p:cNvPicPr>
          <p:nvPr/>
        </p:nvPicPr>
        <p:blipFill>
          <a:blip r:embed="rId3" cstate="screen">
            <a:lum bright="18000"/>
            <a:extLst>
              <a:ext uri="{28A0092B-C50C-407E-A947-70E740481C1C}">
                <a14:useLocalDpi xmlns:a14="http://schemas.microsoft.com/office/drawing/2010/main" xmlns=""/>
              </a:ext>
            </a:extLst>
          </a:blip>
          <a:srcRect/>
          <a:stretch>
            <a:fillRect/>
          </a:stretch>
        </p:blipFill>
        <p:spPr bwMode="auto">
          <a:xfrm>
            <a:off x="6457008" y="3486185"/>
            <a:ext cx="2384424" cy="2652021"/>
          </a:xfrm>
          <a:prstGeom prst="rect">
            <a:avLst/>
          </a:prstGeom>
          <a:noFill/>
          <a:ln w="952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pic>
      <p:sp>
        <p:nvSpPr>
          <p:cNvPr id="58377" name="Line 9"/>
          <p:cNvSpPr>
            <a:spLocks noChangeShapeType="1"/>
          </p:cNvSpPr>
          <p:nvPr/>
        </p:nvSpPr>
        <p:spPr bwMode="auto">
          <a:xfrm>
            <a:off x="7177733" y="5631793"/>
            <a:ext cx="639763" cy="98425"/>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en-US"/>
          </a:p>
        </p:txBody>
      </p:sp>
      <p:pic>
        <p:nvPicPr>
          <p:cNvPr id="2050" name="Picture 2" descr="E:\04 PF\05 Plants\Holcim (Germany)\Lägerdorf (LD)\_Pictures\2014-08_SCE\Fluff Hall\DSC02764.JPG"/>
          <p:cNvPicPr>
            <a:picLocks noChangeAspect="1" noChangeArrowheads="1"/>
          </p:cNvPicPr>
          <p:nvPr/>
        </p:nvPicPr>
        <p:blipFill rotWithShape="1">
          <a:blip r:embed="rId4" cstate="screen">
            <a:extLst>
              <a:ext uri="{28A0092B-C50C-407E-A947-70E740481C1C}">
                <a14:useLocalDpi xmlns:a14="http://schemas.microsoft.com/office/drawing/2010/main" xmlns=""/>
              </a:ext>
            </a:extLst>
          </a:blip>
          <a:srcRect/>
          <a:stretch/>
        </p:blipFill>
        <p:spPr bwMode="auto">
          <a:xfrm>
            <a:off x="1136576" y="3486185"/>
            <a:ext cx="3469951" cy="2643614"/>
          </a:xfrm>
          <a:prstGeom prst="rect">
            <a:avLst/>
          </a:prstGeom>
          <a:noFill/>
          <a:extLst>
            <a:ext uri="{909E8E84-426E-40DD-AFC4-6F175D3DCCD1}">
              <a14:hiddenFill xmlns:a14="http://schemas.microsoft.com/office/drawing/2010/main" xmlns="">
                <a:solidFill>
                  <a:srgbClr val="FFFFFF"/>
                </a:solidFill>
              </a14:hiddenFill>
            </a:ext>
          </a:extLst>
        </p:spPr>
      </p:pic>
      <p:sp>
        <p:nvSpPr>
          <p:cNvPr id="58376" name="Line 8"/>
          <p:cNvSpPr>
            <a:spLocks noChangeShapeType="1"/>
          </p:cNvSpPr>
          <p:nvPr/>
        </p:nvSpPr>
        <p:spPr bwMode="auto">
          <a:xfrm flipH="1" flipV="1">
            <a:off x="3177520" y="5301208"/>
            <a:ext cx="853331" cy="243009"/>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endParaRPr lang="en-US"/>
          </a:p>
        </p:txBody>
      </p:sp>
      <p:pic>
        <p:nvPicPr>
          <p:cNvPr id="8" name="Picture 2"/>
          <p:cNvPicPr>
            <a:picLocks noChangeAspect="1" noChangeArrowheads="1"/>
          </p:cNvPicPr>
          <p:nvPr/>
        </p:nvPicPr>
        <p:blipFill>
          <a:blip r:embed="rId5">
            <a:extLst>
              <a:ext uri="{28A0092B-C50C-407E-A947-70E740481C1C}">
                <a14:useLocalDpi xmlns:a14="http://schemas.microsoft.com/office/drawing/2010/main" xmlns=""/>
              </a:ext>
            </a:extLst>
          </a:blip>
          <a:srcRect/>
          <a:stretch>
            <a:fillRect/>
          </a:stretch>
        </p:blipFill>
        <p:spPr bwMode="auto">
          <a:xfrm>
            <a:off x="3774692" y="3782825"/>
            <a:ext cx="1639888" cy="1639887"/>
          </a:xfrm>
          <a:prstGeom prst="rect">
            <a:avLst/>
          </a:prstGeom>
          <a:noFill/>
          <a:ln w="9525">
            <a:solidFill>
              <a:schemeClr val="bg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4060355262"/>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a:xfrm>
            <a:off x="560387" y="1124743"/>
            <a:ext cx="6166281" cy="5112544"/>
          </a:xfrm>
        </p:spPr>
        <p:txBody>
          <a:bodyPr/>
          <a:lstStyle/>
          <a:p>
            <a:r>
              <a:rPr lang="en-US" sz="2000" dirty="0" smtClean="0"/>
              <a:t>Disadvantages of normal rotary valves:</a:t>
            </a:r>
          </a:p>
          <a:p>
            <a:pPr lvl="1"/>
            <a:r>
              <a:rPr lang="en-US" sz="1800" dirty="0" smtClean="0"/>
              <a:t>Hard (metal) seal: not very good sealing </a:t>
            </a:r>
            <a:r>
              <a:rPr lang="en-US" sz="1800" dirty="0" smtClean="0">
                <a:sym typeface="Wingdings" panose="05000000000000000000" pitchFamily="2" charset="2"/>
              </a:rPr>
              <a:t> leakage air</a:t>
            </a:r>
          </a:p>
          <a:p>
            <a:pPr lvl="1"/>
            <a:r>
              <a:rPr lang="en-US" sz="1800" dirty="0" smtClean="0">
                <a:sym typeface="Wingdings" panose="05000000000000000000" pitchFamily="2" charset="2"/>
              </a:rPr>
              <a:t>Soft (rubber) seal: fast wear  frequent maintenance (replacement) or leakage air</a:t>
            </a:r>
            <a:endParaRPr lang="en-US" sz="1800" dirty="0" smtClean="0"/>
          </a:p>
          <a:p>
            <a:r>
              <a:rPr lang="en-US" sz="2000" dirty="0" smtClean="0"/>
              <a:t>Combined seal:</a:t>
            </a:r>
          </a:p>
          <a:p>
            <a:pPr lvl="1"/>
            <a:r>
              <a:rPr lang="en-US" sz="1800" dirty="0" smtClean="0"/>
              <a:t>Metal seal “cuts” large particles and prevents them from damaging soft seal</a:t>
            </a:r>
          </a:p>
          <a:p>
            <a:pPr lvl="1"/>
            <a:r>
              <a:rPr lang="en-US" sz="1800" dirty="0"/>
              <a:t>H</a:t>
            </a:r>
            <a:r>
              <a:rPr lang="en-US" sz="1800" dirty="0" smtClean="0"/>
              <a:t>ard and soft seal gap need to be re-adjusted regularly</a:t>
            </a:r>
          </a:p>
          <a:p>
            <a:r>
              <a:rPr lang="en-US" sz="2000" dirty="0" smtClean="0"/>
              <a:t>~ 10 References in Holcim</a:t>
            </a:r>
            <a:endParaRPr lang="en-US" sz="2000" dirty="0"/>
          </a:p>
        </p:txBody>
      </p:sp>
      <p:sp>
        <p:nvSpPr>
          <p:cNvPr id="5" name="Title 4"/>
          <p:cNvSpPr>
            <a:spLocks noGrp="1"/>
          </p:cNvSpPr>
          <p:nvPr>
            <p:ph type="title"/>
          </p:nvPr>
        </p:nvSpPr>
        <p:spPr/>
        <p:txBody>
          <a:bodyPr/>
          <a:lstStyle/>
          <a:p>
            <a:r>
              <a:rPr lang="en-US" dirty="0" smtClean="0"/>
              <a:t>Rotary blow-through valve with combined soft and hard seal with positive experience </a:t>
            </a:r>
            <a:endParaRPr lang="en-US" dirty="0"/>
          </a:p>
        </p:txBody>
      </p:sp>
      <p:pic>
        <p:nvPicPr>
          <p:cNvPr id="3075" name="Picture 3"/>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1499245" y="3933057"/>
            <a:ext cx="3769318" cy="2196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p:blipFill>
        <p:spPr bwMode="auto">
          <a:xfrm>
            <a:off x="6726669" y="1340768"/>
            <a:ext cx="2607602" cy="21962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6726669" y="3933057"/>
            <a:ext cx="2607603" cy="2196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Arc 7"/>
          <p:cNvSpPr/>
          <p:nvPr/>
        </p:nvSpPr>
        <p:spPr>
          <a:xfrm>
            <a:off x="7124456" y="4725144"/>
            <a:ext cx="1284928" cy="1368152"/>
          </a:xfrm>
          <a:prstGeom prst="arc">
            <a:avLst>
              <a:gd name="adj1" fmla="val 16200000"/>
              <a:gd name="adj2" fmla="val 295896"/>
            </a:avLst>
          </a:prstGeom>
          <a:noFill/>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Footer Placeholder 5"/>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2482470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GB" dirty="0" smtClean="0"/>
              <a:t>Issues with heavy material accumulation in injector</a:t>
            </a:r>
          </a:p>
          <a:p>
            <a:endParaRPr lang="en-GB" dirty="0"/>
          </a:p>
          <a:p>
            <a:endParaRPr lang="en-GB" dirty="0" smtClean="0"/>
          </a:p>
          <a:p>
            <a:endParaRPr lang="en-GB" dirty="0"/>
          </a:p>
          <a:p>
            <a:endParaRPr lang="en-GB" dirty="0" smtClean="0"/>
          </a:p>
          <a:p>
            <a:endParaRPr lang="en-GB" dirty="0"/>
          </a:p>
          <a:p>
            <a:r>
              <a:rPr lang="en-GB" dirty="0" smtClean="0"/>
              <a:t>Positive experience with special “blowing shoe” in ex-Lafarge</a:t>
            </a:r>
          </a:p>
          <a:p>
            <a:endParaRPr lang="en-GB" dirty="0"/>
          </a:p>
        </p:txBody>
      </p:sp>
      <p:sp>
        <p:nvSpPr>
          <p:cNvPr id="4" name="Title 3"/>
          <p:cNvSpPr>
            <a:spLocks noGrp="1"/>
          </p:cNvSpPr>
          <p:nvPr>
            <p:ph type="title"/>
          </p:nvPr>
        </p:nvSpPr>
        <p:spPr/>
        <p:txBody>
          <a:bodyPr/>
          <a:lstStyle/>
          <a:p>
            <a:r>
              <a:rPr lang="en-GB" dirty="0"/>
              <a:t>Rotary Valve</a:t>
            </a:r>
          </a:p>
        </p:txBody>
      </p:sp>
      <p:pic>
        <p:nvPicPr>
          <p:cNvPr id="6" name="Picture 4" descr="D:\_PF\05 Plants\Holcim (Switzerland)\Siggenthal (SG)\_Pictures\2012-09_POL_AFR Installations\AFR_Siggenthal_10_2012_POL_015.JPG"/>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4160912" y="1556792"/>
            <a:ext cx="2794466" cy="2095850"/>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3" descr="D:\_PF\05 Plants\Holcim (Switzerland)\Siggenthal (SG)\_Pictures\2012-09_POL_AFR Installations\AFR_Siggenthal_10_2012_POL_013.JPG"/>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1115983" y="1559349"/>
            <a:ext cx="2811650" cy="2108738"/>
          </a:xfrm>
          <a:prstGeom prst="rect">
            <a:avLst/>
          </a:prstGeom>
          <a:noFill/>
          <a:extLst>
            <a:ext uri="{909E8E84-426E-40DD-AFC4-6F175D3DCCD1}">
              <a14:hiddenFill xmlns:a14="http://schemas.microsoft.com/office/drawing/2010/main" xmlns="">
                <a:solidFill>
                  <a:srgbClr val="FFFFFF"/>
                </a:solidFill>
              </a14:hiddenFill>
            </a:ext>
          </a:extLst>
        </p:spPr>
      </p:pic>
      <p:sp>
        <p:nvSpPr>
          <p:cNvPr id="8" name="Footer Placeholder 7"/>
          <p:cNvSpPr>
            <a:spLocks noGrp="1"/>
          </p:cNvSpPr>
          <p:nvPr>
            <p:ph type="ftr" sz="quarter" idx="13"/>
          </p:nvPr>
        </p:nvSpPr>
        <p:spPr/>
        <p:txBody>
          <a:bodyPr/>
          <a:lstStyle/>
          <a:p>
            <a:r>
              <a:rPr lang="en-US" noProof="0" smtClean="0"/>
              <a:t>SPREAD Course 2016, Settat</a:t>
            </a:r>
            <a:endParaRPr lang="en-US" noProof="0" dirty="0"/>
          </a:p>
        </p:txBody>
      </p:sp>
      <p:pic>
        <p:nvPicPr>
          <p:cNvPr id="3075" name="Picture 3"/>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1208584" y="4261182"/>
            <a:ext cx="3350568" cy="13861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1083325" y="5571109"/>
            <a:ext cx="3431464" cy="10417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6" cstate="screen">
            <a:extLst>
              <a:ext uri="{28A0092B-C50C-407E-A947-70E740481C1C}">
                <a14:useLocalDpi xmlns:a14="http://schemas.microsoft.com/office/drawing/2010/main" xmlns=""/>
              </a:ext>
            </a:extLst>
          </a:blip>
          <a:srcRect/>
          <a:stretch>
            <a:fillRect/>
          </a:stretch>
        </p:blipFill>
        <p:spPr bwMode="auto">
          <a:xfrm flipH="1">
            <a:off x="5369903" y="4437112"/>
            <a:ext cx="2779638" cy="19227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628918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sz="quarter" idx="14"/>
          </p:nvPr>
        </p:nvSpPr>
        <p:spPr>
          <a:xfrm>
            <a:off x="560388" y="1123950"/>
            <a:ext cx="8785225" cy="5113338"/>
          </a:xfrm>
        </p:spPr>
        <p:txBody>
          <a:bodyPr/>
          <a:lstStyle/>
          <a:p>
            <a:pPr eaLnBrk="1" hangingPunct="1"/>
            <a:r>
              <a:rPr lang="en-GB" dirty="0" smtClean="0"/>
              <a:t>To know the key handling equipment for AFR</a:t>
            </a:r>
          </a:p>
          <a:p>
            <a:pPr lvl="1" eaLnBrk="1" hangingPunct="1"/>
            <a:r>
              <a:rPr lang="en-GB" dirty="0" smtClean="0"/>
              <a:t>How it works</a:t>
            </a:r>
          </a:p>
          <a:p>
            <a:pPr lvl="1" eaLnBrk="1" hangingPunct="1"/>
            <a:r>
              <a:rPr lang="en-GB" dirty="0" smtClean="0"/>
              <a:t>Typical issues and low cost problem solving/optimization</a:t>
            </a:r>
          </a:p>
          <a:p>
            <a:pPr eaLnBrk="1" hangingPunct="1"/>
            <a:r>
              <a:rPr lang="en-GB" dirty="0" smtClean="0"/>
              <a:t>To know the installations – low cost systems to start and standard facilities for higher AFR volumes</a:t>
            </a:r>
          </a:p>
          <a:p>
            <a:pPr eaLnBrk="1" hangingPunct="1"/>
            <a:r>
              <a:rPr lang="en-GB" dirty="0" smtClean="0"/>
              <a:t>To see new developments in AFR handling and feeding</a:t>
            </a:r>
          </a:p>
        </p:txBody>
      </p:sp>
      <p:sp>
        <p:nvSpPr>
          <p:cNvPr id="10243" name="Rectangle 2"/>
          <p:cNvSpPr>
            <a:spLocks noGrp="1" noChangeArrowheads="1"/>
          </p:cNvSpPr>
          <p:nvPr>
            <p:ph type="title"/>
          </p:nvPr>
        </p:nvSpPr>
        <p:spPr/>
        <p:txBody>
          <a:bodyPr/>
          <a:lstStyle/>
          <a:p>
            <a:pPr eaLnBrk="1" hangingPunct="1"/>
            <a:r>
              <a:rPr lang="en-GB" smtClean="0"/>
              <a:t>Learning Objectives</a:t>
            </a:r>
          </a:p>
        </p:txBody>
      </p:sp>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69809183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ChangeArrowheads="1"/>
          </p:cNvSpPr>
          <p:nvPr>
            <p:ph sz="quarter" idx="14"/>
          </p:nvPr>
        </p:nvSpPr>
        <p:spPr>
          <a:xfrm>
            <a:off x="560388" y="1123950"/>
            <a:ext cx="8785225" cy="5113338"/>
          </a:xfrm>
        </p:spPr>
        <p:txBody>
          <a:bodyPr/>
          <a:lstStyle/>
          <a:p>
            <a:pPr eaLnBrk="1" hangingPunct="1"/>
            <a:r>
              <a:rPr lang="en-GB" sz="2000" b="1" dirty="0" smtClean="0"/>
              <a:t>Pipe:</a:t>
            </a:r>
          </a:p>
          <a:p>
            <a:pPr lvl="1">
              <a:buFont typeface="Arial" pitchFamily="34" charset="0"/>
              <a:buChar char="•"/>
            </a:pPr>
            <a:r>
              <a:rPr lang="en-GB" sz="2000" dirty="0"/>
              <a:t>Short and straight transport pipe</a:t>
            </a:r>
          </a:p>
          <a:p>
            <a:pPr lvl="1" eaLnBrk="1" hangingPunct="1">
              <a:buFont typeface="Arial" pitchFamily="34" charset="0"/>
              <a:buChar char="•"/>
            </a:pPr>
            <a:r>
              <a:rPr lang="en-GB" sz="2000" dirty="0" smtClean="0"/>
              <a:t>Constant cross section</a:t>
            </a:r>
          </a:p>
          <a:p>
            <a:pPr lvl="1" eaLnBrk="1" hangingPunct="1">
              <a:buFont typeface="Arial" pitchFamily="34" charset="0"/>
              <a:buChar char="•"/>
            </a:pPr>
            <a:r>
              <a:rPr lang="en-GB" sz="2000" dirty="0" smtClean="0"/>
              <a:t>Stainless pipe for sticky material</a:t>
            </a:r>
          </a:p>
          <a:p>
            <a:pPr lvl="1" eaLnBrk="1" hangingPunct="1">
              <a:buFont typeface="Arial" pitchFamily="34" charset="0"/>
              <a:buChar char="•"/>
            </a:pPr>
            <a:r>
              <a:rPr lang="en-GB" sz="2000" dirty="0" smtClean="0"/>
              <a:t>Wear protection by basalt or</a:t>
            </a:r>
            <a:br>
              <a:rPr lang="en-GB" sz="2000" dirty="0" smtClean="0"/>
            </a:br>
            <a:r>
              <a:rPr lang="en-GB" sz="2000" dirty="0" smtClean="0"/>
              <a:t>ceramics possible. ~1000 EUR/m</a:t>
            </a:r>
            <a:br>
              <a:rPr lang="en-GB" sz="2000" dirty="0" smtClean="0"/>
            </a:br>
            <a:r>
              <a:rPr lang="en-GB" sz="2000" dirty="0" smtClean="0"/>
              <a:t>for pipe and wear protection</a:t>
            </a:r>
            <a:br>
              <a:rPr lang="en-GB" sz="2000" dirty="0" smtClean="0"/>
            </a:br>
            <a:r>
              <a:rPr lang="en-GB" sz="2000" dirty="0" smtClean="0"/>
              <a:t>installed.</a:t>
            </a:r>
            <a:br>
              <a:rPr lang="en-GB" sz="2000" dirty="0" smtClean="0"/>
            </a:br>
            <a:r>
              <a:rPr lang="en-GB" sz="1600" dirty="0" smtClean="0"/>
              <a:t>Suppliers: </a:t>
            </a:r>
            <a:r>
              <a:rPr lang="en-GB" sz="1600" dirty="0" err="1" smtClean="0"/>
              <a:t>Produr</a:t>
            </a:r>
            <a:r>
              <a:rPr lang="en-GB" sz="1600" dirty="0" smtClean="0"/>
              <a:t>, </a:t>
            </a:r>
            <a:r>
              <a:rPr lang="en-GB" sz="1600" dirty="0" err="1" smtClean="0"/>
              <a:t>Abresist</a:t>
            </a:r>
            <a:r>
              <a:rPr lang="en-GB" sz="1600" dirty="0" smtClean="0"/>
              <a:t>, PA Technologies</a:t>
            </a:r>
          </a:p>
        </p:txBody>
      </p:sp>
      <p:sp>
        <p:nvSpPr>
          <p:cNvPr id="61443" name="Rectangle 2"/>
          <p:cNvSpPr>
            <a:spLocks noGrp="1" noChangeArrowheads="1"/>
          </p:cNvSpPr>
          <p:nvPr>
            <p:ph type="title"/>
          </p:nvPr>
        </p:nvSpPr>
        <p:spPr/>
        <p:txBody>
          <a:bodyPr/>
          <a:lstStyle/>
          <a:p>
            <a:pPr eaLnBrk="1" hangingPunct="1">
              <a:tabLst>
                <a:tab pos="8001000" algn="r"/>
              </a:tabLst>
            </a:pPr>
            <a:r>
              <a:rPr lang="en-GB" smtClean="0"/>
              <a:t>Pneumatic Transport should be short and straight</a:t>
            </a:r>
          </a:p>
        </p:txBody>
      </p:sp>
      <p:pic>
        <p:nvPicPr>
          <p:cNvPr id="61444" name="Picture 4" descr="npo000312"/>
          <p:cNvPicPr>
            <a:picLocks noChangeAspect="1" noChangeArrowheads="1"/>
          </p:cNvPicPr>
          <p:nvPr/>
        </p:nvPicPr>
        <p:blipFill>
          <a:blip r:embed="rId2" cstate="screen">
            <a:extLst>
              <a:ext uri="{28A0092B-C50C-407E-A947-70E740481C1C}">
                <a14:useLocalDpi xmlns:a14="http://schemas.microsoft.com/office/drawing/2010/main" xmlns=""/>
              </a:ext>
            </a:extLst>
          </a:blip>
          <a:srcRect r="-93" b="-58"/>
          <a:stretch>
            <a:fillRect/>
          </a:stretch>
        </p:blipFill>
        <p:spPr bwMode="auto">
          <a:xfrm>
            <a:off x="935038" y="3961531"/>
            <a:ext cx="3752850" cy="208438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61445" name="Rectangle 5"/>
          <p:cNvSpPr>
            <a:spLocks noChangeArrowheads="1"/>
          </p:cNvSpPr>
          <p:nvPr/>
        </p:nvSpPr>
        <p:spPr bwMode="auto">
          <a:xfrm>
            <a:off x="4612704" y="1085850"/>
            <a:ext cx="4876800" cy="2136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a:lnSpc>
                <a:spcPct val="90000"/>
              </a:lnSpc>
              <a:buClr>
                <a:schemeClr val="tx2"/>
              </a:buClr>
              <a:buFont typeface="Arial" pitchFamily="34" charset="0"/>
              <a:buChar char="•"/>
            </a:pPr>
            <a:r>
              <a:rPr lang="en-GB" sz="2000" b="1" dirty="0"/>
              <a:t>Air:</a:t>
            </a:r>
          </a:p>
          <a:p>
            <a:pPr marL="635000" lvl="1" indent="-342900">
              <a:lnSpc>
                <a:spcPct val="90000"/>
              </a:lnSpc>
              <a:buClr>
                <a:schemeClr val="tx2"/>
              </a:buClr>
              <a:buSzPct val="60000"/>
              <a:buFont typeface="Arial" pitchFamily="34" charset="0"/>
              <a:buChar char="•"/>
            </a:pPr>
            <a:r>
              <a:rPr lang="en-GB" sz="2000" dirty="0" smtClean="0"/>
              <a:t>Cooling &lt; </a:t>
            </a:r>
            <a:r>
              <a:rPr lang="en-GB" sz="2000" dirty="0"/>
              <a:t>20°C for sticky materials</a:t>
            </a:r>
          </a:p>
          <a:p>
            <a:pPr marL="635000" lvl="1" indent="-342900">
              <a:lnSpc>
                <a:spcPct val="90000"/>
              </a:lnSpc>
              <a:buClr>
                <a:schemeClr val="tx2"/>
              </a:buClr>
              <a:buSzPct val="60000"/>
              <a:buFont typeface="Arial" pitchFamily="34" charset="0"/>
              <a:buChar char="•"/>
            </a:pPr>
            <a:r>
              <a:rPr lang="en-GB" sz="2000" dirty="0"/>
              <a:t>Variable air flow (VFD) </a:t>
            </a:r>
            <a:r>
              <a:rPr lang="en-GB" sz="2000" dirty="0">
                <a:sym typeface="Wingdings" pitchFamily="2" charset="2"/>
              </a:rPr>
              <a:t> possibility to find best air/fuel </a:t>
            </a:r>
            <a:r>
              <a:rPr lang="en-GB" sz="2000" dirty="0" smtClean="0">
                <a:sym typeface="Wingdings" pitchFamily="2" charset="2"/>
              </a:rPr>
              <a:t>ratio and injection velocity</a:t>
            </a:r>
            <a:endParaRPr lang="en-GB" sz="2000" dirty="0"/>
          </a:p>
          <a:p>
            <a:pPr marL="635000" lvl="1" indent="-342900">
              <a:lnSpc>
                <a:spcPct val="90000"/>
              </a:lnSpc>
              <a:buClr>
                <a:schemeClr val="tx2"/>
              </a:buClr>
              <a:buSzPct val="60000"/>
              <a:buFont typeface="Arial" pitchFamily="34" charset="0"/>
              <a:buChar char="•"/>
            </a:pPr>
            <a:r>
              <a:rPr lang="en-GB" sz="2000" dirty="0"/>
              <a:t>Injection speed approx. 30 - 45 m/s</a:t>
            </a:r>
          </a:p>
          <a:p>
            <a:pPr marL="635000" lvl="1" indent="-342900">
              <a:lnSpc>
                <a:spcPct val="90000"/>
              </a:lnSpc>
              <a:buClr>
                <a:schemeClr val="tx2"/>
              </a:buClr>
              <a:buSzPct val="60000"/>
              <a:buFont typeface="Arial" pitchFamily="34" charset="0"/>
              <a:buChar char="•"/>
            </a:pPr>
            <a:r>
              <a:rPr lang="en-GB" sz="2000" dirty="0"/>
              <a:t>Fuel/air ratio: 1 </a:t>
            </a:r>
            <a:r>
              <a:rPr lang="en-GB" sz="2000" dirty="0" smtClean="0"/>
              <a:t>– 3 kg </a:t>
            </a:r>
            <a:r>
              <a:rPr lang="en-GB" sz="2000" baseline="-25000" dirty="0"/>
              <a:t>Fuel</a:t>
            </a:r>
            <a:r>
              <a:rPr lang="en-GB" sz="2000" dirty="0"/>
              <a:t> / m3 </a:t>
            </a:r>
            <a:r>
              <a:rPr lang="en-GB" sz="2000" baseline="-25000" dirty="0"/>
              <a:t>Air</a:t>
            </a:r>
            <a:endParaRPr lang="en-GB" sz="2000" dirty="0"/>
          </a:p>
          <a:p>
            <a:pPr marL="635000" lvl="1" indent="-342900">
              <a:lnSpc>
                <a:spcPct val="90000"/>
              </a:lnSpc>
              <a:buClr>
                <a:schemeClr val="tx2"/>
              </a:buClr>
              <a:buSzPct val="60000"/>
              <a:buFont typeface="Arial" pitchFamily="34" charset="0"/>
              <a:buChar char="•"/>
            </a:pPr>
            <a:endParaRPr lang="en-GB" sz="2000" b="1" dirty="0"/>
          </a:p>
        </p:txBody>
      </p:sp>
      <p:sp>
        <p:nvSpPr>
          <p:cNvPr id="61446" name="Text Box 6"/>
          <p:cNvSpPr txBox="1">
            <a:spLocks noChangeArrowheads="1"/>
          </p:cNvSpPr>
          <p:nvPr/>
        </p:nvSpPr>
        <p:spPr bwMode="auto">
          <a:xfrm>
            <a:off x="1397000" y="6068144"/>
            <a:ext cx="26336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1200" dirty="0" smtClean="0"/>
              <a:t>Ceramic </a:t>
            </a:r>
            <a:r>
              <a:rPr lang="en-GB" sz="1200" dirty="0"/>
              <a:t>or Basalt wear protection for dried sewage sludge</a:t>
            </a:r>
          </a:p>
        </p:txBody>
      </p:sp>
      <p:pic>
        <p:nvPicPr>
          <p:cNvPr id="61447" name="Picture 7" descr="npo000314"/>
          <p:cNvPicPr>
            <a:picLocks noChangeAspect="1" noChangeArrowheads="1"/>
          </p:cNvPicPr>
          <p:nvPr/>
        </p:nvPicPr>
        <p:blipFill>
          <a:blip r:embed="rId3" cstate="screen">
            <a:extLst>
              <a:ext uri="{28A0092B-C50C-407E-A947-70E740481C1C}">
                <a14:useLocalDpi xmlns:a14="http://schemas.microsoft.com/office/drawing/2010/main" xmlns=""/>
              </a:ext>
            </a:extLst>
          </a:blip>
          <a:srcRect r="-55" b="-21"/>
          <a:stretch>
            <a:fillRect/>
          </a:stretch>
        </p:blipFill>
        <p:spPr bwMode="auto">
          <a:xfrm>
            <a:off x="5443538" y="3856756"/>
            <a:ext cx="3933825" cy="23209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61448" name="Text Box 8"/>
          <p:cNvSpPr txBox="1">
            <a:spLocks noChangeArrowheads="1"/>
          </p:cNvSpPr>
          <p:nvPr/>
        </p:nvSpPr>
        <p:spPr bwMode="auto">
          <a:xfrm>
            <a:off x="8394700" y="3107755"/>
            <a:ext cx="914400" cy="2492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000" tIns="46800" rIns="90000" bIns="4680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sz="1000" dirty="0"/>
              <a:t>(20°C, 1 bar)</a:t>
            </a:r>
          </a:p>
        </p:txBody>
      </p:sp>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73196295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GB" dirty="0" smtClean="0"/>
              <a:t>Wear problems in bends</a:t>
            </a:r>
          </a:p>
          <a:p>
            <a:pPr lvl="1"/>
            <a:r>
              <a:rPr lang="en-GB" dirty="0" smtClean="0"/>
              <a:t>Especially in vertical bends as heavy material accumulates there.</a:t>
            </a:r>
          </a:p>
          <a:p>
            <a:pPr lvl="1"/>
            <a:r>
              <a:rPr lang="en-GB" dirty="0" smtClean="0"/>
              <a:t>Wear protection and/or drop-out box as solution, needs to be emptied periodically.</a:t>
            </a:r>
            <a:endParaRPr lang="en-GB" dirty="0"/>
          </a:p>
        </p:txBody>
      </p:sp>
      <p:sp>
        <p:nvSpPr>
          <p:cNvPr id="4" name="Title 3"/>
          <p:cNvSpPr>
            <a:spLocks noGrp="1"/>
          </p:cNvSpPr>
          <p:nvPr>
            <p:ph type="title"/>
          </p:nvPr>
        </p:nvSpPr>
        <p:spPr/>
        <p:txBody>
          <a:bodyPr/>
          <a:lstStyle/>
          <a:p>
            <a:r>
              <a:rPr lang="en-GB" dirty="0" smtClean="0"/>
              <a:t>Pneumatic Transport</a:t>
            </a:r>
            <a:endParaRPr lang="en-GB" dirty="0"/>
          </a:p>
        </p:txBody>
      </p:sp>
      <p:pic>
        <p:nvPicPr>
          <p:cNvPr id="15362" name="Picture 2" descr="D:\_PF\05 Plants\Holcim (Switzerland)\Siggenthal (SG)\_Pictures\2012-09_POL_AFR Installations\AFR_Siggenthal_10_2012_POL_052.JPG"/>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1425839" y="3071772"/>
            <a:ext cx="2376264" cy="3168352"/>
          </a:xfrm>
          <a:prstGeom prst="rect">
            <a:avLst/>
          </a:prstGeom>
          <a:noFill/>
          <a:extLst>
            <a:ext uri="{909E8E84-426E-40DD-AFC4-6F175D3DCCD1}">
              <a14:hiddenFill xmlns:a14="http://schemas.microsoft.com/office/drawing/2010/main" xmlns="">
                <a:solidFill>
                  <a:srgbClr val="FFFFFF"/>
                </a:solidFill>
              </a14:hiddenFill>
            </a:ext>
          </a:extLst>
        </p:spPr>
      </p:pic>
      <p:sp>
        <p:nvSpPr>
          <p:cNvPr id="6" name="Footer Placeholder 5"/>
          <p:cNvSpPr>
            <a:spLocks noGrp="1"/>
          </p:cNvSpPr>
          <p:nvPr>
            <p:ph type="ftr" sz="quarter" idx="13"/>
          </p:nvPr>
        </p:nvSpPr>
        <p:spPr/>
        <p:txBody>
          <a:bodyPr/>
          <a:lstStyle/>
          <a:p>
            <a:r>
              <a:rPr lang="en-US" noProof="0" smtClean="0"/>
              <a:t>SPREAD Course 2016, Settat</a:t>
            </a:r>
            <a:endParaRPr lang="en-US" noProof="0" dirty="0"/>
          </a:p>
        </p:txBody>
      </p:sp>
      <p:pic>
        <p:nvPicPr>
          <p:cNvPr id="2051" name="Picture 3"/>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4097048" y="2491262"/>
            <a:ext cx="2440128" cy="381805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680270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560389" y="1124743"/>
            <a:ext cx="3672531" cy="5112544"/>
          </a:xfrm>
          <a:noFill/>
        </p:spPr>
        <p:txBody>
          <a:bodyPr/>
          <a:lstStyle/>
          <a:p>
            <a:r>
              <a:rPr lang="en-GB" sz="1600" b="1" dirty="0" smtClean="0"/>
              <a:t>Pros</a:t>
            </a:r>
          </a:p>
          <a:p>
            <a:pPr lvl="0"/>
            <a:r>
              <a:rPr lang="en-GB" sz="1200" dirty="0" smtClean="0"/>
              <a:t>Pneumatic transport direct to the burner (kiln or </a:t>
            </a:r>
            <a:r>
              <a:rPr lang="en-GB" sz="1200" dirty="0" err="1" smtClean="0"/>
              <a:t>calciner</a:t>
            </a:r>
            <a:r>
              <a:rPr lang="en-GB" sz="1200" dirty="0" smtClean="0"/>
              <a:t>) offers a low </a:t>
            </a:r>
            <a:r>
              <a:rPr lang="en-GB" sz="1200" dirty="0" err="1" smtClean="0"/>
              <a:t>capex</a:t>
            </a:r>
            <a:r>
              <a:rPr lang="en-GB" sz="1200" dirty="0" smtClean="0"/>
              <a:t> solution applicable to many solid alternative fuels </a:t>
            </a:r>
            <a:endParaRPr lang="de-AT" sz="1200" dirty="0" smtClean="0"/>
          </a:p>
          <a:p>
            <a:pPr lvl="0"/>
            <a:r>
              <a:rPr lang="en-GB" sz="1200" dirty="0" smtClean="0"/>
              <a:t>Often used as a “start up” system to enable a plant to achieve 10 - 20% fuel replacement, in several cases more than 30% replacement has been achieved.</a:t>
            </a:r>
            <a:endParaRPr lang="de-AT" sz="1200" dirty="0" smtClean="0"/>
          </a:p>
          <a:p>
            <a:pPr lvl="0"/>
            <a:r>
              <a:rPr lang="en-GB" sz="1200" dirty="0" smtClean="0"/>
              <a:t>Main burner systems require pneumatic injection through burner pipe</a:t>
            </a:r>
            <a:endParaRPr lang="de-AT" sz="1200" dirty="0" smtClean="0"/>
          </a:p>
          <a:p>
            <a:pPr lvl="0"/>
            <a:r>
              <a:rPr lang="en-GB" sz="1200" dirty="0" smtClean="0"/>
              <a:t>Injection point in </a:t>
            </a:r>
            <a:r>
              <a:rPr lang="en-GB" sz="1200" dirty="0" err="1" smtClean="0"/>
              <a:t>calciner</a:t>
            </a:r>
            <a:r>
              <a:rPr lang="en-GB" sz="1200" dirty="0" smtClean="0"/>
              <a:t> or kiln riser as the pipe can be relocated relatively easily</a:t>
            </a:r>
            <a:endParaRPr lang="de-AT" sz="1200" dirty="0" smtClean="0"/>
          </a:p>
          <a:p>
            <a:pPr lvl="0"/>
            <a:r>
              <a:rPr lang="en-GB" sz="1200" dirty="0" smtClean="0"/>
              <a:t>Due to enclosed nature of system there is limited house-keeping issues (spillage, fugitive dust) which reduces fire &amp; explosion risk</a:t>
            </a:r>
            <a:endParaRPr lang="de-AT" sz="1200" dirty="0" smtClean="0"/>
          </a:p>
          <a:p>
            <a:pPr lvl="0"/>
            <a:r>
              <a:rPr lang="en-GB" sz="1200" dirty="0" smtClean="0"/>
              <a:t>Pneumatic systems can provide layout routes that may not be possible, or may be expensive with mechanical systems</a:t>
            </a:r>
            <a:endParaRPr lang="de-AT" sz="1200" dirty="0" smtClean="0"/>
          </a:p>
          <a:p>
            <a:pPr lvl="0"/>
            <a:r>
              <a:rPr lang="en-GB" sz="1200" dirty="0" smtClean="0"/>
              <a:t>Good forward planning with layout and equipment sizing could allow a pneumatic system to be upgraded to mechanical transport at a later date.</a:t>
            </a:r>
            <a:endParaRPr lang="de-AT" sz="1200" dirty="0" smtClean="0"/>
          </a:p>
          <a:p>
            <a:r>
              <a:rPr lang="en-GB" sz="1200" dirty="0" smtClean="0"/>
              <a:t>Acceptable reliability under optimum conditions, i.e. well designed system (layout, air volume) with well sized, clean solid AF</a:t>
            </a:r>
            <a:endParaRPr lang="en-GB" sz="2800" dirty="0"/>
          </a:p>
        </p:txBody>
      </p:sp>
      <p:sp>
        <p:nvSpPr>
          <p:cNvPr id="4" name="Title 3"/>
          <p:cNvSpPr>
            <a:spLocks noGrp="1"/>
          </p:cNvSpPr>
          <p:nvPr>
            <p:ph type="title"/>
          </p:nvPr>
        </p:nvSpPr>
        <p:spPr/>
        <p:txBody>
          <a:bodyPr/>
          <a:lstStyle/>
          <a:p>
            <a:r>
              <a:rPr lang="en-GB" dirty="0" smtClean="0"/>
              <a:t>Long Pneumatic Transport – Pros &amp; Cons</a:t>
            </a:r>
            <a:endParaRPr lang="en-GB" dirty="0"/>
          </a:p>
        </p:txBody>
      </p:sp>
      <p:sp>
        <p:nvSpPr>
          <p:cNvPr id="6" name="Footer Placeholder 5"/>
          <p:cNvSpPr>
            <a:spLocks noGrp="1"/>
          </p:cNvSpPr>
          <p:nvPr>
            <p:ph type="ftr" sz="quarter" idx="13"/>
          </p:nvPr>
        </p:nvSpPr>
        <p:spPr/>
        <p:txBody>
          <a:bodyPr/>
          <a:lstStyle/>
          <a:p>
            <a:r>
              <a:rPr lang="en-US" noProof="0" smtClean="0"/>
              <a:t>SPREAD Course 2016, Settat</a:t>
            </a:r>
            <a:endParaRPr lang="en-US" noProof="0" dirty="0"/>
          </a:p>
        </p:txBody>
      </p:sp>
      <p:sp>
        <p:nvSpPr>
          <p:cNvPr id="7" name="Content Placeholder 2"/>
          <p:cNvSpPr txBox="1">
            <a:spLocks/>
          </p:cNvSpPr>
          <p:nvPr/>
        </p:nvSpPr>
        <p:spPr>
          <a:xfrm>
            <a:off x="4448944" y="1124744"/>
            <a:ext cx="5184576" cy="5472608"/>
          </a:xfrm>
          <a:prstGeom prst="rect">
            <a:avLst/>
          </a:prstGeom>
          <a:noFill/>
        </p:spPr>
        <p:txBody>
          <a:bodyPr vert="horz" lIns="0" tIns="0" rIns="0" bIns="0" rtlCol="0">
            <a:noAutofit/>
          </a:bodyPr>
          <a:lstStyle/>
          <a:p>
            <a:pPr marL="270000" marR="0" lvl="0" indent="-270000" algn="l" defTabSz="914400" rtl="0" eaLnBrk="1" fontAlgn="auto" latinLnBrk="0" hangingPunct="1">
              <a:lnSpc>
                <a:spcPct val="100000"/>
              </a:lnSpc>
              <a:spcBef>
                <a:spcPts val="576"/>
              </a:spcBef>
              <a:spcAft>
                <a:spcPts val="0"/>
              </a:spcAft>
              <a:buClr>
                <a:srgbClr val="22934B"/>
              </a:buClr>
              <a:buSzTx/>
              <a:buFont typeface="Arial" pitchFamily="34" charset="0"/>
              <a:buChar char="•"/>
              <a:tabLst/>
              <a:defRPr/>
            </a:pPr>
            <a:r>
              <a:rPr kumimoji="0" lang="en-GB" sz="160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Cons</a:t>
            </a:r>
          </a:p>
          <a:p>
            <a:pPr marL="270000" marR="0" lvl="0" indent="-270000" algn="l" defTabSz="914400" rtl="0" eaLnBrk="1" fontAlgn="auto" latinLnBrk="0" hangingPunct="1">
              <a:lnSpc>
                <a:spcPct val="100000"/>
              </a:lnSpc>
              <a:spcBef>
                <a:spcPts val="576"/>
              </a:spcBef>
              <a:spcAft>
                <a:spcPts val="0"/>
              </a:spcAft>
              <a:buClr>
                <a:srgbClr val="22934B"/>
              </a:buClr>
              <a:buSzTx/>
              <a:buFont typeface="Arial" pitchFamily="34" charset="0"/>
              <a:buChar char="•"/>
              <a:tabLst/>
              <a:defRPr/>
            </a:pPr>
            <a:r>
              <a:rPr lang="en-GB" sz="1200" dirty="0" smtClean="0"/>
              <a:t>High Power Consumption – typical range for pneumatic conveying 0.03 – 0.06 kWh/t/m </a:t>
            </a:r>
            <a:r>
              <a:rPr lang="en-GB" sz="1200" dirty="0" err="1" smtClean="0"/>
              <a:t>vs</a:t>
            </a:r>
            <a:r>
              <a:rPr lang="en-GB" sz="1200" dirty="0" smtClean="0"/>
              <a:t> 0.006 – 0.01 kWh/t/m for tube belt conveyor.  Example a tube conveyor transporting 20 </a:t>
            </a:r>
            <a:r>
              <a:rPr lang="en-GB" sz="1200" dirty="0" err="1" smtClean="0"/>
              <a:t>tph</a:t>
            </a:r>
            <a:r>
              <a:rPr lang="en-GB" sz="1200" dirty="0" smtClean="0"/>
              <a:t> SSW a distance of 200m with a vertical lift of 76m absorbs 35kW.  A pneumatic conveying pipeline to deliver the same capacity over the same distance would require a 240m long pipeline with at least 4 bends and a compressor 7200 Nm3/hr and would absorb 130kW, the difference in power consumption would equate to approx Euro 50,000 per year</a:t>
            </a:r>
            <a:endParaRPr lang="de-AT" sz="1200" dirty="0" smtClean="0"/>
          </a:p>
          <a:p>
            <a:pPr marL="270000" marR="0" lvl="0" indent="-270000" algn="l" defTabSz="914400" rtl="0" eaLnBrk="1" fontAlgn="auto" latinLnBrk="0" hangingPunct="1">
              <a:lnSpc>
                <a:spcPct val="100000"/>
              </a:lnSpc>
              <a:spcBef>
                <a:spcPts val="576"/>
              </a:spcBef>
              <a:spcAft>
                <a:spcPts val="0"/>
              </a:spcAft>
              <a:buClr>
                <a:srgbClr val="22934B"/>
              </a:buClr>
              <a:buSzTx/>
              <a:buFont typeface="Arial" pitchFamily="34" charset="0"/>
              <a:buChar char="•"/>
              <a:tabLst/>
              <a:defRPr/>
            </a:pPr>
            <a:r>
              <a:rPr lang="en-GB" sz="1200" dirty="0" smtClean="0"/>
              <a:t>Generally poor reliability due to pipeline blockages with more difficult materials (over-size, irregular particle shape, abrasiveness, fibrous, foreign bodies, moisture, agglomerations ...).  Experience in Lafarge suggests foreign bodies are by far the most problematic for reliability</a:t>
            </a:r>
          </a:p>
          <a:p>
            <a:pPr marL="270000" lvl="0" indent="-270000">
              <a:spcBef>
                <a:spcPts val="576"/>
              </a:spcBef>
              <a:buClr>
                <a:srgbClr val="22934B"/>
              </a:buClr>
              <a:buFont typeface="Arial" pitchFamily="34" charset="0"/>
              <a:buChar char="•"/>
            </a:pPr>
            <a:r>
              <a:rPr lang="en-GB" sz="1200" dirty="0" smtClean="0"/>
              <a:t>Higher maintenance costs due to high wear, but this can be minimised by system design – minimising conveying distance by careful </a:t>
            </a:r>
            <a:r>
              <a:rPr lang="en-GB" sz="1200" dirty="0" err="1" smtClean="0"/>
              <a:t>siting</a:t>
            </a:r>
            <a:r>
              <a:rPr lang="en-GB" sz="1200" dirty="0" smtClean="0"/>
              <a:t> of the intake system and avoiding excessive pipeline velocity</a:t>
            </a:r>
          </a:p>
          <a:p>
            <a:pPr marL="270000" lvl="0" indent="-270000">
              <a:spcBef>
                <a:spcPts val="576"/>
              </a:spcBef>
              <a:buClr>
                <a:srgbClr val="22934B"/>
              </a:buClr>
              <a:buFont typeface="Arial" pitchFamily="34" charset="0"/>
              <a:buChar char="•"/>
            </a:pPr>
            <a:r>
              <a:rPr lang="en-GB" sz="1200" dirty="0" smtClean="0"/>
              <a:t>Labour intensive stoppages – blockages can be frequent when AF fuel quality is less than optimum, with worn systems; often difficult to locate and clear blockages</a:t>
            </a:r>
          </a:p>
          <a:p>
            <a:pPr marL="270000" indent="-270000">
              <a:spcBef>
                <a:spcPts val="576"/>
              </a:spcBef>
              <a:buClr>
                <a:srgbClr val="22934B"/>
              </a:buClr>
              <a:buFont typeface="Arial" pitchFamily="34" charset="0"/>
              <a:buChar char="•"/>
            </a:pPr>
            <a:r>
              <a:rPr lang="en-GB" sz="1200" dirty="0" smtClean="0"/>
              <a:t>Lack of flexibility; some materials cannot be transported by pneumatic conveying or may require extra preparation to transport them</a:t>
            </a:r>
            <a:endParaRPr lang="de-AT" sz="1200" dirty="0" smtClean="0"/>
          </a:p>
          <a:p>
            <a:pPr marL="270000" lvl="0" indent="-270000">
              <a:spcBef>
                <a:spcPts val="576"/>
              </a:spcBef>
              <a:buClr>
                <a:srgbClr val="22934B"/>
              </a:buClr>
              <a:buFont typeface="Arial" pitchFamily="34" charset="0"/>
              <a:buChar char="•"/>
            </a:pPr>
            <a:r>
              <a:rPr lang="en-GB" sz="1200" dirty="0" smtClean="0"/>
              <a:t>Air volume into process (kiln) from transport system can be significant. Typically 5-8% of combustion requirements. Example 30% AF represents around 1% specific heat consumption. Although, air is often used at the injection point with mechanical systems to provide sufficient material distribution.  In this case 20-30% less air would be required due to the lower air pressure for the short pipe</a:t>
            </a:r>
          </a:p>
          <a:p>
            <a:pPr lvl="0"/>
            <a:endParaRPr lang="en-GB" sz="1200" dirty="0" smtClean="0"/>
          </a:p>
          <a:p>
            <a:pPr lvl="0"/>
            <a:endParaRPr lang="de-AT" sz="1200" dirty="0" smtClean="0"/>
          </a:p>
          <a:p>
            <a:pPr lvl="0"/>
            <a:endParaRPr lang="de-AT" sz="1200" dirty="0" smtClean="0"/>
          </a:p>
          <a:p>
            <a:r>
              <a:rPr lang="en-GB" sz="1200" dirty="0" smtClean="0"/>
              <a:t>.</a:t>
            </a:r>
            <a:endParaRPr kumimoji="0" lang="en-GB" sz="28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xmlns="" val="12680270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704528" y="1556792"/>
            <a:ext cx="3888555" cy="4032449"/>
          </a:xfrm>
          <a:noFill/>
          <a:ln>
            <a:solidFill>
              <a:schemeClr val="tx1"/>
            </a:solidFill>
          </a:ln>
        </p:spPr>
        <p:txBody>
          <a:bodyPr/>
          <a:lstStyle/>
          <a:p>
            <a:pPr lvl="0"/>
            <a:r>
              <a:rPr lang="en-GB" sz="1200" b="1" dirty="0" smtClean="0"/>
              <a:t>Material Properties for Pneumatic Conveying</a:t>
            </a:r>
            <a:endParaRPr lang="de-AT" sz="1050" b="1" dirty="0" smtClean="0"/>
          </a:p>
          <a:p>
            <a:pPr lvl="1"/>
            <a:r>
              <a:rPr lang="en-GB" sz="1200" u="sng" dirty="0" smtClean="0"/>
              <a:t>Types of material </a:t>
            </a:r>
            <a:r>
              <a:rPr lang="en-GB" sz="1200" dirty="0" smtClean="0"/>
              <a:t>conveyed –Wood chips, animal meal, plastics, dry sewage sludge, rice husk, coffee husk, seeds, construction and demolition waste, tyre fluff and any other finely shredded fuel.</a:t>
            </a:r>
            <a:endParaRPr lang="de-AT" sz="1050" dirty="0" smtClean="0"/>
          </a:p>
          <a:p>
            <a:pPr lvl="1"/>
            <a:r>
              <a:rPr lang="en-GB" sz="1200" u="sng" dirty="0" smtClean="0"/>
              <a:t>Material size</a:t>
            </a:r>
            <a:r>
              <a:rPr lang="en-GB" sz="1200" dirty="0" smtClean="0"/>
              <a:t> – generally combustion requirements are more stringent than for pneumatic  transport.- finely shredded fuel &lt; 50mm 2D material , &lt;6 mm 3 D material</a:t>
            </a:r>
            <a:endParaRPr lang="de-AT" sz="1050" dirty="0" smtClean="0"/>
          </a:p>
          <a:p>
            <a:pPr lvl="1"/>
            <a:r>
              <a:rPr lang="en-GB" sz="1200" u="sng" dirty="0" smtClean="0"/>
              <a:t>Material Shape</a:t>
            </a:r>
            <a:r>
              <a:rPr lang="en-GB" sz="1200" dirty="0" smtClean="0"/>
              <a:t> – avoid  material with long strands (fibrous) or wires tends to agglomerate; will tend to “catch” /build-up on irregular surfaces created by wear, e.g.: elbows</a:t>
            </a:r>
            <a:endParaRPr lang="de-AT" sz="1050" dirty="0" smtClean="0"/>
          </a:p>
          <a:p>
            <a:pPr lvl="1"/>
            <a:r>
              <a:rPr lang="en-GB" sz="1200" u="sng" dirty="0" smtClean="0"/>
              <a:t>Foreign objects</a:t>
            </a:r>
            <a:r>
              <a:rPr lang="en-GB" sz="1200" dirty="0" smtClean="0"/>
              <a:t> – contamination of the fuel with metal, stones, etc appears to cause the most problems with pneumatic systems</a:t>
            </a:r>
            <a:endParaRPr lang="de-AT" sz="1050" dirty="0" smtClean="0"/>
          </a:p>
          <a:p>
            <a:pPr lvl="1"/>
            <a:r>
              <a:rPr lang="en-GB" sz="1200" u="sng" dirty="0" smtClean="0"/>
              <a:t>Max moisture</a:t>
            </a:r>
            <a:r>
              <a:rPr lang="en-GB" sz="1200" dirty="0" smtClean="0"/>
              <a:t> 25%, but aim manage incoming material moisture below 20%</a:t>
            </a:r>
          </a:p>
          <a:p>
            <a:pPr lvl="1"/>
            <a:r>
              <a:rPr lang="en-GB" sz="1100" u="sng" dirty="0" smtClean="0"/>
              <a:t>Density</a:t>
            </a:r>
            <a:r>
              <a:rPr lang="en-GB" sz="1100" dirty="0" smtClean="0"/>
              <a:t> – volumetric capacity of equipment should be considered rather than just mass flow, since low material density requires very large feeding devices</a:t>
            </a:r>
            <a:endParaRPr lang="en-GB" sz="1100" dirty="0"/>
          </a:p>
        </p:txBody>
      </p:sp>
      <p:sp>
        <p:nvSpPr>
          <p:cNvPr id="4" name="Title 3"/>
          <p:cNvSpPr>
            <a:spLocks noGrp="1"/>
          </p:cNvSpPr>
          <p:nvPr>
            <p:ph type="title"/>
          </p:nvPr>
        </p:nvSpPr>
        <p:spPr/>
        <p:txBody>
          <a:bodyPr/>
          <a:lstStyle/>
          <a:p>
            <a:r>
              <a:rPr lang="en-GB" dirty="0" smtClean="0"/>
              <a:t>Long Pneumatic Transport – Recommendations (1)</a:t>
            </a:r>
            <a:endParaRPr lang="en-GB" dirty="0"/>
          </a:p>
        </p:txBody>
      </p:sp>
      <p:sp>
        <p:nvSpPr>
          <p:cNvPr id="6" name="Footer Placeholder 5"/>
          <p:cNvSpPr>
            <a:spLocks noGrp="1"/>
          </p:cNvSpPr>
          <p:nvPr>
            <p:ph type="ftr" sz="quarter" idx="13"/>
          </p:nvPr>
        </p:nvSpPr>
        <p:spPr/>
        <p:txBody>
          <a:bodyPr/>
          <a:lstStyle/>
          <a:p>
            <a:r>
              <a:rPr lang="en-US" noProof="0" smtClean="0"/>
              <a:t>SPREAD Course 2016, Settat</a:t>
            </a:r>
            <a:endParaRPr lang="en-US" noProof="0" dirty="0"/>
          </a:p>
        </p:txBody>
      </p:sp>
      <p:sp>
        <p:nvSpPr>
          <p:cNvPr id="8" name="Content Placeholder 2"/>
          <p:cNvSpPr txBox="1">
            <a:spLocks/>
          </p:cNvSpPr>
          <p:nvPr/>
        </p:nvSpPr>
        <p:spPr>
          <a:xfrm>
            <a:off x="5097016" y="2060848"/>
            <a:ext cx="3888555" cy="2736304"/>
          </a:xfrm>
          <a:prstGeom prst="rect">
            <a:avLst/>
          </a:prstGeom>
          <a:noFill/>
          <a:ln>
            <a:solidFill>
              <a:schemeClr val="tx1"/>
            </a:solidFill>
          </a:ln>
        </p:spPr>
        <p:txBody>
          <a:bodyPr vert="horz" lIns="0" tIns="0" rIns="0" bIns="0" rtlCol="0">
            <a:noAutofit/>
          </a:bodyPr>
          <a:lstStyle/>
          <a:p>
            <a:pPr marL="270000" indent="-270000">
              <a:spcBef>
                <a:spcPts val="576"/>
              </a:spcBef>
              <a:buClr>
                <a:srgbClr val="22934B"/>
              </a:buClr>
              <a:buFont typeface="Arial" pitchFamily="34" charset="0"/>
              <a:buChar char="•"/>
            </a:pPr>
            <a:r>
              <a:rPr lang="en-GB" sz="1200" b="1" dirty="0" smtClean="0"/>
              <a:t>Alternative Fuel Intake System</a:t>
            </a:r>
            <a:endParaRPr kumimoji="0" lang="de-AT" sz="105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536400" lvl="1" indent="-266400">
              <a:spcBef>
                <a:spcPts val="24"/>
              </a:spcBef>
              <a:buClr>
                <a:srgbClr val="22934B"/>
              </a:buClr>
              <a:buSzPct val="60000"/>
              <a:buFont typeface="Wingdings 3" pitchFamily="18" charset="2"/>
              <a:buChar char=""/>
            </a:pPr>
            <a:r>
              <a:rPr lang="en-GB" sz="1200" u="sng" dirty="0" smtClean="0"/>
              <a:t>Screen</a:t>
            </a:r>
            <a:r>
              <a:rPr lang="en-GB" sz="1200" dirty="0" smtClean="0"/>
              <a:t> to remove oversize particles and agglomeration that may occur in transport and storage; recommended to install “star-screen”; cannot assume sufficient screening at preparation plant as many AF will agglomerate during transpor</a:t>
            </a:r>
            <a:r>
              <a:rPr lang="en-GB" sz="1200" dirty="0" smtClean="0">
                <a:latin typeface="Arial" pitchFamily="34" charset="0"/>
                <a:cs typeface="Arial" pitchFamily="34" charset="0"/>
              </a:rPr>
              <a:t>t</a:t>
            </a:r>
            <a:endParaRPr kumimoji="0" lang="de-AT" sz="105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536400" lvl="1" indent="-266400">
              <a:spcBef>
                <a:spcPts val="24"/>
              </a:spcBef>
              <a:buClr>
                <a:srgbClr val="22934B"/>
              </a:buClr>
              <a:buSzPct val="60000"/>
              <a:buFont typeface="Wingdings 3" pitchFamily="18" charset="2"/>
              <a:buChar char=""/>
            </a:pPr>
            <a:r>
              <a:rPr lang="en-GB" sz="1200" u="sng" dirty="0" smtClean="0"/>
              <a:t>Wind sifter</a:t>
            </a:r>
            <a:r>
              <a:rPr lang="en-GB" sz="1200" dirty="0" smtClean="0"/>
              <a:t> to remove 3D/heavy particles</a:t>
            </a:r>
            <a:endParaRPr kumimoji="0" lang="de-AT" sz="105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536400" lvl="1" indent="-266400">
              <a:spcBef>
                <a:spcPts val="24"/>
              </a:spcBef>
              <a:buClr>
                <a:srgbClr val="22934B"/>
              </a:buClr>
              <a:buSzPct val="60000"/>
              <a:buFont typeface="Wingdings 3" pitchFamily="18" charset="2"/>
              <a:buChar char=""/>
            </a:pPr>
            <a:r>
              <a:rPr lang="en-GB" sz="1200" u="sng" dirty="0" smtClean="0"/>
              <a:t>Metal separators</a:t>
            </a:r>
            <a:r>
              <a:rPr lang="en-GB" sz="1200" dirty="0" smtClean="0"/>
              <a:t> to remove foreign objects</a:t>
            </a:r>
            <a:endParaRPr kumimoji="0" lang="de-AT" sz="105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536400" lvl="1" indent="-266400">
              <a:spcBef>
                <a:spcPts val="24"/>
              </a:spcBef>
              <a:buClr>
                <a:srgbClr val="22934B"/>
              </a:buClr>
              <a:buSzPct val="60000"/>
              <a:buFont typeface="Wingdings 3" pitchFamily="18" charset="2"/>
              <a:buChar char=""/>
            </a:pPr>
            <a:r>
              <a:rPr lang="en-GB" sz="1100" dirty="0" smtClean="0"/>
              <a:t>To maximise pneumatic system reliability the intake system should </a:t>
            </a:r>
            <a:r>
              <a:rPr lang="en-GB" sz="1100" u="sng" dirty="0" smtClean="0"/>
              <a:t>be as close as possible to the firing point</a:t>
            </a:r>
            <a:r>
              <a:rPr lang="en-GB" sz="1100" dirty="0" smtClean="0"/>
              <a:t> to minimise the pipeline transport distance and number of bends.  However, this often needs to be compromised to avoid high traffic movement through the plant</a:t>
            </a:r>
            <a:endParaRPr kumimoji="0" lang="en-GB" sz="11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xmlns="" val="12680270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Long Pneumatic Transport – Recommendations (2)</a:t>
            </a:r>
            <a:endParaRPr lang="en-GB" dirty="0"/>
          </a:p>
        </p:txBody>
      </p:sp>
      <p:sp>
        <p:nvSpPr>
          <p:cNvPr id="6" name="Footer Placeholder 5"/>
          <p:cNvSpPr>
            <a:spLocks noGrp="1"/>
          </p:cNvSpPr>
          <p:nvPr>
            <p:ph type="ftr" sz="quarter" idx="13"/>
          </p:nvPr>
        </p:nvSpPr>
        <p:spPr/>
        <p:txBody>
          <a:bodyPr/>
          <a:lstStyle/>
          <a:p>
            <a:r>
              <a:rPr lang="en-US" noProof="0" smtClean="0"/>
              <a:t>SPREAD Course 2016, Settat</a:t>
            </a:r>
            <a:endParaRPr lang="en-US" noProof="0" dirty="0"/>
          </a:p>
        </p:txBody>
      </p:sp>
      <p:sp>
        <p:nvSpPr>
          <p:cNvPr id="9" name="Content Placeholder 2"/>
          <p:cNvSpPr txBox="1">
            <a:spLocks/>
          </p:cNvSpPr>
          <p:nvPr/>
        </p:nvSpPr>
        <p:spPr>
          <a:xfrm>
            <a:off x="416496" y="1268760"/>
            <a:ext cx="3888555" cy="3600400"/>
          </a:xfrm>
          <a:prstGeom prst="rect">
            <a:avLst/>
          </a:prstGeom>
          <a:noFill/>
          <a:ln>
            <a:solidFill>
              <a:schemeClr val="tx1"/>
            </a:solidFill>
          </a:ln>
        </p:spPr>
        <p:txBody>
          <a:bodyPr vert="horz" lIns="0" tIns="0" rIns="0" bIns="0" rtlCol="0">
            <a:noAutofit/>
          </a:bodyPr>
          <a:lstStyle/>
          <a:p>
            <a:pPr marL="270000" indent="-270000">
              <a:spcBef>
                <a:spcPts val="576"/>
              </a:spcBef>
              <a:buClr>
                <a:srgbClr val="22934B"/>
              </a:buClr>
              <a:buFont typeface="Arial" pitchFamily="34" charset="0"/>
              <a:buChar char="•"/>
            </a:pPr>
            <a:r>
              <a:rPr lang="de-AT" sz="1200" b="1" dirty="0" smtClean="0"/>
              <a:t>Pipeline </a:t>
            </a:r>
            <a:r>
              <a:rPr lang="de-AT" sz="1200" b="1" dirty="0" err="1" smtClean="0"/>
              <a:t>feeding</a:t>
            </a:r>
            <a:endParaRPr kumimoji="0" lang="de-AT" sz="105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536400" lvl="1" indent="-266400">
              <a:spcBef>
                <a:spcPts val="24"/>
              </a:spcBef>
              <a:buClr>
                <a:srgbClr val="22934B"/>
              </a:buClr>
              <a:buSzPct val="60000"/>
              <a:buFont typeface="Wingdings 3" pitchFamily="18" charset="2"/>
              <a:buChar char=""/>
            </a:pPr>
            <a:r>
              <a:rPr lang="en-GB" sz="1200" dirty="0" smtClean="0"/>
              <a:t>Gravimetric dosing is preferred to volumetric, although for direct </a:t>
            </a:r>
            <a:r>
              <a:rPr lang="en-GB" sz="1200" dirty="0" err="1" smtClean="0"/>
              <a:t>precalciner</a:t>
            </a:r>
            <a:r>
              <a:rPr lang="en-GB" sz="1200" dirty="0" smtClean="0"/>
              <a:t> feeding volumetric feeding can be acceptable for low addition rates</a:t>
            </a:r>
            <a:endParaRPr kumimoji="0" lang="de-AT" sz="105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536400" lvl="1" indent="-266400">
              <a:spcBef>
                <a:spcPts val="24"/>
              </a:spcBef>
              <a:buClr>
                <a:srgbClr val="22934B"/>
              </a:buClr>
              <a:buSzPct val="60000"/>
              <a:buFont typeface="Wingdings 3" pitchFamily="18" charset="2"/>
              <a:buChar char=""/>
            </a:pPr>
            <a:r>
              <a:rPr lang="en-GB" sz="1200" dirty="0" smtClean="0"/>
              <a:t>The feeding of the pipeline by a “drop -through” rotary valve, combined with a “blowing shoe” ensure low pressure loss &lt;100 mbar</a:t>
            </a:r>
            <a:endParaRPr kumimoji="0" lang="de-AT" sz="105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536400" lvl="1" indent="-266400">
              <a:spcBef>
                <a:spcPts val="24"/>
              </a:spcBef>
              <a:buClr>
                <a:srgbClr val="22934B"/>
              </a:buClr>
              <a:buSzPct val="60000"/>
              <a:buFont typeface="Wingdings 3" pitchFamily="18" charset="2"/>
              <a:buChar char=""/>
            </a:pPr>
            <a:r>
              <a:rPr lang="en-GB" sz="1200" dirty="0" smtClean="0"/>
              <a:t>Blow-through valves have high pressure loss typical 200 mbar, can experience high wear and tend to have higher valve leakage of conveying air. (20-25% typical)</a:t>
            </a:r>
          </a:p>
          <a:p>
            <a:pPr marL="536400" lvl="1" indent="-266400">
              <a:spcBef>
                <a:spcPts val="24"/>
              </a:spcBef>
              <a:buClr>
                <a:srgbClr val="22934B"/>
              </a:buClr>
              <a:buSzPct val="60000"/>
              <a:buFont typeface="Wingdings 3" pitchFamily="18" charset="2"/>
              <a:buChar char=""/>
            </a:pPr>
            <a:r>
              <a:rPr lang="en-GB" sz="1200" dirty="0" err="1" smtClean="0"/>
              <a:t>Venturi</a:t>
            </a:r>
            <a:r>
              <a:rPr lang="en-GB" sz="1200" dirty="0" smtClean="0"/>
              <a:t> </a:t>
            </a:r>
            <a:r>
              <a:rPr lang="en-GB" sz="1200" dirty="0" err="1" smtClean="0"/>
              <a:t>eductors</a:t>
            </a:r>
            <a:r>
              <a:rPr lang="en-GB" sz="1200" dirty="0" smtClean="0"/>
              <a:t> have the advantage of no moving parts and low leakage. Although they require a high velocity which incurs a high pressure drop, 400-600 mbar. They are best suited to short pipelines , &lt;50m</a:t>
            </a:r>
          </a:p>
          <a:p>
            <a:pPr marL="536400" lvl="1" indent="-266400">
              <a:spcBef>
                <a:spcPts val="24"/>
              </a:spcBef>
              <a:buClr>
                <a:srgbClr val="22934B"/>
              </a:buClr>
              <a:buSzPct val="60000"/>
              <a:buFont typeface="Wingdings 3" pitchFamily="18" charset="2"/>
              <a:buChar char=""/>
            </a:pPr>
            <a:r>
              <a:rPr lang="en-GB" sz="1200" dirty="0" smtClean="0"/>
              <a:t>Minimise number feeding points into a single pipeline (ideally only 1)</a:t>
            </a:r>
            <a:endParaRPr kumimoji="0" lang="de-AT" sz="12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p:txBody>
      </p:sp>
      <p:sp>
        <p:nvSpPr>
          <p:cNvPr id="10" name="Content Placeholder 2"/>
          <p:cNvSpPr txBox="1">
            <a:spLocks/>
          </p:cNvSpPr>
          <p:nvPr/>
        </p:nvSpPr>
        <p:spPr>
          <a:xfrm>
            <a:off x="4736976" y="1052736"/>
            <a:ext cx="4608512" cy="2592288"/>
          </a:xfrm>
          <a:prstGeom prst="rect">
            <a:avLst/>
          </a:prstGeom>
          <a:noFill/>
          <a:ln>
            <a:solidFill>
              <a:schemeClr val="tx1"/>
            </a:solidFill>
          </a:ln>
        </p:spPr>
        <p:txBody>
          <a:bodyPr vert="horz" lIns="0" tIns="0" rIns="0" bIns="0" rtlCol="0">
            <a:noAutofit/>
          </a:bodyPr>
          <a:lstStyle/>
          <a:p>
            <a:pPr marL="270000" indent="-270000">
              <a:spcBef>
                <a:spcPts val="576"/>
              </a:spcBef>
              <a:buClr>
                <a:srgbClr val="22934B"/>
              </a:buClr>
              <a:buFont typeface="Arial" pitchFamily="34" charset="0"/>
              <a:buChar char="•"/>
            </a:pPr>
            <a:r>
              <a:rPr lang="de-AT" sz="1200" b="1" dirty="0" smtClean="0"/>
              <a:t>Pipeline </a:t>
            </a:r>
            <a:r>
              <a:rPr lang="de-AT" sz="1200" b="1" dirty="0" err="1" smtClean="0"/>
              <a:t>configuration</a:t>
            </a:r>
            <a:endParaRPr kumimoji="0" lang="de-AT" sz="105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536400" lvl="1" indent="-266400">
              <a:spcBef>
                <a:spcPts val="24"/>
              </a:spcBef>
              <a:buClr>
                <a:srgbClr val="22934B"/>
              </a:buClr>
              <a:buSzPct val="60000"/>
              <a:buFont typeface="Wingdings 3" pitchFamily="18" charset="2"/>
              <a:buChar char=""/>
            </a:pPr>
            <a:r>
              <a:rPr lang="en-GB" sz="1200" dirty="0" smtClean="0"/>
              <a:t>Shortest length possible – to minimise pressure at feed point and to reduce chances of blockage</a:t>
            </a:r>
          </a:p>
          <a:p>
            <a:pPr marL="536400" lvl="1" indent="-266400">
              <a:spcBef>
                <a:spcPts val="24"/>
              </a:spcBef>
              <a:buClr>
                <a:srgbClr val="22934B"/>
              </a:buClr>
              <a:buSzPct val="60000"/>
              <a:buFont typeface="Wingdings 3" pitchFamily="18" charset="2"/>
              <a:buChar char=""/>
            </a:pPr>
            <a:r>
              <a:rPr lang="en-GB" sz="1200" dirty="0" smtClean="0"/>
              <a:t>Minimise bends target &lt; 6</a:t>
            </a:r>
            <a:endParaRPr kumimoji="0" lang="de-AT" sz="105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536400" lvl="1" indent="-266400">
              <a:spcBef>
                <a:spcPts val="24"/>
              </a:spcBef>
              <a:buClr>
                <a:srgbClr val="22934B"/>
              </a:buClr>
              <a:buSzPct val="60000"/>
              <a:buFont typeface="Wingdings 3" pitchFamily="18" charset="2"/>
              <a:buChar char=""/>
            </a:pPr>
            <a:r>
              <a:rPr lang="en-GB" sz="1200" dirty="0" smtClean="0"/>
              <a:t>Bends to have radius &gt; 12 times pipe diameter</a:t>
            </a:r>
          </a:p>
          <a:p>
            <a:pPr marL="536400" lvl="1" indent="-266400">
              <a:spcBef>
                <a:spcPts val="24"/>
              </a:spcBef>
              <a:buClr>
                <a:srgbClr val="22934B"/>
              </a:buClr>
              <a:buSzPct val="60000"/>
              <a:buFont typeface="Wingdings 3" pitchFamily="18" charset="2"/>
              <a:buChar char=""/>
            </a:pPr>
            <a:r>
              <a:rPr lang="en-GB" sz="1200" dirty="0" smtClean="0"/>
              <a:t>Distance between bends should &gt; 20 pipe diameters</a:t>
            </a:r>
          </a:p>
          <a:p>
            <a:pPr marL="536400" lvl="1" indent="-266400">
              <a:spcBef>
                <a:spcPts val="24"/>
              </a:spcBef>
              <a:buClr>
                <a:srgbClr val="22934B"/>
              </a:buClr>
              <a:buSzPct val="60000"/>
              <a:buFont typeface="Wingdings 3" pitchFamily="18" charset="2"/>
              <a:buChar char=""/>
            </a:pPr>
            <a:r>
              <a:rPr lang="en-GB" sz="1200" dirty="0" smtClean="0"/>
              <a:t>Straight section of pipe at connection to kiln burner 10 – 15 pipe diameters, to minimise wear</a:t>
            </a:r>
          </a:p>
          <a:p>
            <a:pPr marL="536400" lvl="1" indent="-266400">
              <a:spcBef>
                <a:spcPts val="24"/>
              </a:spcBef>
              <a:buClr>
                <a:srgbClr val="22934B"/>
              </a:buClr>
              <a:buSzPct val="60000"/>
              <a:buFont typeface="Wingdings 3" pitchFamily="18" charset="2"/>
              <a:buChar char=""/>
            </a:pPr>
            <a:r>
              <a:rPr lang="en-GB" sz="1200" dirty="0" smtClean="0"/>
              <a:t>Avoid inclined pipelines, i.e. use either horizontal or vertical</a:t>
            </a:r>
            <a:endParaRPr lang="de-AT" sz="1200" dirty="0" smtClean="0"/>
          </a:p>
          <a:p>
            <a:pPr marL="536400" lvl="1" indent="-266400">
              <a:spcBef>
                <a:spcPts val="24"/>
              </a:spcBef>
              <a:buClr>
                <a:srgbClr val="22934B"/>
              </a:buClr>
              <a:buSzPct val="60000"/>
              <a:buFont typeface="Wingdings 3" pitchFamily="18" charset="2"/>
              <a:buChar char=""/>
            </a:pPr>
            <a:r>
              <a:rPr lang="en-GB" sz="1200" dirty="0" smtClean="0"/>
              <a:t>Avoid vertically downwards pipe sections, especially at the start of the pipe line, but can be acceptable at end of pipe</a:t>
            </a:r>
            <a:endParaRPr lang="de-AT" sz="1200" dirty="0" smtClean="0"/>
          </a:p>
          <a:p>
            <a:pPr marL="536400" lvl="1" indent="-266400">
              <a:spcBef>
                <a:spcPts val="24"/>
              </a:spcBef>
              <a:buClr>
                <a:srgbClr val="22934B"/>
              </a:buClr>
              <a:buSzPct val="60000"/>
              <a:buFont typeface="Wingdings 3" pitchFamily="18" charset="2"/>
              <a:buChar char=""/>
            </a:pPr>
            <a:r>
              <a:rPr lang="en-GB" sz="1200" dirty="0" smtClean="0"/>
              <a:t>Avoid branches in the pipeline</a:t>
            </a:r>
            <a:endParaRPr lang="de-AT" sz="1200" dirty="0" smtClean="0"/>
          </a:p>
          <a:p>
            <a:pPr marL="536400" lvl="1" indent="-266400">
              <a:spcBef>
                <a:spcPts val="24"/>
              </a:spcBef>
              <a:buClr>
                <a:srgbClr val="22934B"/>
              </a:buClr>
              <a:buSzPct val="60000"/>
              <a:buFont typeface="Wingdings 3" pitchFamily="18" charset="2"/>
              <a:buChar char=""/>
            </a:pPr>
            <a:r>
              <a:rPr lang="en-GB" sz="1200" dirty="0" smtClean="0"/>
              <a:t>Changes in diameter (for example at the inlet of the burner) should be smooth and progressive (over several meters)</a:t>
            </a:r>
          </a:p>
          <a:p>
            <a:pPr marL="536400" lvl="1" indent="-266400">
              <a:spcBef>
                <a:spcPts val="24"/>
              </a:spcBef>
              <a:buClr>
                <a:srgbClr val="22934B"/>
              </a:buClr>
              <a:buSzPct val="60000"/>
              <a:buFont typeface="Wingdings 3" pitchFamily="18" charset="2"/>
              <a:buChar char=""/>
            </a:pPr>
            <a:endParaRPr kumimoji="0" lang="de-AT" sz="12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p:txBody>
      </p:sp>
      <p:sp>
        <p:nvSpPr>
          <p:cNvPr id="11" name="Content Placeholder 2"/>
          <p:cNvSpPr txBox="1">
            <a:spLocks/>
          </p:cNvSpPr>
          <p:nvPr/>
        </p:nvSpPr>
        <p:spPr>
          <a:xfrm>
            <a:off x="4808984" y="4077072"/>
            <a:ext cx="4608512" cy="2304256"/>
          </a:xfrm>
          <a:prstGeom prst="rect">
            <a:avLst/>
          </a:prstGeom>
          <a:noFill/>
          <a:ln>
            <a:solidFill>
              <a:schemeClr val="tx1"/>
            </a:solidFill>
          </a:ln>
        </p:spPr>
        <p:txBody>
          <a:bodyPr vert="horz" lIns="0" tIns="0" rIns="0" bIns="0" rtlCol="0">
            <a:noAutofit/>
          </a:bodyPr>
          <a:lstStyle/>
          <a:p>
            <a:pPr marL="270000" indent="-270000">
              <a:spcBef>
                <a:spcPts val="576"/>
              </a:spcBef>
              <a:buClr>
                <a:srgbClr val="22934B"/>
              </a:buClr>
              <a:buFont typeface="Arial" pitchFamily="34" charset="0"/>
              <a:buChar char="•"/>
            </a:pPr>
            <a:r>
              <a:rPr lang="de-AT" sz="1200" b="1" dirty="0" err="1" smtClean="0"/>
              <a:t>Conveying</a:t>
            </a:r>
            <a:r>
              <a:rPr lang="de-AT" sz="1200" b="1" dirty="0" smtClean="0"/>
              <a:t> Air Volume</a:t>
            </a:r>
            <a:endParaRPr kumimoji="0" lang="de-AT" sz="105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536400" lvl="1" indent="-266400">
              <a:spcBef>
                <a:spcPts val="24"/>
              </a:spcBef>
              <a:buClr>
                <a:srgbClr val="22934B"/>
              </a:buClr>
              <a:buSzPct val="60000"/>
              <a:buFont typeface="Wingdings 3" pitchFamily="18" charset="2"/>
              <a:buChar char=""/>
            </a:pPr>
            <a:r>
              <a:rPr lang="en-GB" sz="1200" dirty="0" smtClean="0"/>
              <a:t>Design ratio of material to air can be as high as 5 kg material /kg air for fine / free flowing materials, but experience with difficult materials (and longer pipelines) e.g. SSW require 2-3 kg/kg to avoid blockages. Design pick up velocity should be minimum 25 m/s at maximum material </a:t>
            </a:r>
            <a:r>
              <a:rPr lang="en-GB" sz="1200" dirty="0" err="1" smtClean="0"/>
              <a:t>feedrate</a:t>
            </a:r>
            <a:r>
              <a:rPr lang="en-GB" sz="1200" dirty="0" smtClean="0"/>
              <a:t>, this allows for some loss of air through the feeding device </a:t>
            </a:r>
          </a:p>
          <a:p>
            <a:pPr marL="536400" lvl="1" indent="-266400">
              <a:spcBef>
                <a:spcPts val="24"/>
              </a:spcBef>
              <a:buClr>
                <a:srgbClr val="22934B"/>
              </a:buClr>
              <a:buSzPct val="60000"/>
              <a:buFont typeface="Wingdings 3" pitchFamily="18" charset="2"/>
              <a:buChar char=""/>
            </a:pPr>
            <a:r>
              <a:rPr lang="en-GB" sz="1200" dirty="0" smtClean="0"/>
              <a:t>Long pipelines &gt;100 m may require a step up in pipe diameter to keep pipeline wear  and pressure drop low</a:t>
            </a:r>
          </a:p>
          <a:p>
            <a:pPr marL="536400" lvl="1" indent="-266400">
              <a:spcBef>
                <a:spcPts val="24"/>
              </a:spcBef>
              <a:buClr>
                <a:srgbClr val="22934B"/>
              </a:buClr>
              <a:buSzPct val="60000"/>
              <a:buFont typeface="Wingdings 3" pitchFamily="18" charset="2"/>
              <a:buChar char=""/>
            </a:pPr>
            <a:r>
              <a:rPr lang="en-GB" sz="1200" dirty="0" smtClean="0"/>
              <a:t>Minimise conveying air volume to limit negative impact on fuel consumption</a:t>
            </a:r>
          </a:p>
          <a:p>
            <a:pPr marL="536400" lvl="1" indent="-266400">
              <a:spcBef>
                <a:spcPts val="24"/>
              </a:spcBef>
              <a:buClr>
                <a:srgbClr val="22934B"/>
              </a:buClr>
              <a:buSzPct val="60000"/>
              <a:buFont typeface="Wingdings 3" pitchFamily="18" charset="2"/>
              <a:buChar char=""/>
            </a:pPr>
            <a:endParaRPr lang="en-GB" sz="1200" dirty="0" smtClean="0"/>
          </a:p>
          <a:p>
            <a:pPr marL="536400" lvl="1" indent="-266400">
              <a:spcBef>
                <a:spcPts val="24"/>
              </a:spcBef>
              <a:buClr>
                <a:srgbClr val="22934B"/>
              </a:buClr>
              <a:buSzPct val="60000"/>
              <a:buFont typeface="Wingdings 3" pitchFamily="18" charset="2"/>
              <a:buChar char=""/>
            </a:pPr>
            <a:endParaRPr kumimoji="0" lang="de-AT" sz="12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xmlns="" val="12680270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Long Pneumatic Transport – Recommendations (3)</a:t>
            </a:r>
            <a:endParaRPr lang="en-GB" dirty="0"/>
          </a:p>
        </p:txBody>
      </p:sp>
      <p:sp>
        <p:nvSpPr>
          <p:cNvPr id="6" name="Footer Placeholder 5"/>
          <p:cNvSpPr>
            <a:spLocks noGrp="1"/>
          </p:cNvSpPr>
          <p:nvPr>
            <p:ph type="ftr" sz="quarter" idx="13"/>
          </p:nvPr>
        </p:nvSpPr>
        <p:spPr/>
        <p:txBody>
          <a:bodyPr/>
          <a:lstStyle/>
          <a:p>
            <a:r>
              <a:rPr lang="en-US" noProof="0" smtClean="0"/>
              <a:t>SPREAD Course 2016, Settat</a:t>
            </a:r>
            <a:endParaRPr lang="en-US" noProof="0" dirty="0"/>
          </a:p>
        </p:txBody>
      </p:sp>
      <p:sp>
        <p:nvSpPr>
          <p:cNvPr id="9" name="Content Placeholder 2"/>
          <p:cNvSpPr txBox="1">
            <a:spLocks/>
          </p:cNvSpPr>
          <p:nvPr/>
        </p:nvSpPr>
        <p:spPr>
          <a:xfrm>
            <a:off x="416496" y="1988840"/>
            <a:ext cx="3888555" cy="2736304"/>
          </a:xfrm>
          <a:prstGeom prst="rect">
            <a:avLst/>
          </a:prstGeom>
          <a:noFill/>
          <a:ln>
            <a:solidFill>
              <a:schemeClr val="tx1"/>
            </a:solidFill>
          </a:ln>
        </p:spPr>
        <p:txBody>
          <a:bodyPr vert="horz" lIns="0" tIns="0" rIns="0" bIns="0" rtlCol="0">
            <a:noAutofit/>
          </a:bodyPr>
          <a:lstStyle/>
          <a:p>
            <a:pPr marL="270000" indent="-270000">
              <a:spcBef>
                <a:spcPts val="576"/>
              </a:spcBef>
              <a:buClr>
                <a:srgbClr val="22934B"/>
              </a:buClr>
              <a:buFont typeface="Arial" pitchFamily="34" charset="0"/>
              <a:buChar char="•"/>
            </a:pPr>
            <a:r>
              <a:rPr lang="de-AT" sz="1200" b="1" noProof="0" dirty="0" smtClean="0"/>
              <a:t>Design </a:t>
            </a:r>
            <a:r>
              <a:rPr lang="en-GB" sz="1200" b="1" dirty="0" smtClean="0"/>
              <a:t>facilitation</a:t>
            </a:r>
            <a:endParaRPr kumimoji="0" lang="en-GB" sz="1050" b="0" i="0" u="none" strike="noStrike" kern="1200" cap="none" spc="0" normalizeH="0" baseline="0" dirty="0" smtClean="0">
              <a:ln>
                <a:noFill/>
              </a:ln>
              <a:solidFill>
                <a:schemeClr val="tx1"/>
              </a:solidFill>
              <a:effectLst/>
              <a:uLnTx/>
              <a:uFillTx/>
              <a:latin typeface="Arial" pitchFamily="34" charset="0"/>
              <a:ea typeface="+mn-ea"/>
              <a:cs typeface="Arial" pitchFamily="34" charset="0"/>
            </a:endParaRPr>
          </a:p>
          <a:p>
            <a:pPr marL="536400" lvl="1" indent="-266400">
              <a:spcBef>
                <a:spcPts val="24"/>
              </a:spcBef>
              <a:buClr>
                <a:srgbClr val="22934B"/>
              </a:buClr>
              <a:buSzPct val="60000"/>
              <a:buFont typeface="Wingdings 3" pitchFamily="18" charset="2"/>
              <a:buChar char=""/>
            </a:pPr>
            <a:r>
              <a:rPr lang="en-GB" sz="1200" dirty="0" smtClean="0"/>
              <a:t>Long pipelines &gt; 100 m consider “de-coupling” the transport and injection (dosing).  This will require:</a:t>
            </a:r>
          </a:p>
          <a:p>
            <a:pPr marL="993600" lvl="2" indent="-266400">
              <a:spcBef>
                <a:spcPts val="24"/>
              </a:spcBef>
              <a:buClr>
                <a:srgbClr val="22934B"/>
              </a:buClr>
              <a:buSzPct val="60000"/>
              <a:buFont typeface="Wingdings 3" pitchFamily="18" charset="2"/>
              <a:buChar char=""/>
            </a:pPr>
            <a:r>
              <a:rPr lang="en-GB" sz="1100" dirty="0" smtClean="0"/>
              <a:t>Small reception (surge) hopper</a:t>
            </a:r>
            <a:endParaRPr lang="de-AT" sz="1100" dirty="0" smtClean="0"/>
          </a:p>
          <a:p>
            <a:pPr marL="993600" lvl="2" indent="-266400">
              <a:spcBef>
                <a:spcPts val="24"/>
              </a:spcBef>
              <a:buClr>
                <a:srgbClr val="22934B"/>
              </a:buClr>
              <a:buSzPct val="60000"/>
              <a:buFont typeface="Wingdings 3" pitchFamily="18" charset="2"/>
              <a:buChar char=""/>
            </a:pPr>
            <a:r>
              <a:rPr lang="en-GB" sz="1100" dirty="0" smtClean="0"/>
              <a:t>Dosing feeder (weigh-belt, weigh-screw, etc) </a:t>
            </a:r>
            <a:endParaRPr lang="de-AT" sz="1100" dirty="0" smtClean="0"/>
          </a:p>
          <a:p>
            <a:pPr marL="993600" lvl="2" indent="-266400">
              <a:spcBef>
                <a:spcPts val="24"/>
              </a:spcBef>
              <a:buClr>
                <a:srgbClr val="22934B"/>
              </a:buClr>
              <a:buSzPct val="60000"/>
              <a:buFont typeface="Wingdings 3" pitchFamily="18" charset="2"/>
              <a:buChar char=""/>
            </a:pPr>
            <a:r>
              <a:rPr lang="en-GB" sz="1100" dirty="0" smtClean="0"/>
              <a:t>Injection system (pneumatic, drop-chute, other)</a:t>
            </a:r>
          </a:p>
          <a:p>
            <a:pPr marL="536400" lvl="1" indent="-266400">
              <a:spcBef>
                <a:spcPts val="24"/>
              </a:spcBef>
              <a:buClr>
                <a:srgbClr val="22934B"/>
              </a:buClr>
              <a:buSzPct val="60000"/>
              <a:buFont typeface="Wingdings 3" pitchFamily="18" charset="2"/>
              <a:buChar char=""/>
            </a:pPr>
            <a:r>
              <a:rPr lang="en-GB" sz="1200" dirty="0" smtClean="0"/>
              <a:t>Pipeline Improvements to Limit Downtime and Facilitate Blockage Clearing</a:t>
            </a:r>
          </a:p>
          <a:p>
            <a:pPr marL="993600" lvl="2" indent="-266400">
              <a:spcBef>
                <a:spcPts val="24"/>
              </a:spcBef>
              <a:buClr>
                <a:srgbClr val="22934B"/>
              </a:buClr>
              <a:buSzPct val="60000"/>
              <a:buFont typeface="Wingdings 3" pitchFamily="18" charset="2"/>
              <a:buChar char=""/>
            </a:pPr>
            <a:r>
              <a:rPr lang="en-GB" sz="1200" dirty="0" smtClean="0"/>
              <a:t>Drop-out (rock) boxes in both horizontal and vertical line Wear protected, long radius elbows</a:t>
            </a:r>
            <a:endParaRPr lang="de-AT" sz="1200" dirty="0" smtClean="0"/>
          </a:p>
          <a:p>
            <a:pPr marL="993600" lvl="2" indent="-266400">
              <a:spcBef>
                <a:spcPts val="24"/>
              </a:spcBef>
              <a:buClr>
                <a:srgbClr val="22934B"/>
              </a:buClr>
              <a:buSzPct val="60000"/>
              <a:buFont typeface="Wingdings 3" pitchFamily="18" charset="2"/>
              <a:buChar char=""/>
            </a:pPr>
            <a:r>
              <a:rPr lang="en-GB" sz="1200" dirty="0" smtClean="0"/>
              <a:t>Easy access cleaning ports prior to elbows</a:t>
            </a:r>
            <a:endParaRPr kumimoji="0" lang="de-AT" sz="12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p:txBody>
      </p:sp>
      <p:sp>
        <p:nvSpPr>
          <p:cNvPr id="10" name="Content Placeholder 2"/>
          <p:cNvSpPr txBox="1">
            <a:spLocks/>
          </p:cNvSpPr>
          <p:nvPr/>
        </p:nvSpPr>
        <p:spPr>
          <a:xfrm>
            <a:off x="4736976" y="1340768"/>
            <a:ext cx="4608512" cy="1728192"/>
          </a:xfrm>
          <a:prstGeom prst="rect">
            <a:avLst/>
          </a:prstGeom>
          <a:noFill/>
          <a:ln>
            <a:solidFill>
              <a:schemeClr val="tx1"/>
            </a:solidFill>
          </a:ln>
        </p:spPr>
        <p:txBody>
          <a:bodyPr vert="horz" lIns="0" tIns="0" rIns="0" bIns="0" rtlCol="0">
            <a:noAutofit/>
          </a:bodyPr>
          <a:lstStyle/>
          <a:p>
            <a:pPr marL="270000" indent="-270000">
              <a:spcBef>
                <a:spcPts val="576"/>
              </a:spcBef>
              <a:buClr>
                <a:srgbClr val="22934B"/>
              </a:buClr>
              <a:buFont typeface="Arial" pitchFamily="34" charset="0"/>
              <a:buChar char="•"/>
            </a:pPr>
            <a:r>
              <a:rPr lang="de-AT" sz="1200" b="1" dirty="0" smtClean="0"/>
              <a:t>Diagnostic </a:t>
            </a:r>
            <a:r>
              <a:rPr lang="de-AT" sz="1200" b="1" dirty="0" err="1" smtClean="0"/>
              <a:t>instrumentation</a:t>
            </a:r>
            <a:endParaRPr kumimoji="0" lang="de-AT" sz="105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536400" lvl="1" indent="-266400">
              <a:spcBef>
                <a:spcPts val="24"/>
              </a:spcBef>
              <a:buClr>
                <a:srgbClr val="22934B"/>
              </a:buClr>
              <a:buSzPct val="60000"/>
              <a:buFont typeface="Wingdings 3" pitchFamily="18" charset="2"/>
              <a:buChar char=""/>
            </a:pPr>
            <a:r>
              <a:rPr lang="en-GB" sz="1200" dirty="0" smtClean="0"/>
              <a:t>Blower outlet pressure</a:t>
            </a:r>
          </a:p>
          <a:p>
            <a:pPr marL="536400" lvl="1" indent="-266400">
              <a:spcBef>
                <a:spcPts val="24"/>
              </a:spcBef>
              <a:buClr>
                <a:srgbClr val="22934B"/>
              </a:buClr>
              <a:buSzPct val="60000"/>
              <a:buFont typeface="Wingdings 3" pitchFamily="18" charset="2"/>
              <a:buChar char=""/>
            </a:pPr>
            <a:r>
              <a:rPr lang="en-GB" sz="1200" dirty="0" smtClean="0"/>
              <a:t>Blower power consumption</a:t>
            </a:r>
            <a:endParaRPr lang="de-AT" sz="1200" dirty="0" smtClean="0"/>
          </a:p>
          <a:p>
            <a:pPr marL="536400" lvl="1" indent="-266400">
              <a:spcBef>
                <a:spcPts val="24"/>
              </a:spcBef>
              <a:buClr>
                <a:srgbClr val="22934B"/>
              </a:buClr>
              <a:buSzPct val="60000"/>
              <a:buFont typeface="Wingdings 3" pitchFamily="18" charset="2"/>
              <a:buChar char=""/>
            </a:pPr>
            <a:r>
              <a:rPr lang="en-GB" sz="1200" dirty="0" smtClean="0"/>
              <a:t>Pressure after feeding device</a:t>
            </a:r>
            <a:endParaRPr lang="de-AT" sz="1200" dirty="0" smtClean="0"/>
          </a:p>
          <a:p>
            <a:pPr marL="536400" lvl="1" indent="-266400">
              <a:spcBef>
                <a:spcPts val="24"/>
              </a:spcBef>
              <a:buClr>
                <a:srgbClr val="22934B"/>
              </a:buClr>
              <a:buSzPct val="60000"/>
              <a:buFont typeface="Wingdings 3" pitchFamily="18" charset="2"/>
              <a:buChar char=""/>
            </a:pPr>
            <a:r>
              <a:rPr lang="en-GB" sz="1200" dirty="0" smtClean="0"/>
              <a:t>Pressure in feeding bin to monitor feeding device leakage (still to confirm field results on effectiveness)Differential pressure of filter on blower Differential pressure across bends and feeding point(s) (still to confirm field results on effectiveness)</a:t>
            </a:r>
          </a:p>
          <a:p>
            <a:pPr marL="536400" lvl="1" indent="-266400">
              <a:spcBef>
                <a:spcPts val="24"/>
              </a:spcBef>
              <a:buClr>
                <a:srgbClr val="22934B"/>
              </a:buClr>
              <a:buSzPct val="60000"/>
              <a:buFont typeface="Wingdings 3" pitchFamily="18" charset="2"/>
              <a:buChar char=""/>
            </a:pPr>
            <a:endParaRPr lang="en-GB" sz="1200" dirty="0" smtClean="0"/>
          </a:p>
          <a:p>
            <a:pPr marL="536400" lvl="1" indent="-266400">
              <a:spcBef>
                <a:spcPts val="24"/>
              </a:spcBef>
              <a:buClr>
                <a:srgbClr val="22934B"/>
              </a:buClr>
              <a:buSzPct val="60000"/>
              <a:buFont typeface="Wingdings 3" pitchFamily="18" charset="2"/>
              <a:buChar char=""/>
            </a:pPr>
            <a:endParaRPr lang="en-GB" sz="1200" dirty="0" smtClean="0"/>
          </a:p>
          <a:p>
            <a:pPr marL="536400" lvl="1" indent="-266400">
              <a:spcBef>
                <a:spcPts val="24"/>
              </a:spcBef>
              <a:buClr>
                <a:srgbClr val="22934B"/>
              </a:buClr>
              <a:buSzPct val="60000"/>
              <a:buFont typeface="Wingdings 3" pitchFamily="18" charset="2"/>
              <a:buChar char=""/>
            </a:pPr>
            <a:endParaRPr lang="en-GB" sz="1200" dirty="0" smtClean="0"/>
          </a:p>
          <a:p>
            <a:pPr marL="536400" lvl="1" indent="-266400">
              <a:spcBef>
                <a:spcPts val="24"/>
              </a:spcBef>
              <a:buClr>
                <a:srgbClr val="22934B"/>
              </a:buClr>
              <a:buSzPct val="60000"/>
              <a:buFont typeface="Wingdings 3" pitchFamily="18" charset="2"/>
              <a:buChar char=""/>
            </a:pPr>
            <a:endParaRPr kumimoji="0" lang="de-AT" sz="12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p:txBody>
      </p:sp>
      <p:sp>
        <p:nvSpPr>
          <p:cNvPr id="11" name="Content Placeholder 2"/>
          <p:cNvSpPr txBox="1">
            <a:spLocks/>
          </p:cNvSpPr>
          <p:nvPr/>
        </p:nvSpPr>
        <p:spPr>
          <a:xfrm>
            <a:off x="4736976" y="3501008"/>
            <a:ext cx="4608512" cy="2304256"/>
          </a:xfrm>
          <a:prstGeom prst="rect">
            <a:avLst/>
          </a:prstGeom>
          <a:noFill/>
          <a:ln>
            <a:solidFill>
              <a:schemeClr val="tx1"/>
            </a:solidFill>
          </a:ln>
        </p:spPr>
        <p:txBody>
          <a:bodyPr vert="horz" lIns="0" tIns="0" rIns="0" bIns="0" rtlCol="0">
            <a:noAutofit/>
          </a:bodyPr>
          <a:lstStyle/>
          <a:p>
            <a:pPr marL="270000" indent="-270000">
              <a:spcBef>
                <a:spcPts val="576"/>
              </a:spcBef>
              <a:buClr>
                <a:srgbClr val="22934B"/>
              </a:buClr>
              <a:buFont typeface="Arial" pitchFamily="34" charset="0"/>
              <a:buChar char="•"/>
            </a:pPr>
            <a:r>
              <a:rPr lang="de-AT" sz="1200" b="1" dirty="0" err="1" smtClean="0"/>
              <a:t>Fire</a:t>
            </a:r>
            <a:r>
              <a:rPr lang="de-AT" sz="1200" b="1" dirty="0" smtClean="0"/>
              <a:t> &amp; Explosion </a:t>
            </a:r>
            <a:r>
              <a:rPr lang="de-AT" sz="1200" b="1" dirty="0" err="1" smtClean="0"/>
              <a:t>Safety</a:t>
            </a:r>
            <a:endParaRPr kumimoji="0" lang="de-AT" sz="1050" b="1"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536400" lvl="1" indent="-266400">
              <a:spcBef>
                <a:spcPts val="24"/>
              </a:spcBef>
              <a:buClr>
                <a:srgbClr val="22934B"/>
              </a:buClr>
              <a:buSzPct val="60000"/>
              <a:buFont typeface="Wingdings 3" pitchFamily="18" charset="2"/>
              <a:buChar char=""/>
            </a:pPr>
            <a:r>
              <a:rPr lang="en-GB" sz="1200" dirty="0" smtClean="0"/>
              <a:t>Flammability / Combustion test to determine explosive or not</a:t>
            </a:r>
            <a:endParaRPr lang="de-AT" sz="1200" dirty="0" smtClean="0"/>
          </a:p>
          <a:p>
            <a:pPr marL="536400" lvl="1" indent="-266400">
              <a:spcBef>
                <a:spcPts val="24"/>
              </a:spcBef>
              <a:buClr>
                <a:srgbClr val="22934B"/>
              </a:buClr>
              <a:buSzPct val="60000"/>
              <a:buFont typeface="Wingdings 3" pitchFamily="18" charset="2"/>
              <a:buChar char=""/>
            </a:pPr>
            <a:r>
              <a:rPr lang="en-GB" sz="1200" dirty="0" smtClean="0"/>
              <a:t>Combustible material with significant fine material (&lt;500 um), potential for an explosive atmosphere in confined spaces</a:t>
            </a:r>
            <a:endParaRPr lang="de-AT" sz="1200" dirty="0" smtClean="0"/>
          </a:p>
          <a:p>
            <a:pPr marL="536400" lvl="1" indent="-266400">
              <a:spcBef>
                <a:spcPts val="24"/>
              </a:spcBef>
              <a:buClr>
                <a:srgbClr val="22934B"/>
              </a:buClr>
              <a:buSzPct val="60000"/>
              <a:buFont typeface="Wingdings 3" pitchFamily="18" charset="2"/>
              <a:buChar char=""/>
            </a:pPr>
            <a:r>
              <a:rPr lang="en-GB" sz="1200" dirty="0" smtClean="0"/>
              <a:t>Conduct risk assessment to identify explosive atmospheres (NFPA /ATEX)</a:t>
            </a:r>
            <a:endParaRPr lang="de-AT" sz="1200" dirty="0" smtClean="0"/>
          </a:p>
          <a:p>
            <a:pPr marL="536400" lvl="1" indent="-266400">
              <a:spcBef>
                <a:spcPts val="24"/>
              </a:spcBef>
              <a:buClr>
                <a:srgbClr val="22934B"/>
              </a:buClr>
              <a:buSzPct val="60000"/>
              <a:buFont typeface="Wingdings 3" pitchFamily="18" charset="2"/>
              <a:buChar char=""/>
            </a:pPr>
            <a:r>
              <a:rPr lang="en-GB" sz="1200" dirty="0" smtClean="0"/>
              <a:t>Application of suitable measures to mitigate risks – e.g. avoid explosive atmosphere, control ignition sources, instrumentation and control, structural protection, house-keeping, training and awareness</a:t>
            </a:r>
          </a:p>
          <a:p>
            <a:pPr marL="536400" lvl="1" indent="-266400">
              <a:spcBef>
                <a:spcPts val="24"/>
              </a:spcBef>
              <a:buClr>
                <a:srgbClr val="22934B"/>
              </a:buClr>
              <a:buSzPct val="60000"/>
              <a:buFont typeface="Wingdings 3" pitchFamily="18" charset="2"/>
              <a:buChar char=""/>
            </a:pPr>
            <a:endParaRPr lang="en-GB" sz="1200" dirty="0" smtClean="0"/>
          </a:p>
          <a:p>
            <a:pPr marL="536400" lvl="1" indent="-266400">
              <a:spcBef>
                <a:spcPts val="24"/>
              </a:spcBef>
              <a:buClr>
                <a:srgbClr val="22934B"/>
              </a:buClr>
              <a:buSzPct val="60000"/>
              <a:buFont typeface="Wingdings 3" pitchFamily="18" charset="2"/>
              <a:buChar char=""/>
            </a:pPr>
            <a:endParaRPr lang="en-GB" sz="1200" dirty="0" smtClean="0"/>
          </a:p>
          <a:p>
            <a:pPr marL="536400" lvl="1" indent="-266400">
              <a:spcBef>
                <a:spcPts val="24"/>
              </a:spcBef>
              <a:buClr>
                <a:srgbClr val="22934B"/>
              </a:buClr>
              <a:buSzPct val="60000"/>
              <a:buFont typeface="Wingdings 3" pitchFamily="18" charset="2"/>
              <a:buChar char=""/>
            </a:pPr>
            <a:endParaRPr kumimoji="0" lang="de-AT" sz="12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xmlns="" val="12680270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ctrTitle"/>
          </p:nvPr>
        </p:nvSpPr>
        <p:spPr>
          <a:xfrm>
            <a:off x="1423988" y="1916113"/>
            <a:ext cx="7921625" cy="1081087"/>
          </a:xfrm>
        </p:spPr>
        <p:txBody>
          <a:bodyPr/>
          <a:lstStyle/>
          <a:p>
            <a:pPr eaLnBrk="1" hangingPunct="1"/>
            <a:r>
              <a:rPr lang="en-GB" dirty="0" smtClean="0"/>
              <a:t>Feed chute / Airlock</a:t>
            </a:r>
          </a:p>
        </p:txBody>
      </p:sp>
      <p:sp>
        <p:nvSpPr>
          <p:cNvPr id="43011" name="Rectangle 3"/>
          <p:cNvSpPr>
            <a:spLocks noGrp="1" noChangeArrowheads="1"/>
          </p:cNvSpPr>
          <p:nvPr>
            <p:ph type="subTitle" idx="1"/>
          </p:nvPr>
        </p:nvSpPr>
        <p:spPr>
          <a:xfrm>
            <a:off x="1423988" y="3068638"/>
            <a:ext cx="7921625" cy="647700"/>
          </a:xfrm>
        </p:spPr>
        <p:txBody>
          <a:bodyPr/>
          <a:lstStyle/>
          <a:p>
            <a:pPr eaLnBrk="1" hangingPunct="1">
              <a:spcBef>
                <a:spcPct val="0"/>
              </a:spcBef>
            </a:pPr>
            <a:r>
              <a:rPr lang="en-GB" dirty="0" smtClean="0"/>
              <a:t>Flap system</a:t>
            </a:r>
          </a:p>
          <a:p>
            <a:pPr eaLnBrk="1" hangingPunct="1">
              <a:spcBef>
                <a:spcPct val="0"/>
              </a:spcBef>
            </a:pPr>
            <a:r>
              <a:rPr lang="en-GB" dirty="0" smtClean="0"/>
              <a:t>Rotary air lock</a:t>
            </a:r>
          </a:p>
        </p:txBody>
      </p:sp>
      <p:sp>
        <p:nvSpPr>
          <p:cNvPr id="4" name="Footer Placeholder 3"/>
          <p:cNvSpPr>
            <a:spLocks noGrp="1"/>
          </p:cNvSpPr>
          <p:nvPr>
            <p:ph type="ftr" sz="quarter" idx="18"/>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802529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mtClean="0"/>
              <a:t>Feeding to Calciner / Kiln Inlet</a:t>
            </a:r>
          </a:p>
        </p:txBody>
      </p:sp>
      <p:sp>
        <p:nvSpPr>
          <p:cNvPr id="72707" name="Rectangle 3"/>
          <p:cNvSpPr>
            <a:spLocks noGrp="1" noChangeArrowheads="1"/>
          </p:cNvSpPr>
          <p:nvPr>
            <p:ph type="body" idx="1"/>
          </p:nvPr>
        </p:nvSpPr>
        <p:spPr>
          <a:xfrm>
            <a:off x="1568450" y="1084263"/>
            <a:ext cx="5240338" cy="5435600"/>
          </a:xfrm>
          <a:noFill/>
        </p:spPr>
        <p:txBody>
          <a:bodyPr/>
          <a:lstStyle/>
          <a:p>
            <a:r>
              <a:rPr lang="en-US" dirty="0" smtClean="0"/>
              <a:t>Air lock through an actuated double flap gate</a:t>
            </a:r>
          </a:p>
          <a:p>
            <a:pPr lvl="1"/>
            <a:r>
              <a:rPr lang="en-US" sz="2000" dirty="0" smtClean="0"/>
              <a:t>Recommended model: ATS single wing flap, electric drive (short cycle time)</a:t>
            </a:r>
          </a:p>
          <a:p>
            <a:pPr lvl="1"/>
            <a:r>
              <a:rPr lang="en-US" sz="2000" dirty="0" smtClean="0"/>
              <a:t>Min. cross-section for calciner feeding: 600 x 600 mm, typically 800 x 800 mm</a:t>
            </a:r>
          </a:p>
          <a:p>
            <a:pPr>
              <a:buFont typeface="Times" pitchFamily="-96" charset="0"/>
              <a:buNone/>
            </a:pPr>
            <a:endParaRPr lang="en-US" dirty="0" smtClean="0"/>
          </a:p>
          <a:p>
            <a:r>
              <a:rPr lang="en-GB" dirty="0" smtClean="0"/>
              <a:t>Shut-off gate(s)</a:t>
            </a:r>
          </a:p>
          <a:p>
            <a:pPr lvl="1"/>
            <a:r>
              <a:rPr lang="en-GB" sz="2000" dirty="0" smtClean="0"/>
              <a:t>Minimum one automatic shut-off gate below flap valve. Power-fail-safe (close).</a:t>
            </a:r>
          </a:p>
          <a:p>
            <a:pPr lvl="1"/>
            <a:r>
              <a:rPr lang="en-GB" sz="2000" dirty="0" smtClean="0"/>
              <a:t>Protection of AFR feeding system during upset kiln operation</a:t>
            </a:r>
          </a:p>
          <a:p>
            <a:pPr lvl="1"/>
            <a:r>
              <a:rPr lang="en-GB" sz="2000" dirty="0" smtClean="0"/>
              <a:t>De-coupling of AFR feeding system for</a:t>
            </a:r>
            <a:br>
              <a:rPr lang="en-GB" sz="2000" dirty="0" smtClean="0"/>
            </a:br>
            <a:r>
              <a:rPr lang="en-GB" sz="2000" dirty="0" smtClean="0"/>
              <a:t>maintenance</a:t>
            </a:r>
            <a:endParaRPr lang="en-US" sz="2000" dirty="0" smtClean="0"/>
          </a:p>
        </p:txBody>
      </p:sp>
      <p:pic>
        <p:nvPicPr>
          <p:cNvPr id="72708" name="Picture 5"/>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422275" y="1268413"/>
            <a:ext cx="731838" cy="17795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2709" name="Oval 6"/>
          <p:cNvSpPr>
            <a:spLocks noChangeArrowheads="1"/>
          </p:cNvSpPr>
          <p:nvPr/>
        </p:nvSpPr>
        <p:spPr bwMode="auto">
          <a:xfrm>
            <a:off x="319088" y="1422400"/>
            <a:ext cx="469900" cy="679450"/>
          </a:xfrm>
          <a:prstGeom prst="ellipse">
            <a:avLst/>
          </a:prstGeom>
          <a:noFill/>
          <a:ln w="2540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000" tIns="46800" rIns="90000" bIns="46800" anchor="ctr">
            <a:spAutoFit/>
          </a:bodyPr>
          <a:lstStyle/>
          <a:p>
            <a:endParaRPr lang="en-US"/>
          </a:p>
        </p:txBody>
      </p:sp>
      <p:pic>
        <p:nvPicPr>
          <p:cNvPr id="72711" name="Picture 10" descr="I:\09 APH\02 Subjects\_Suppliers\ATS\ATS flap\Single wing solution\single wing_800x800_H1300.jpg"/>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6894513" y="981645"/>
            <a:ext cx="2844800" cy="2519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2712" name="Picture 4"/>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7523178" y="3567113"/>
            <a:ext cx="1604962" cy="1825625"/>
          </a:xfrm>
          <a:prstGeom prst="rect">
            <a:avLst/>
          </a:prstGeom>
          <a:solidFill>
            <a:schemeClr val="tx2"/>
          </a:solidFill>
          <a:ln w="19050">
            <a:solidFill>
              <a:srgbClr val="FF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Footer Placeholder 2"/>
          <p:cNvSpPr>
            <a:spLocks noGrp="1"/>
          </p:cNvSpPr>
          <p:nvPr>
            <p:ph type="ftr" sz="quarter" idx="10"/>
          </p:nvPr>
        </p:nvSpPr>
        <p:spPr/>
        <p:txBody>
          <a:bodyPr/>
          <a:lstStyle/>
          <a:p>
            <a:pPr>
              <a:defRPr/>
            </a:pPr>
            <a:r>
              <a:rPr lang="en-GB" smtClean="0"/>
              <a:t>SPREAD Course 2016, Settat</a:t>
            </a:r>
            <a:endParaRPr lang="en-GB"/>
          </a:p>
        </p:txBody>
      </p:sp>
    </p:spTree>
    <p:extLst>
      <p:ext uri="{BB962C8B-B14F-4D97-AF65-F5344CB8AC3E}">
        <p14:creationId xmlns:p14="http://schemas.microsoft.com/office/powerpoint/2010/main" xmlns="" val="24727232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0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70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70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70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ChangeArrowheads="1"/>
          </p:cNvSpPr>
          <p:nvPr>
            <p:ph sz="quarter" idx="14"/>
          </p:nvPr>
        </p:nvSpPr>
        <p:spPr>
          <a:xfrm>
            <a:off x="560388" y="1100138"/>
            <a:ext cx="8785225" cy="5113337"/>
          </a:xfrm>
        </p:spPr>
        <p:txBody>
          <a:bodyPr/>
          <a:lstStyle/>
          <a:p>
            <a:pPr eaLnBrk="1" hangingPunct="1"/>
            <a:r>
              <a:rPr lang="en-GB" dirty="0" err="1" smtClean="0"/>
              <a:t>Schenck</a:t>
            </a:r>
            <a:r>
              <a:rPr lang="en-GB" dirty="0" smtClean="0"/>
              <a:t> </a:t>
            </a:r>
            <a:r>
              <a:rPr lang="en-GB" dirty="0" err="1" smtClean="0"/>
              <a:t>Multiflex</a:t>
            </a:r>
            <a:r>
              <a:rPr lang="en-GB" dirty="0" smtClean="0"/>
              <a:t>  </a:t>
            </a:r>
            <a:r>
              <a:rPr lang="en-GB" dirty="0" smtClean="0">
                <a:sym typeface="Wingdings" pitchFamily="2" charset="2"/>
              </a:rPr>
              <a:t> shortest reaction time, on-line dosing </a:t>
            </a:r>
            <a:endParaRPr lang="en-GB" dirty="0" smtClean="0"/>
          </a:p>
          <a:p>
            <a:pPr eaLnBrk="1" hangingPunct="1"/>
            <a:r>
              <a:rPr lang="en-GB" dirty="0" smtClean="0"/>
              <a:t>BMH Rotary Valve </a:t>
            </a:r>
            <a:r>
              <a:rPr lang="en-GB" dirty="0" smtClean="0">
                <a:sym typeface="Wingdings" pitchFamily="2" charset="2"/>
              </a:rPr>
              <a:t> feed rate up to ~350m3/h</a:t>
            </a:r>
            <a:endParaRPr lang="en-GB" dirty="0" smtClean="0"/>
          </a:p>
          <a:p>
            <a:pPr eaLnBrk="1" hangingPunct="1"/>
            <a:r>
              <a:rPr lang="en-GB" dirty="0" smtClean="0"/>
              <a:t>Feed chute</a:t>
            </a:r>
          </a:p>
        </p:txBody>
      </p:sp>
      <p:sp>
        <p:nvSpPr>
          <p:cNvPr id="74755" name="Rectangle 2"/>
          <p:cNvSpPr>
            <a:spLocks noGrp="1" noChangeArrowheads="1"/>
          </p:cNvSpPr>
          <p:nvPr>
            <p:ph type="title"/>
          </p:nvPr>
        </p:nvSpPr>
        <p:spPr/>
        <p:txBody>
          <a:bodyPr/>
          <a:lstStyle/>
          <a:p>
            <a:pPr eaLnBrk="1" hangingPunct="1"/>
            <a:r>
              <a:rPr lang="en-GB" smtClean="0"/>
              <a:t>Calciner Feed Point Design</a:t>
            </a:r>
          </a:p>
        </p:txBody>
      </p:sp>
      <p:pic>
        <p:nvPicPr>
          <p:cNvPr id="74756" name="Picture 4" descr="flowsheet_plateau_phase1_30nov2009"/>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4713139" y="3165449"/>
            <a:ext cx="2352675" cy="2257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4757" name="Text Box 5"/>
          <p:cNvSpPr txBox="1">
            <a:spLocks noChangeArrowheads="1"/>
          </p:cNvSpPr>
          <p:nvPr/>
        </p:nvSpPr>
        <p:spPr bwMode="auto">
          <a:xfrm>
            <a:off x="4596835" y="2688703"/>
            <a:ext cx="265970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b="1" u="sng" dirty="0" err="1"/>
              <a:t>Multiflex</a:t>
            </a:r>
            <a:r>
              <a:rPr lang="en-GB" b="1" u="sng" dirty="0"/>
              <a:t>  &amp; rot. airlock</a:t>
            </a:r>
          </a:p>
        </p:txBody>
      </p:sp>
      <p:pic>
        <p:nvPicPr>
          <p:cNvPr id="74758" name="Picture 20" descr="Wvo-106"/>
          <p:cNvPicPr>
            <a:picLocks noChangeAspect="1" noChangeArrowheads="1"/>
          </p:cNvPicPr>
          <p:nvPr/>
        </p:nvPicPr>
        <p:blipFill>
          <a:blip r:embed="rId3" cstate="screen">
            <a:extLst>
              <a:ext uri="{28A0092B-C50C-407E-A947-70E740481C1C}">
                <a14:useLocalDpi xmlns:a14="http://schemas.microsoft.com/office/drawing/2010/main" xmlns=""/>
              </a:ext>
            </a:extLst>
          </a:blip>
          <a:srcRect l="79704" r="1390" b="20432"/>
          <a:stretch>
            <a:fillRect/>
          </a:stretch>
        </p:blipFill>
        <p:spPr bwMode="auto">
          <a:xfrm>
            <a:off x="871151" y="3079750"/>
            <a:ext cx="2006600" cy="2293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4759" name="Picture 21" descr="Wvo-106"/>
          <p:cNvPicPr>
            <a:picLocks noChangeAspect="1" noChangeArrowheads="1"/>
          </p:cNvPicPr>
          <p:nvPr/>
        </p:nvPicPr>
        <p:blipFill>
          <a:blip r:embed="rId3" cstate="screen">
            <a:extLst>
              <a:ext uri="{28A0092B-C50C-407E-A947-70E740481C1C}">
                <a14:useLocalDpi xmlns:a14="http://schemas.microsoft.com/office/drawing/2010/main" xmlns=""/>
              </a:ext>
            </a:extLst>
          </a:blip>
          <a:srcRect l="82855" r="8958" b="88210"/>
          <a:stretch>
            <a:fillRect/>
          </a:stretch>
        </p:blipFill>
        <p:spPr bwMode="auto">
          <a:xfrm>
            <a:off x="5227489" y="3087662"/>
            <a:ext cx="7588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4760" name="Text Box 24"/>
          <p:cNvSpPr txBox="1">
            <a:spLocks noChangeArrowheads="1"/>
          </p:cNvSpPr>
          <p:nvPr/>
        </p:nvSpPr>
        <p:spPr bwMode="auto">
          <a:xfrm>
            <a:off x="992560" y="2658398"/>
            <a:ext cx="150554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b="1" u="sng" dirty="0"/>
              <a:t>Double Flap</a:t>
            </a:r>
          </a:p>
        </p:txBody>
      </p:sp>
      <p:sp>
        <p:nvSpPr>
          <p:cNvPr id="74761" name="AutoShape 25"/>
          <p:cNvSpPr>
            <a:spLocks noChangeArrowheads="1"/>
          </p:cNvSpPr>
          <p:nvPr/>
        </p:nvSpPr>
        <p:spPr bwMode="auto">
          <a:xfrm>
            <a:off x="3297238" y="3771900"/>
            <a:ext cx="628650" cy="552450"/>
          </a:xfrm>
          <a:prstGeom prst="rightArrow">
            <a:avLst>
              <a:gd name="adj1" fmla="val 43102"/>
              <a:gd name="adj2" fmla="val 52587"/>
            </a:avLst>
          </a:prstGeom>
          <a:solidFill>
            <a:srgbClr val="FF0000"/>
          </a:solidFill>
          <a:ln>
            <a:noFill/>
          </a:ln>
          <a:extLst/>
        </p:spPr>
        <p:txBody>
          <a:bodyPr wrap="none" anchor="ctr"/>
          <a:lstStyle/>
          <a:p>
            <a:endParaRPr lang="en-GB"/>
          </a:p>
        </p:txBody>
      </p:sp>
      <p:sp>
        <p:nvSpPr>
          <p:cNvPr id="74762" name="Line 26"/>
          <p:cNvSpPr>
            <a:spLocks noChangeShapeType="1"/>
          </p:cNvSpPr>
          <p:nvPr/>
        </p:nvSpPr>
        <p:spPr bwMode="auto">
          <a:xfrm flipV="1">
            <a:off x="5881538" y="4028254"/>
            <a:ext cx="1491307" cy="132557"/>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4763" name="Text Box 27"/>
          <p:cNvSpPr txBox="1">
            <a:spLocks noChangeArrowheads="1"/>
          </p:cNvSpPr>
          <p:nvPr/>
        </p:nvSpPr>
        <p:spPr bwMode="auto">
          <a:xfrm>
            <a:off x="7425878" y="3637859"/>
            <a:ext cx="2279650" cy="830997"/>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1200" dirty="0"/>
              <a:t>Rotary valve only required to prevent 100%  back flash  for additional fire protection reasons</a:t>
            </a:r>
          </a:p>
        </p:txBody>
      </p:sp>
      <p:sp>
        <p:nvSpPr>
          <p:cNvPr id="96285" name="Line 29"/>
          <p:cNvSpPr>
            <a:spLocks noChangeShapeType="1"/>
          </p:cNvSpPr>
          <p:nvPr/>
        </p:nvSpPr>
        <p:spPr bwMode="auto">
          <a:xfrm flipV="1">
            <a:off x="5573564" y="3203143"/>
            <a:ext cx="1852314" cy="327429"/>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en-GB">
              <a:ln w="28575">
                <a:solidFill>
                  <a:schemeClr val="tx1"/>
                </a:solidFill>
              </a:ln>
              <a:latin typeface="+mn-lt"/>
              <a:cs typeface="+mn-cs"/>
            </a:endParaRPr>
          </a:p>
        </p:txBody>
      </p:sp>
      <p:sp>
        <p:nvSpPr>
          <p:cNvPr id="74765" name="Line 31"/>
          <p:cNvSpPr>
            <a:spLocks noChangeShapeType="1"/>
          </p:cNvSpPr>
          <p:nvPr/>
        </p:nvSpPr>
        <p:spPr bwMode="auto">
          <a:xfrm>
            <a:off x="5870426" y="4400524"/>
            <a:ext cx="1555451" cy="627568"/>
          </a:xfrm>
          <a:prstGeom prst="line">
            <a:avLst/>
          </a:prstGeom>
          <a:noFill/>
          <a:ln w="9525">
            <a:solidFill>
              <a:srgbClr val="FF0000"/>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74766" name="Text Box 28"/>
          <p:cNvSpPr txBox="1">
            <a:spLocks noChangeArrowheads="1"/>
          </p:cNvSpPr>
          <p:nvPr/>
        </p:nvSpPr>
        <p:spPr bwMode="auto">
          <a:xfrm>
            <a:off x="7425878" y="2879980"/>
            <a:ext cx="1533525" cy="646331"/>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1200" dirty="0"/>
              <a:t>Airlock by material buffer in </a:t>
            </a:r>
            <a:r>
              <a:rPr lang="en-GB" sz="1200" dirty="0" err="1"/>
              <a:t>Multflex</a:t>
            </a:r>
            <a:r>
              <a:rPr lang="en-GB" sz="1200" dirty="0"/>
              <a:t> is </a:t>
            </a:r>
            <a:r>
              <a:rPr lang="en-GB" sz="1200" dirty="0" err="1"/>
              <a:t>sufficent</a:t>
            </a:r>
            <a:r>
              <a:rPr lang="en-GB" sz="1200" dirty="0"/>
              <a:t>!</a:t>
            </a:r>
          </a:p>
        </p:txBody>
      </p:sp>
      <p:sp>
        <p:nvSpPr>
          <p:cNvPr id="74767" name="Text Box 30"/>
          <p:cNvSpPr txBox="1">
            <a:spLocks noChangeArrowheads="1"/>
          </p:cNvSpPr>
          <p:nvPr/>
        </p:nvSpPr>
        <p:spPr bwMode="auto">
          <a:xfrm>
            <a:off x="7425878" y="4704927"/>
            <a:ext cx="1639589" cy="646331"/>
          </a:xfrm>
          <a:prstGeom prst="rect">
            <a:avLst/>
          </a:prstGeom>
          <a:solidFill>
            <a:schemeClr val="bg1"/>
          </a:solidFill>
          <a:ln w="9525">
            <a:solidFill>
              <a:srgbClr val="FF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1200" dirty="0" smtClean="0"/>
              <a:t>Shut-off gate in any case required (must be power-fail-safe)</a:t>
            </a:r>
            <a:endParaRPr lang="en-GB" sz="1200" dirty="0"/>
          </a:p>
        </p:txBody>
      </p:sp>
      <p:sp>
        <p:nvSpPr>
          <p:cNvPr id="74770" name="Text Box 24"/>
          <p:cNvSpPr txBox="1">
            <a:spLocks noChangeArrowheads="1"/>
          </p:cNvSpPr>
          <p:nvPr/>
        </p:nvSpPr>
        <p:spPr bwMode="auto">
          <a:xfrm>
            <a:off x="1166426" y="5497487"/>
            <a:ext cx="3270447"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1400" b="1" dirty="0" smtClean="0"/>
              <a:t>Capacity limited to ~100m3/h by flap</a:t>
            </a:r>
            <a:endParaRPr lang="en-GB" sz="1400" b="1" dirty="0"/>
          </a:p>
        </p:txBody>
      </p:sp>
      <p:sp>
        <p:nvSpPr>
          <p:cNvPr id="74771" name="Text Box 24"/>
          <p:cNvSpPr txBox="1">
            <a:spLocks noChangeArrowheads="1"/>
          </p:cNvSpPr>
          <p:nvPr/>
        </p:nvSpPr>
        <p:spPr bwMode="auto">
          <a:xfrm>
            <a:off x="4840139" y="5497487"/>
            <a:ext cx="2824812"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1400" b="1" dirty="0"/>
              <a:t>Latest &amp; high capacity solution</a:t>
            </a:r>
          </a:p>
        </p:txBody>
      </p:sp>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151184828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ChangeArrowheads="1"/>
          </p:cNvSpPr>
          <p:nvPr>
            <p:ph sz="quarter" idx="14"/>
          </p:nvPr>
        </p:nvSpPr>
        <p:spPr>
          <a:xfrm>
            <a:off x="560388" y="1123950"/>
            <a:ext cx="8785225" cy="5113338"/>
          </a:xfrm>
        </p:spPr>
        <p:txBody>
          <a:bodyPr/>
          <a:lstStyle/>
          <a:p>
            <a:pPr eaLnBrk="1" hangingPunct="1"/>
            <a:r>
              <a:rPr lang="en-GB" dirty="0" smtClean="0"/>
              <a:t>For coarse AFR</a:t>
            </a:r>
          </a:p>
          <a:p>
            <a:pPr eaLnBrk="1" hangingPunct="1"/>
            <a:r>
              <a:rPr lang="en-GB" dirty="0" smtClean="0"/>
              <a:t>Heavy-duty but still 2 units needed</a:t>
            </a:r>
          </a:p>
          <a:p>
            <a:pPr lvl="1"/>
            <a:r>
              <a:rPr lang="en-GB" dirty="0" smtClean="0"/>
              <a:t>One in operation, one spare (repair)</a:t>
            </a:r>
          </a:p>
          <a:p>
            <a:pPr eaLnBrk="1" hangingPunct="1"/>
            <a:r>
              <a:rPr lang="en-GB" dirty="0" smtClean="0"/>
              <a:t>Cuts if necessary</a:t>
            </a:r>
          </a:p>
          <a:p>
            <a:pPr eaLnBrk="1" hangingPunct="1"/>
            <a:r>
              <a:rPr lang="en-GB" dirty="0" smtClean="0"/>
              <a:t>Many References in power plants and</a:t>
            </a:r>
            <a:br>
              <a:rPr lang="en-GB" dirty="0" smtClean="0"/>
            </a:br>
            <a:r>
              <a:rPr lang="en-GB" dirty="0" smtClean="0"/>
              <a:t>some </a:t>
            </a:r>
            <a:r>
              <a:rPr lang="en-GB" dirty="0" err="1" smtClean="0"/>
              <a:t>Holcim</a:t>
            </a:r>
            <a:r>
              <a:rPr lang="en-GB" dirty="0" smtClean="0"/>
              <a:t> plants (EC, SA, 5 India)</a:t>
            </a:r>
          </a:p>
        </p:txBody>
      </p:sp>
      <p:sp>
        <p:nvSpPr>
          <p:cNvPr id="73731" name="Rectangle 2"/>
          <p:cNvSpPr>
            <a:spLocks noGrp="1" noChangeArrowheads="1"/>
          </p:cNvSpPr>
          <p:nvPr>
            <p:ph type="title"/>
          </p:nvPr>
        </p:nvSpPr>
        <p:spPr/>
        <p:txBody>
          <a:bodyPr/>
          <a:lstStyle/>
          <a:p>
            <a:pPr eaLnBrk="1" hangingPunct="1"/>
            <a:r>
              <a:rPr lang="en-GB" dirty="0" smtClean="0"/>
              <a:t>BHM Rotary Valve</a:t>
            </a:r>
          </a:p>
        </p:txBody>
      </p:sp>
      <p:pic>
        <p:nvPicPr>
          <p:cNvPr id="73733" name="Picture 5"/>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632371" y="3765550"/>
            <a:ext cx="1763712" cy="1316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734" name="Picture 6"/>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6490841" y="1333500"/>
            <a:ext cx="3214687" cy="4737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4" name="Picture 2" descr="E:\04 PF\05 Plants\ACL (India)\_OpCo\20547_ACL Geo20_2011_WVO\031_ Workdoc BT\01_WVO\BT_Correspondence\20140402 BT fotos_BOT\IMG_3162.JPG"/>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2576733" y="3765549"/>
            <a:ext cx="4104459" cy="2737643"/>
          </a:xfrm>
          <a:prstGeom prst="rect">
            <a:avLst/>
          </a:prstGeom>
          <a:noFill/>
          <a:extLst>
            <a:ext uri="{909E8E84-426E-40DD-AFC4-6F175D3DCCD1}">
              <a14:hiddenFill xmlns:a14="http://schemas.microsoft.com/office/drawing/2010/main" xmlns="">
                <a:solidFill>
                  <a:srgbClr val="FFFFFF"/>
                </a:solidFill>
              </a14:hiddenFill>
            </a:ext>
          </a:extLst>
        </p:spPr>
      </p:pic>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398981467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ctrTitle"/>
          </p:nvPr>
        </p:nvSpPr>
        <p:spPr>
          <a:xfrm>
            <a:off x="1423988" y="1916113"/>
            <a:ext cx="7921625" cy="1081087"/>
          </a:xfrm>
        </p:spPr>
        <p:txBody>
          <a:bodyPr/>
          <a:lstStyle/>
          <a:p>
            <a:pPr eaLnBrk="1" hangingPunct="1"/>
            <a:r>
              <a:rPr lang="en-GB" smtClean="0"/>
              <a:t>Storage</a:t>
            </a:r>
          </a:p>
        </p:txBody>
      </p:sp>
      <p:sp>
        <p:nvSpPr>
          <p:cNvPr id="29699" name="Rectangle 3"/>
          <p:cNvSpPr>
            <a:spLocks noGrp="1" noChangeArrowheads="1"/>
          </p:cNvSpPr>
          <p:nvPr>
            <p:ph type="subTitle" idx="1"/>
          </p:nvPr>
        </p:nvSpPr>
        <p:spPr>
          <a:xfrm>
            <a:off x="1423988" y="3068638"/>
            <a:ext cx="7921625" cy="647700"/>
          </a:xfrm>
        </p:spPr>
        <p:txBody>
          <a:bodyPr/>
          <a:lstStyle/>
          <a:p>
            <a:pPr eaLnBrk="1" hangingPunct="1">
              <a:spcBef>
                <a:spcPct val="0"/>
              </a:spcBef>
            </a:pPr>
            <a:r>
              <a:rPr lang="en-GB" dirty="0" smtClean="0"/>
              <a:t>Loader operated </a:t>
            </a:r>
            <a:r>
              <a:rPr lang="en-GB" dirty="0"/>
              <a:t>s</a:t>
            </a:r>
            <a:r>
              <a:rPr lang="en-GB" dirty="0" smtClean="0"/>
              <a:t>torage</a:t>
            </a:r>
          </a:p>
          <a:p>
            <a:pPr eaLnBrk="1" hangingPunct="1">
              <a:spcBef>
                <a:spcPct val="0"/>
              </a:spcBef>
            </a:pPr>
            <a:r>
              <a:rPr lang="en-GB" dirty="0" smtClean="0"/>
              <a:t>Bridge Crane operated Storage Hall</a:t>
            </a:r>
          </a:p>
          <a:p>
            <a:pPr eaLnBrk="1" hangingPunct="1">
              <a:spcBef>
                <a:spcPct val="0"/>
              </a:spcBef>
            </a:pPr>
            <a:r>
              <a:rPr lang="en-GB" dirty="0" smtClean="0"/>
              <a:t>Silo Storage</a:t>
            </a:r>
          </a:p>
          <a:p>
            <a:pPr eaLnBrk="1" hangingPunct="1">
              <a:spcBef>
                <a:spcPct val="0"/>
              </a:spcBef>
            </a:pPr>
            <a:r>
              <a:rPr lang="en-GB" dirty="0" smtClean="0"/>
              <a:t>Stacker/</a:t>
            </a:r>
            <a:r>
              <a:rPr lang="en-GB" dirty="0" err="1" smtClean="0"/>
              <a:t>Reclaimer</a:t>
            </a:r>
            <a:r>
              <a:rPr lang="en-GB" dirty="0" smtClean="0"/>
              <a:t> Box</a:t>
            </a:r>
          </a:p>
        </p:txBody>
      </p:sp>
      <p:sp>
        <p:nvSpPr>
          <p:cNvPr id="4" name="Footer Placeholder 3"/>
          <p:cNvSpPr>
            <a:spLocks noGrp="1"/>
          </p:cNvSpPr>
          <p:nvPr>
            <p:ph type="ftr" sz="quarter" idx="18"/>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27256724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ctrTitle"/>
          </p:nvPr>
        </p:nvSpPr>
        <p:spPr>
          <a:xfrm>
            <a:off x="1423988" y="1916113"/>
            <a:ext cx="7921625" cy="1081087"/>
          </a:xfrm>
        </p:spPr>
        <p:txBody>
          <a:bodyPr/>
          <a:lstStyle/>
          <a:p>
            <a:pPr eaLnBrk="1" hangingPunct="1"/>
            <a:r>
              <a:rPr lang="en-GB" smtClean="0"/>
              <a:t>Fine Solid AFR Handling</a:t>
            </a:r>
          </a:p>
        </p:txBody>
      </p:sp>
      <p:sp>
        <p:nvSpPr>
          <p:cNvPr id="54275" name="Text Box 3"/>
          <p:cNvSpPr txBox="1">
            <a:spLocks noChangeArrowheads="1"/>
          </p:cNvSpPr>
          <p:nvPr/>
        </p:nvSpPr>
        <p:spPr bwMode="auto">
          <a:xfrm>
            <a:off x="1352550" y="2636838"/>
            <a:ext cx="6780213" cy="369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dirty="0"/>
              <a:t>…can be burnt at the main burner or </a:t>
            </a:r>
            <a:r>
              <a:rPr lang="en-GB" dirty="0" smtClean="0"/>
              <a:t>SLC </a:t>
            </a:r>
            <a:r>
              <a:rPr lang="en-GB" dirty="0"/>
              <a:t>(separate line </a:t>
            </a:r>
            <a:r>
              <a:rPr lang="en-GB" dirty="0" err="1"/>
              <a:t>calciner</a:t>
            </a:r>
            <a:r>
              <a:rPr lang="en-GB" dirty="0"/>
              <a:t>)</a:t>
            </a:r>
          </a:p>
        </p:txBody>
      </p:sp>
      <p:sp>
        <p:nvSpPr>
          <p:cNvPr id="4" name="Footer Placeholder 3"/>
          <p:cNvSpPr>
            <a:spLocks noGrp="1"/>
          </p:cNvSpPr>
          <p:nvPr>
            <p:ph type="ftr" sz="quarter" idx="18"/>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19174583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3"/>
          <p:cNvSpPr>
            <a:spLocks noGrp="1" noChangeArrowheads="1"/>
          </p:cNvSpPr>
          <p:nvPr>
            <p:ph sz="quarter" idx="14"/>
          </p:nvPr>
        </p:nvSpPr>
        <p:spPr>
          <a:xfrm>
            <a:off x="560388" y="1123950"/>
            <a:ext cx="8785225" cy="5113338"/>
          </a:xfrm>
        </p:spPr>
        <p:txBody>
          <a:bodyPr/>
          <a:lstStyle/>
          <a:p>
            <a:pPr algn="just" eaLnBrk="1" hangingPunct="1"/>
            <a:r>
              <a:rPr lang="en-GB" sz="2000" dirty="0" smtClean="0"/>
              <a:t>Common fine solid alternative fuels are Fluff (</a:t>
            </a:r>
            <a:r>
              <a:rPr lang="en-GB" sz="2000" dirty="0" err="1" smtClean="0"/>
              <a:t>SRFf</a:t>
            </a:r>
            <a:r>
              <a:rPr lang="en-GB" sz="2000" dirty="0" smtClean="0"/>
              <a:t>), impregnated saw dust (saw dust mixed with sludge), animal meal, dried sewage sludge or biomass fuels such as rice husks.</a:t>
            </a:r>
          </a:p>
        </p:txBody>
      </p:sp>
      <p:sp>
        <p:nvSpPr>
          <p:cNvPr id="55299" name="Rectangle 2"/>
          <p:cNvSpPr>
            <a:spLocks noGrp="1" noChangeArrowheads="1"/>
          </p:cNvSpPr>
          <p:nvPr>
            <p:ph type="title"/>
          </p:nvPr>
        </p:nvSpPr>
        <p:spPr/>
        <p:txBody>
          <a:bodyPr/>
          <a:lstStyle/>
          <a:p>
            <a:pPr eaLnBrk="1" hangingPunct="1"/>
            <a:r>
              <a:rPr lang="en-GB" smtClean="0"/>
              <a:t>Specific Properties of Fine solid AF</a:t>
            </a:r>
          </a:p>
        </p:txBody>
      </p:sp>
      <p:graphicFrame>
        <p:nvGraphicFramePr>
          <p:cNvPr id="115734" name="Group 22"/>
          <p:cNvGraphicFramePr>
            <a:graphicFrameLocks noGrp="1"/>
          </p:cNvGraphicFramePr>
          <p:nvPr>
            <p:extLst>
              <p:ext uri="{D42A27DB-BD31-4B8C-83A1-F6EECF244321}">
                <p14:modId xmlns:p14="http://schemas.microsoft.com/office/powerpoint/2010/main" xmlns="" val="2807021441"/>
              </p:ext>
            </p:extLst>
          </p:nvPr>
        </p:nvGraphicFramePr>
        <p:xfrm>
          <a:off x="1423988" y="2286000"/>
          <a:ext cx="7143750" cy="1500188"/>
        </p:xfrm>
        <a:graphic>
          <a:graphicData uri="http://schemas.openxmlformats.org/drawingml/2006/table">
            <a:tbl>
              <a:tblPr/>
              <a:tblGrid>
                <a:gridCol w="3200400"/>
                <a:gridCol w="3943350"/>
              </a:tblGrid>
              <a:tr h="398450">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2000" b="1" i="0" u="none" strike="noStrike" cap="none" normalizeH="0" baseline="0" dirty="0" smtClean="0">
                          <a:ln>
                            <a:noFill/>
                          </a:ln>
                          <a:solidFill>
                            <a:schemeClr val="tx1"/>
                          </a:solidFill>
                          <a:effectLst/>
                          <a:latin typeface="Arial" pitchFamily="34" charset="0"/>
                        </a:rPr>
                        <a:t>Property</a:t>
                      </a:r>
                    </a:p>
                  </a:txBody>
                  <a:tcPr marL="90000" marR="90000" marT="46806" marB="468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2000" b="1" i="0" u="none" strike="noStrike" cap="none" normalizeH="0" baseline="0" smtClean="0">
                          <a:ln>
                            <a:noFill/>
                          </a:ln>
                          <a:solidFill>
                            <a:schemeClr val="tx1"/>
                          </a:solidFill>
                          <a:effectLst/>
                          <a:latin typeface="Arial" pitchFamily="34" charset="0"/>
                        </a:rPr>
                        <a:t>Typical Value</a:t>
                      </a:r>
                    </a:p>
                  </a:txBody>
                  <a:tcPr marL="90000" marR="90000" marT="46806" marB="468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8450">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2000" b="0" i="0" u="none" strike="noStrike" cap="none" normalizeH="0" baseline="0" smtClean="0">
                          <a:ln>
                            <a:noFill/>
                          </a:ln>
                          <a:solidFill>
                            <a:schemeClr val="tx1"/>
                          </a:solidFill>
                          <a:effectLst/>
                          <a:latin typeface="Arial" pitchFamily="34" charset="0"/>
                        </a:rPr>
                        <a:t>Bulk density</a:t>
                      </a:r>
                    </a:p>
                  </a:txBody>
                  <a:tcPr marL="90000" marR="90000" marT="46806" marB="468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2000" b="0" i="0" u="none" strike="noStrike" cap="none" normalizeH="0" baseline="0" dirty="0" smtClean="0">
                          <a:ln>
                            <a:noFill/>
                          </a:ln>
                          <a:solidFill>
                            <a:schemeClr val="tx1"/>
                          </a:solidFill>
                          <a:effectLst/>
                          <a:latin typeface="Arial" pitchFamily="34" charset="0"/>
                        </a:rPr>
                        <a:t>0.1 – 0.5 t/m</a:t>
                      </a:r>
                      <a:r>
                        <a:rPr kumimoji="0" lang="en-US" sz="2000" b="0" i="0" u="none" strike="noStrike" cap="none" normalizeH="0" baseline="30000" dirty="0" smtClean="0">
                          <a:ln>
                            <a:noFill/>
                          </a:ln>
                          <a:solidFill>
                            <a:schemeClr val="tx1"/>
                          </a:solidFill>
                          <a:effectLst/>
                          <a:latin typeface="Arial" pitchFamily="34" charset="0"/>
                        </a:rPr>
                        <a:t>3</a:t>
                      </a:r>
                    </a:p>
                  </a:txBody>
                  <a:tcPr marL="90000" marR="90000" marT="46806" marB="468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3288">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2000" b="0" i="0" u="none" strike="noStrike" cap="none" normalizeH="0" baseline="0" smtClean="0">
                          <a:ln>
                            <a:noFill/>
                          </a:ln>
                          <a:solidFill>
                            <a:schemeClr val="tx1"/>
                          </a:solidFill>
                          <a:effectLst/>
                          <a:latin typeface="Arial" pitchFamily="34" charset="0"/>
                        </a:rPr>
                        <a:t>Particle nominal size</a:t>
                      </a:r>
                    </a:p>
                  </a:txBody>
                  <a:tcPr marL="90000" marR="90000" marT="46806" marB="468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2000" b="0" i="0" u="none" strike="noStrike" cap="none" normalizeH="0" baseline="0" dirty="0" smtClean="0">
                          <a:ln>
                            <a:noFill/>
                          </a:ln>
                          <a:solidFill>
                            <a:schemeClr val="tx1"/>
                          </a:solidFill>
                          <a:effectLst/>
                          <a:latin typeface="Arial" pitchFamily="34" charset="0"/>
                        </a:rPr>
                        <a:t>&lt; 50 mm for foils</a:t>
                      </a:r>
                      <a:br>
                        <a:rPr kumimoji="0" lang="en-US" sz="2000" b="0" i="0" u="none" strike="noStrike" cap="none" normalizeH="0" baseline="0" dirty="0" smtClean="0">
                          <a:ln>
                            <a:noFill/>
                          </a:ln>
                          <a:solidFill>
                            <a:schemeClr val="tx1"/>
                          </a:solidFill>
                          <a:effectLst/>
                          <a:latin typeface="Arial" pitchFamily="34" charset="0"/>
                        </a:rPr>
                      </a:br>
                      <a:r>
                        <a:rPr kumimoji="0" lang="en-US" sz="2000" b="0" i="0" u="none" strike="noStrike" cap="none" normalizeH="0" baseline="0" dirty="0" smtClean="0">
                          <a:ln>
                            <a:noFill/>
                          </a:ln>
                          <a:solidFill>
                            <a:schemeClr val="tx1"/>
                          </a:solidFill>
                          <a:effectLst/>
                          <a:latin typeface="Arial" pitchFamily="34" charset="0"/>
                        </a:rPr>
                        <a:t>&lt;   5 mm for spherical particles</a:t>
                      </a:r>
                    </a:p>
                  </a:txBody>
                  <a:tcPr marL="90000" marR="90000" marT="46806" marB="468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5314" name="Text Box 20"/>
          <p:cNvSpPr txBox="1">
            <a:spLocks noChangeArrowheads="1"/>
          </p:cNvSpPr>
          <p:nvPr/>
        </p:nvSpPr>
        <p:spPr bwMode="auto">
          <a:xfrm>
            <a:off x="1639888" y="5932488"/>
            <a:ext cx="29241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sz="1400"/>
              <a:t>Impregnated saw dust (CSSf)</a:t>
            </a:r>
          </a:p>
        </p:txBody>
      </p:sp>
      <p:sp>
        <p:nvSpPr>
          <p:cNvPr id="55315" name="Text Box 21"/>
          <p:cNvSpPr txBox="1">
            <a:spLocks noChangeArrowheads="1"/>
          </p:cNvSpPr>
          <p:nvPr/>
        </p:nvSpPr>
        <p:spPr bwMode="auto">
          <a:xfrm>
            <a:off x="6334125" y="5956300"/>
            <a:ext cx="85725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sz="1400"/>
              <a:t>   Fluff</a:t>
            </a:r>
          </a:p>
        </p:txBody>
      </p:sp>
      <p:pic>
        <p:nvPicPr>
          <p:cNvPr id="55316" name="Picture 23" descr="DSCN8065"/>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5457825" y="3860800"/>
            <a:ext cx="2743200" cy="205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17" name="Picture 24" descr="8 Produkt = Imprägniertes Sägemehl"/>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2154238" y="3865563"/>
            <a:ext cx="1704975" cy="203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98661157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ChangeArrowheads="1"/>
          </p:cNvSpPr>
          <p:nvPr>
            <p:ph sz="quarter" idx="14"/>
          </p:nvPr>
        </p:nvSpPr>
        <p:spPr>
          <a:xfrm>
            <a:off x="560388" y="1123950"/>
            <a:ext cx="8785225" cy="5113338"/>
          </a:xfrm>
        </p:spPr>
        <p:txBody>
          <a:bodyPr/>
          <a:lstStyle/>
          <a:p>
            <a:pPr eaLnBrk="1" hangingPunct="1"/>
            <a:endParaRPr lang="en-GB" sz="2800" dirty="0" smtClean="0"/>
          </a:p>
          <a:p>
            <a:pPr eaLnBrk="1" hangingPunct="1"/>
            <a:endParaRPr lang="en-GB" sz="2800" dirty="0" smtClean="0"/>
          </a:p>
        </p:txBody>
      </p:sp>
      <p:sp>
        <p:nvSpPr>
          <p:cNvPr id="64515" name="Rectangle 3"/>
          <p:cNvSpPr>
            <a:spLocks noGrp="1" noChangeArrowheads="1"/>
          </p:cNvSpPr>
          <p:nvPr>
            <p:ph type="title"/>
          </p:nvPr>
        </p:nvSpPr>
        <p:spPr/>
        <p:txBody>
          <a:bodyPr/>
          <a:lstStyle/>
          <a:p>
            <a:pPr eaLnBrk="1" hangingPunct="1"/>
            <a:r>
              <a:rPr lang="en-GB" dirty="0" smtClean="0"/>
              <a:t>Fine solid AF starter kit solution – Low CAPEX but tricky to operate.</a:t>
            </a:r>
          </a:p>
        </p:txBody>
      </p:sp>
      <p:pic>
        <p:nvPicPr>
          <p:cNvPr id="64516" name="Picture 2" descr="Mai-070"/>
          <p:cNvPicPr>
            <a:picLocks noChangeAspect="1" noChangeArrowheads="1"/>
          </p:cNvPicPr>
          <p:nvPr/>
        </p:nvPicPr>
        <p:blipFill>
          <a:blip r:embed="rId2" cstate="screen">
            <a:extLst>
              <a:ext uri="{28A0092B-C50C-407E-A947-70E740481C1C}">
                <a14:useLocalDpi xmlns:a14="http://schemas.microsoft.com/office/drawing/2010/main" xmlns=""/>
              </a:ext>
            </a:extLst>
          </a:blip>
          <a:srcRect l="1408" r="1297" b="9816"/>
          <a:stretch>
            <a:fillRect/>
          </a:stretch>
        </p:blipFill>
        <p:spPr bwMode="auto">
          <a:xfrm>
            <a:off x="84138" y="1672456"/>
            <a:ext cx="9764712" cy="226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4517" name="Text Box 5"/>
          <p:cNvSpPr txBox="1">
            <a:spLocks noChangeArrowheads="1"/>
          </p:cNvSpPr>
          <p:nvPr/>
        </p:nvSpPr>
        <p:spPr bwMode="auto">
          <a:xfrm>
            <a:off x="6753200" y="4119668"/>
            <a:ext cx="2049463" cy="841375"/>
          </a:xfrm>
          <a:prstGeom prst="rect">
            <a:avLst/>
          </a:prstGeom>
          <a:noFill/>
          <a:ln w="1905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sz="1200" b="1" dirty="0"/>
              <a:t>Depending on material:</a:t>
            </a:r>
            <a:br>
              <a:rPr lang="en-GB" sz="1200" b="1" dirty="0"/>
            </a:br>
            <a:r>
              <a:rPr lang="en-GB" sz="1200" b="1" dirty="0"/>
              <a:t>First tests, may be without police screen and magnetic separator</a:t>
            </a:r>
          </a:p>
        </p:txBody>
      </p:sp>
      <p:sp>
        <p:nvSpPr>
          <p:cNvPr id="238599" name="Line 7"/>
          <p:cNvSpPr>
            <a:spLocks noChangeShapeType="1"/>
          </p:cNvSpPr>
          <p:nvPr/>
        </p:nvSpPr>
        <p:spPr bwMode="auto">
          <a:xfrm flipH="1" flipV="1">
            <a:off x="5416549" y="2802755"/>
            <a:ext cx="1336648" cy="1294360"/>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en-GB">
              <a:ln w="28575">
                <a:solidFill>
                  <a:schemeClr val="tx1"/>
                </a:solidFill>
              </a:ln>
              <a:latin typeface="+mn-lt"/>
              <a:cs typeface="+mn-cs"/>
            </a:endParaRPr>
          </a:p>
        </p:txBody>
      </p:sp>
      <p:sp>
        <p:nvSpPr>
          <p:cNvPr id="64519" name="Text Box 8"/>
          <p:cNvSpPr txBox="1">
            <a:spLocks noChangeArrowheads="1"/>
          </p:cNvSpPr>
          <p:nvPr/>
        </p:nvSpPr>
        <p:spPr bwMode="auto">
          <a:xfrm>
            <a:off x="4356894" y="1672692"/>
            <a:ext cx="609600"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spcBef>
                <a:spcPct val="50000"/>
              </a:spcBef>
            </a:pPr>
            <a:r>
              <a:rPr lang="en-GB" sz="1200" b="1" dirty="0"/>
              <a:t>VFD</a:t>
            </a:r>
          </a:p>
        </p:txBody>
      </p:sp>
      <p:sp>
        <p:nvSpPr>
          <p:cNvPr id="238601" name="Rectangle 9"/>
          <p:cNvSpPr>
            <a:spLocks noChangeArrowheads="1"/>
          </p:cNvSpPr>
          <p:nvPr/>
        </p:nvSpPr>
        <p:spPr bwMode="auto">
          <a:xfrm>
            <a:off x="4305300" y="2355828"/>
            <a:ext cx="1111250" cy="1100137"/>
          </a:xfrm>
          <a:prstGeom prst="rect">
            <a:avLst/>
          </a:prstGeom>
          <a:noFill/>
          <a:ln w="12700">
            <a:solidFill>
              <a:srgbClr val="FF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en-GB">
              <a:ln w="28575">
                <a:solidFill>
                  <a:schemeClr val="tx1"/>
                </a:solidFill>
              </a:ln>
              <a:latin typeface="+mn-lt"/>
              <a:cs typeface="+mn-cs"/>
            </a:endParaRPr>
          </a:p>
        </p:txBody>
      </p:sp>
      <p:sp>
        <p:nvSpPr>
          <p:cNvPr id="13" name="Text Box 5"/>
          <p:cNvSpPr txBox="1">
            <a:spLocks noChangeArrowheads="1"/>
          </p:cNvSpPr>
          <p:nvPr/>
        </p:nvSpPr>
        <p:spPr bwMode="auto">
          <a:xfrm>
            <a:off x="541592" y="1282303"/>
            <a:ext cx="3006724" cy="646331"/>
          </a:xfrm>
          <a:prstGeom prst="rect">
            <a:avLst/>
          </a:prstGeom>
          <a:noFill/>
          <a:ln w="1905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1200" b="1" dirty="0" smtClean="0"/>
              <a:t>For continuous feeding, at least </a:t>
            </a:r>
            <a:r>
              <a:rPr lang="en-GB" sz="1200" b="1" dirty="0" smtClean="0">
                <a:solidFill>
                  <a:srgbClr val="FF0000"/>
                </a:solidFill>
              </a:rPr>
              <a:t>two docking station required</a:t>
            </a:r>
            <a:r>
              <a:rPr lang="en-GB" sz="1200" b="1" dirty="0" smtClean="0"/>
              <a:t>!</a:t>
            </a:r>
          </a:p>
          <a:p>
            <a:pPr eaLnBrk="1" hangingPunct="1"/>
            <a:r>
              <a:rPr lang="en-GB" sz="1200" b="1" dirty="0" smtClean="0"/>
              <a:t>A good logistics concept is inevitable!</a:t>
            </a:r>
            <a:endParaRPr lang="en-GB" sz="1200" b="1" dirty="0"/>
          </a:p>
        </p:txBody>
      </p:sp>
      <p:sp>
        <p:nvSpPr>
          <p:cNvPr id="14" name="Line 7"/>
          <p:cNvSpPr>
            <a:spLocks noChangeShapeType="1"/>
          </p:cNvSpPr>
          <p:nvPr/>
        </p:nvSpPr>
        <p:spPr bwMode="auto">
          <a:xfrm flipH="1">
            <a:off x="1856656" y="1933552"/>
            <a:ext cx="72008" cy="572939"/>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en-GB">
              <a:ln w="28575">
                <a:solidFill>
                  <a:schemeClr val="tx1"/>
                </a:solidFill>
              </a:ln>
              <a:latin typeface="+mn-lt"/>
              <a:cs typeface="+mn-cs"/>
            </a:endParaRPr>
          </a:p>
        </p:txBody>
      </p:sp>
      <p:pic>
        <p:nvPicPr>
          <p:cNvPr id="1028" name="Picture 4" descr="D:\Users\mschmid1\Downloads\Pics HE\DSC03070.JPG"/>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541592" y="4119668"/>
            <a:ext cx="2838400" cy="2128800"/>
          </a:xfrm>
          <a:prstGeom prst="rect">
            <a:avLst/>
          </a:prstGeom>
          <a:noFill/>
          <a:extLst>
            <a:ext uri="{909E8E84-426E-40DD-AFC4-6F175D3DCCD1}">
              <a14:hiddenFill xmlns:a14="http://schemas.microsoft.com/office/drawing/2010/main" xmlns="">
                <a:solidFill>
                  <a:srgbClr val="FFFFFF"/>
                </a:solidFill>
              </a14:hiddenFill>
            </a:ext>
          </a:extLst>
        </p:spPr>
      </p:pic>
      <p:pic>
        <p:nvPicPr>
          <p:cNvPr id="1029" name="Picture 5" descr="D:\Users\mschmid1\Downloads\Pics HE\DSC03069.JPG"/>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3538039" y="4338342"/>
            <a:ext cx="2546834" cy="191012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5408384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Fine solid AF Starter Kit Solution – Alternative with Chain Belt and Stripping Wheel</a:t>
            </a:r>
          </a:p>
        </p:txBody>
      </p:sp>
      <p:pic>
        <p:nvPicPr>
          <p:cNvPr id="2050" name="Picture 2"/>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p:blipFill>
        <p:spPr bwMode="auto">
          <a:xfrm>
            <a:off x="480500" y="1412775"/>
            <a:ext cx="9302552" cy="408614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TextBox 6"/>
          <p:cNvSpPr txBox="1"/>
          <p:nvPr/>
        </p:nvSpPr>
        <p:spPr>
          <a:xfrm>
            <a:off x="480500" y="4185014"/>
            <a:ext cx="2808312" cy="1323439"/>
          </a:xfrm>
          <a:prstGeom prst="rect">
            <a:avLst/>
          </a:prstGeom>
          <a:solidFill>
            <a:schemeClr val="bg1"/>
          </a:solidFill>
          <a:ln w="19050">
            <a:solidFill>
              <a:srgbClr val="FF0000"/>
            </a:solidFill>
          </a:ln>
        </p:spPr>
        <p:txBody>
          <a:bodyPr wrap="square" rtlCol="0">
            <a:spAutoFit/>
          </a:bodyPr>
          <a:lstStyle/>
          <a:p>
            <a:r>
              <a:rPr lang="en-US" sz="2000" dirty="0" smtClean="0">
                <a:latin typeface="Arial" pitchFamily="34" charset="0"/>
                <a:cs typeface="Arial" pitchFamily="34" charset="0"/>
              </a:rPr>
              <a:t>Also suited for coarse AFR if pneumatic transport exchanged by mechanic transport</a:t>
            </a:r>
          </a:p>
        </p:txBody>
      </p:sp>
      <p:sp>
        <p:nvSpPr>
          <p:cNvPr id="5" name="Footer Placeholder 4"/>
          <p:cNvSpPr>
            <a:spLocks noGrp="1"/>
          </p:cNvSpPr>
          <p:nvPr>
            <p:ph type="ftr" sz="quarter" idx="13"/>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27526329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GB" smtClean="0"/>
              <a:t>Fine Solid AFR (&lt; 50 mm) – Standard Feeding Solution</a:t>
            </a:r>
          </a:p>
        </p:txBody>
      </p:sp>
      <p:pic>
        <p:nvPicPr>
          <p:cNvPr id="62467" name="Picture 13" descr="Mai-096"/>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0" y="1773709"/>
            <a:ext cx="9906000" cy="2822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2468" name="Text Box 4"/>
          <p:cNvSpPr txBox="1">
            <a:spLocks noChangeArrowheads="1"/>
          </p:cNvSpPr>
          <p:nvPr/>
        </p:nvSpPr>
        <p:spPr bwMode="auto">
          <a:xfrm>
            <a:off x="5365750" y="1484784"/>
            <a:ext cx="9842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a:solidFill>
                  <a:srgbClr val="FF0000"/>
                </a:solidFill>
              </a:rPr>
              <a:t>Storage</a:t>
            </a:r>
          </a:p>
        </p:txBody>
      </p:sp>
      <p:sp>
        <p:nvSpPr>
          <p:cNvPr id="62469" name="Text Box 5"/>
          <p:cNvSpPr txBox="1">
            <a:spLocks noChangeArrowheads="1"/>
          </p:cNvSpPr>
          <p:nvPr/>
        </p:nvSpPr>
        <p:spPr bwMode="auto">
          <a:xfrm>
            <a:off x="314325" y="2240434"/>
            <a:ext cx="12128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a:solidFill>
                  <a:srgbClr val="FF0000"/>
                </a:solidFill>
              </a:rPr>
              <a:t>Unloading</a:t>
            </a:r>
          </a:p>
        </p:txBody>
      </p:sp>
      <p:sp>
        <p:nvSpPr>
          <p:cNvPr id="62470" name="Text Box 6"/>
          <p:cNvSpPr txBox="1">
            <a:spLocks noChangeArrowheads="1"/>
          </p:cNvSpPr>
          <p:nvPr/>
        </p:nvSpPr>
        <p:spPr bwMode="auto">
          <a:xfrm>
            <a:off x="5000625" y="4693121"/>
            <a:ext cx="1200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a:solidFill>
                  <a:srgbClr val="FF0000"/>
                </a:solidFill>
              </a:rPr>
              <a:t>Extraction</a:t>
            </a:r>
          </a:p>
        </p:txBody>
      </p:sp>
      <p:sp>
        <p:nvSpPr>
          <p:cNvPr id="62471" name="Text Box 7"/>
          <p:cNvSpPr txBox="1">
            <a:spLocks noChangeArrowheads="1"/>
          </p:cNvSpPr>
          <p:nvPr/>
        </p:nvSpPr>
        <p:spPr bwMode="auto">
          <a:xfrm>
            <a:off x="8724900" y="1583209"/>
            <a:ext cx="895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a:solidFill>
                  <a:srgbClr val="FF0000"/>
                </a:solidFill>
              </a:rPr>
              <a:t>Dosing</a:t>
            </a:r>
          </a:p>
        </p:txBody>
      </p:sp>
      <p:sp>
        <p:nvSpPr>
          <p:cNvPr id="62472" name="Text Box 8"/>
          <p:cNvSpPr txBox="1">
            <a:spLocks noChangeArrowheads="1"/>
          </p:cNvSpPr>
          <p:nvPr/>
        </p:nvSpPr>
        <p:spPr bwMode="auto">
          <a:xfrm>
            <a:off x="6819900" y="1754659"/>
            <a:ext cx="11620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a:solidFill>
                  <a:srgbClr val="FF0000"/>
                </a:solidFill>
              </a:rPr>
              <a:t>Transport</a:t>
            </a:r>
          </a:p>
        </p:txBody>
      </p:sp>
      <p:sp>
        <p:nvSpPr>
          <p:cNvPr id="62473" name="Text Box 9"/>
          <p:cNvSpPr txBox="1">
            <a:spLocks noChangeArrowheads="1"/>
          </p:cNvSpPr>
          <p:nvPr/>
        </p:nvSpPr>
        <p:spPr bwMode="auto">
          <a:xfrm>
            <a:off x="8439150" y="3678709"/>
            <a:ext cx="1247775" cy="915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a:solidFill>
                  <a:srgbClr val="FF0000"/>
                </a:solidFill>
              </a:rPr>
              <a:t>Feeding to Process</a:t>
            </a:r>
          </a:p>
        </p:txBody>
      </p:sp>
      <p:sp>
        <p:nvSpPr>
          <p:cNvPr id="62474" name="Text Box 10"/>
          <p:cNvSpPr txBox="1">
            <a:spLocks noChangeArrowheads="1"/>
          </p:cNvSpPr>
          <p:nvPr/>
        </p:nvSpPr>
        <p:spPr bwMode="auto">
          <a:xfrm>
            <a:off x="7416800" y="3032596"/>
            <a:ext cx="1343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1200" dirty="0">
                <a:solidFill>
                  <a:srgbClr val="FF0000"/>
                </a:solidFill>
              </a:rPr>
              <a:t>Foreign Bodies </a:t>
            </a:r>
            <a:r>
              <a:rPr lang="en-GB" sz="1200" dirty="0" smtClean="0">
                <a:solidFill>
                  <a:srgbClr val="FF0000"/>
                </a:solidFill>
              </a:rPr>
              <a:t>Removal</a:t>
            </a:r>
            <a:endParaRPr lang="en-GB" sz="1200" dirty="0">
              <a:solidFill>
                <a:srgbClr val="FF0000"/>
              </a:solidFill>
            </a:endParaRPr>
          </a:p>
        </p:txBody>
      </p:sp>
      <p:sp>
        <p:nvSpPr>
          <p:cNvPr id="62475" name="Text Box 11"/>
          <p:cNvSpPr txBox="1">
            <a:spLocks noChangeArrowheads="1"/>
          </p:cNvSpPr>
          <p:nvPr/>
        </p:nvSpPr>
        <p:spPr bwMode="auto">
          <a:xfrm>
            <a:off x="2689225" y="1791171"/>
            <a:ext cx="1343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1200">
                <a:solidFill>
                  <a:srgbClr val="FF0000"/>
                </a:solidFill>
              </a:rPr>
              <a:t>Foreign Bodies Removal</a:t>
            </a:r>
          </a:p>
        </p:txBody>
      </p:sp>
      <p:sp>
        <p:nvSpPr>
          <p:cNvPr id="62476" name="Text Box 12"/>
          <p:cNvSpPr txBox="1">
            <a:spLocks noChangeArrowheads="1"/>
          </p:cNvSpPr>
          <p:nvPr/>
        </p:nvSpPr>
        <p:spPr bwMode="auto">
          <a:xfrm>
            <a:off x="933450" y="4016846"/>
            <a:ext cx="1343025"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1200">
                <a:solidFill>
                  <a:srgbClr val="FF0000"/>
                </a:solidFill>
              </a:rPr>
              <a:t>Docking Station</a:t>
            </a:r>
          </a:p>
        </p:txBody>
      </p:sp>
      <p:pic>
        <p:nvPicPr>
          <p:cNvPr id="15" name="Picture 3"/>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1758950" y="4437112"/>
            <a:ext cx="2762002" cy="20155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Footer Placeholder 3"/>
          <p:cNvSpPr>
            <a:spLocks noGrp="1"/>
          </p:cNvSpPr>
          <p:nvPr>
            <p:ph type="ftr" sz="quarter" idx="13"/>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307000709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ctrTitle"/>
          </p:nvPr>
        </p:nvSpPr>
        <p:spPr>
          <a:xfrm>
            <a:off x="1423988" y="1916113"/>
            <a:ext cx="7921625" cy="1081087"/>
          </a:xfrm>
        </p:spPr>
        <p:txBody>
          <a:bodyPr/>
          <a:lstStyle/>
          <a:p>
            <a:pPr eaLnBrk="1" hangingPunct="1"/>
            <a:r>
              <a:rPr lang="en-GB" smtClean="0"/>
              <a:t>Coarse Solid AFR Handling</a:t>
            </a:r>
          </a:p>
        </p:txBody>
      </p:sp>
      <p:sp>
        <p:nvSpPr>
          <p:cNvPr id="66563" name="Text Box 3"/>
          <p:cNvSpPr txBox="1">
            <a:spLocks noChangeArrowheads="1"/>
          </p:cNvSpPr>
          <p:nvPr/>
        </p:nvSpPr>
        <p:spPr bwMode="auto">
          <a:xfrm>
            <a:off x="1352550" y="2586038"/>
            <a:ext cx="387798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dirty="0"/>
              <a:t>…can be burnt at the </a:t>
            </a:r>
            <a:r>
              <a:rPr lang="en-GB" dirty="0" smtClean="0"/>
              <a:t>in-line calciner</a:t>
            </a:r>
            <a:endParaRPr lang="en-GB" dirty="0"/>
          </a:p>
        </p:txBody>
      </p:sp>
      <p:sp>
        <p:nvSpPr>
          <p:cNvPr id="4" name="Footer Placeholder 3"/>
          <p:cNvSpPr>
            <a:spLocks noGrp="1"/>
          </p:cNvSpPr>
          <p:nvPr>
            <p:ph type="ftr" sz="quarter" idx="18"/>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40545510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3"/>
          <p:cNvSpPr>
            <a:spLocks noGrp="1" noChangeArrowheads="1"/>
          </p:cNvSpPr>
          <p:nvPr>
            <p:ph sz="quarter" idx="14"/>
          </p:nvPr>
        </p:nvSpPr>
        <p:spPr>
          <a:xfrm>
            <a:off x="560388" y="1123950"/>
            <a:ext cx="8785225" cy="5113338"/>
          </a:xfrm>
        </p:spPr>
        <p:txBody>
          <a:bodyPr/>
          <a:lstStyle/>
          <a:p>
            <a:pPr algn="just" eaLnBrk="1" hangingPunct="1"/>
            <a:r>
              <a:rPr lang="en-GB" smtClean="0"/>
              <a:t>Coarse solid AF usually contains overlong foil / textile strips</a:t>
            </a:r>
            <a:endParaRPr lang="en-GB" sz="2800" smtClean="0"/>
          </a:p>
        </p:txBody>
      </p:sp>
      <p:sp>
        <p:nvSpPr>
          <p:cNvPr id="67587" name="Rectangle 2"/>
          <p:cNvSpPr>
            <a:spLocks noGrp="1" noChangeArrowheads="1"/>
          </p:cNvSpPr>
          <p:nvPr>
            <p:ph type="title"/>
          </p:nvPr>
        </p:nvSpPr>
        <p:spPr/>
        <p:txBody>
          <a:bodyPr/>
          <a:lstStyle/>
          <a:p>
            <a:pPr eaLnBrk="1" hangingPunct="1"/>
            <a:r>
              <a:rPr lang="en-GB" smtClean="0"/>
              <a:t>Specific Properties of Coarse solid AF</a:t>
            </a:r>
          </a:p>
        </p:txBody>
      </p:sp>
      <p:graphicFrame>
        <p:nvGraphicFramePr>
          <p:cNvPr id="122913" name="Group 33"/>
          <p:cNvGraphicFramePr>
            <a:graphicFrameLocks noGrp="1"/>
          </p:cNvGraphicFramePr>
          <p:nvPr>
            <p:extLst>
              <p:ext uri="{D42A27DB-BD31-4B8C-83A1-F6EECF244321}">
                <p14:modId xmlns:p14="http://schemas.microsoft.com/office/powerpoint/2010/main" xmlns="" val="2798875809"/>
              </p:ext>
            </p:extLst>
          </p:nvPr>
        </p:nvGraphicFramePr>
        <p:xfrm>
          <a:off x="4088904" y="2049463"/>
          <a:ext cx="5492750" cy="3016076"/>
        </p:xfrm>
        <a:graphic>
          <a:graphicData uri="http://schemas.openxmlformats.org/drawingml/2006/table">
            <a:tbl>
              <a:tblPr/>
              <a:tblGrid>
                <a:gridCol w="1656184"/>
                <a:gridCol w="3836566"/>
              </a:tblGrid>
              <a:tr h="367845">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1800" b="1" i="0" u="none" strike="noStrike" cap="none" normalizeH="0" baseline="0" dirty="0" smtClean="0">
                          <a:ln>
                            <a:noFill/>
                          </a:ln>
                          <a:solidFill>
                            <a:schemeClr val="tx1"/>
                          </a:solidFill>
                          <a:effectLst/>
                          <a:latin typeface="Arial" pitchFamily="34" charset="0"/>
                        </a:rPr>
                        <a:t>Property</a:t>
                      </a:r>
                    </a:p>
                  </a:txBody>
                  <a:tcPr marL="89993" marR="89993"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1800" b="1" i="0" u="none" strike="noStrike" cap="none" normalizeH="0" baseline="0" smtClean="0">
                          <a:ln>
                            <a:noFill/>
                          </a:ln>
                          <a:solidFill>
                            <a:schemeClr val="tx1"/>
                          </a:solidFill>
                          <a:effectLst/>
                          <a:latin typeface="Arial" pitchFamily="34" charset="0"/>
                        </a:rPr>
                        <a:t>Typical Value</a:t>
                      </a:r>
                    </a:p>
                  </a:txBody>
                  <a:tcPr marL="89993" marR="89993"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7845">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1800" b="0" i="0" u="none" strike="noStrike" cap="none" normalizeH="0" baseline="0" smtClean="0">
                          <a:ln>
                            <a:noFill/>
                          </a:ln>
                          <a:solidFill>
                            <a:schemeClr val="tx1"/>
                          </a:solidFill>
                          <a:effectLst/>
                          <a:latin typeface="Arial" pitchFamily="34" charset="0"/>
                        </a:rPr>
                        <a:t>Bulk density</a:t>
                      </a:r>
                    </a:p>
                  </a:txBody>
                  <a:tcPr marL="89993" marR="89993"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1800" b="0" i="0" u="none" strike="noStrike" cap="none" normalizeH="0" baseline="0" smtClean="0">
                          <a:ln>
                            <a:noFill/>
                          </a:ln>
                          <a:solidFill>
                            <a:schemeClr val="tx1"/>
                          </a:solidFill>
                          <a:effectLst/>
                          <a:latin typeface="Arial" pitchFamily="34" charset="0"/>
                        </a:rPr>
                        <a:t>0.1 – 0.5 t/m</a:t>
                      </a:r>
                      <a:r>
                        <a:rPr kumimoji="0" lang="en-US" sz="1800" b="0" i="0" u="none" strike="noStrike" cap="none" normalizeH="0" baseline="30000" smtClean="0">
                          <a:ln>
                            <a:noFill/>
                          </a:ln>
                          <a:solidFill>
                            <a:schemeClr val="tx1"/>
                          </a:solidFill>
                          <a:effectLst/>
                          <a:latin typeface="Arial" pitchFamily="34" charset="0"/>
                        </a:rPr>
                        <a:t>3</a:t>
                      </a:r>
                    </a:p>
                  </a:txBody>
                  <a:tcPr marL="89993" marR="89993"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63901">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1800" b="0" i="0" u="none" strike="noStrike" cap="none" normalizeH="0" baseline="0" smtClean="0">
                          <a:ln>
                            <a:noFill/>
                          </a:ln>
                          <a:solidFill>
                            <a:schemeClr val="tx1"/>
                          </a:solidFill>
                          <a:effectLst/>
                          <a:latin typeface="Arial" pitchFamily="34" charset="0"/>
                        </a:rPr>
                        <a:t>Particle nominal size</a:t>
                      </a:r>
                    </a:p>
                  </a:txBody>
                  <a:tcPr marL="89993" marR="89993"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1800" b="0" i="0" u="none" strike="noStrike" cap="none" normalizeH="0" baseline="0" dirty="0" smtClean="0">
                          <a:ln>
                            <a:noFill/>
                          </a:ln>
                          <a:solidFill>
                            <a:schemeClr val="tx1"/>
                          </a:solidFill>
                          <a:effectLst/>
                          <a:latin typeface="Arial" pitchFamily="34" charset="0"/>
                        </a:rPr>
                        <a:t>&lt; 200 mm for foils (2D)</a:t>
                      </a:r>
                      <a:br>
                        <a:rPr kumimoji="0" lang="en-US" sz="1800" b="0" i="0" u="none" strike="noStrike" cap="none" normalizeH="0" baseline="0" dirty="0" smtClean="0">
                          <a:ln>
                            <a:noFill/>
                          </a:ln>
                          <a:solidFill>
                            <a:schemeClr val="tx1"/>
                          </a:solidFill>
                          <a:effectLst/>
                          <a:latin typeface="Arial" pitchFamily="34" charset="0"/>
                        </a:rPr>
                      </a:br>
                      <a:r>
                        <a:rPr kumimoji="0" lang="en-US" sz="1800" b="0" i="0" u="none" strike="noStrike" cap="none" normalizeH="0" baseline="0" dirty="0" smtClean="0">
                          <a:ln>
                            <a:noFill/>
                          </a:ln>
                          <a:solidFill>
                            <a:schemeClr val="tx1"/>
                          </a:solidFill>
                          <a:effectLst/>
                          <a:latin typeface="Arial" pitchFamily="34" charset="0"/>
                        </a:rPr>
                        <a:t>&lt; 50 mm for spherical particles (3D)</a:t>
                      </a:r>
                    </a:p>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1800" b="0" i="0" u="none" strike="noStrike" cap="none" normalizeH="0" baseline="0" dirty="0" smtClean="0">
                          <a:ln>
                            <a:noFill/>
                          </a:ln>
                          <a:solidFill>
                            <a:schemeClr val="tx1"/>
                          </a:solidFill>
                          <a:effectLst/>
                          <a:latin typeface="Arial" pitchFamily="34" charset="0"/>
                        </a:rPr>
                        <a:t>Overlong strips possible</a:t>
                      </a:r>
                    </a:p>
                  </a:txBody>
                  <a:tcPr marL="89993" marR="89993"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16459">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1800" b="0" i="0" u="none" strike="noStrike" cap="none" normalizeH="0" baseline="0" smtClean="0">
                          <a:ln>
                            <a:noFill/>
                          </a:ln>
                          <a:solidFill>
                            <a:schemeClr val="tx1"/>
                          </a:solidFill>
                          <a:effectLst/>
                          <a:latin typeface="Arial" pitchFamily="34" charset="0"/>
                        </a:rPr>
                        <a:t>Material types</a:t>
                      </a:r>
                    </a:p>
                  </a:txBody>
                  <a:tcPr marL="89993" marR="89993" marT="46769" marB="467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1800" b="0" i="0" u="none" strike="noStrike" cap="none" normalizeH="0" baseline="0" dirty="0" smtClean="0">
                          <a:ln>
                            <a:noFill/>
                          </a:ln>
                          <a:solidFill>
                            <a:schemeClr val="tx1"/>
                          </a:solidFill>
                          <a:effectLst/>
                          <a:latin typeface="Arial" pitchFamily="34" charset="0"/>
                        </a:rPr>
                        <a:t>Plastics, tires, textiles, cardboard, wood, RDF, SRF etc.</a:t>
                      </a:r>
                    </a:p>
                  </a:txBody>
                  <a:tcPr marL="89993" marR="89993" marT="46769" marB="467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67605" name="Picture 1045" descr="npo00050d"/>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561975" y="2043113"/>
            <a:ext cx="3254375" cy="30337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453930859"/>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8"/>
          <p:cNvSpPr>
            <a:spLocks noGrp="1"/>
          </p:cNvSpPr>
          <p:nvPr>
            <p:ph sz="quarter" idx="14"/>
          </p:nvPr>
        </p:nvSpPr>
        <p:spPr>
          <a:xfrm>
            <a:off x="560388" y="1123950"/>
            <a:ext cx="8785225" cy="2155825"/>
          </a:xfrm>
        </p:spPr>
        <p:txBody>
          <a:bodyPr/>
          <a:lstStyle/>
          <a:p>
            <a:r>
              <a:rPr lang="en-US" dirty="0" smtClean="0">
                <a:latin typeface="Arial" charset="0"/>
                <a:cs typeface="Arial" charset="0"/>
              </a:rPr>
              <a:t>Reloading of AFR in 2-3 m3 boxes</a:t>
            </a:r>
          </a:p>
          <a:p>
            <a:r>
              <a:rPr lang="en-US" dirty="0" smtClean="0">
                <a:latin typeface="Arial" charset="0"/>
                <a:cs typeface="Arial" charset="0"/>
              </a:rPr>
              <a:t>Moving the boxes up with a construction elevator</a:t>
            </a:r>
          </a:p>
          <a:p>
            <a:r>
              <a:rPr lang="en-US" dirty="0" smtClean="0">
                <a:latin typeface="Arial" charset="0"/>
                <a:cs typeface="Arial" charset="0"/>
              </a:rPr>
              <a:t>Screw Weigh Feeder “</a:t>
            </a:r>
            <a:r>
              <a:rPr lang="en-US" dirty="0" err="1" smtClean="0">
                <a:latin typeface="Arial" charset="0"/>
                <a:cs typeface="Arial" charset="0"/>
              </a:rPr>
              <a:t>Multiflex</a:t>
            </a:r>
            <a:r>
              <a:rPr lang="en-US" dirty="0" smtClean="0">
                <a:latin typeface="Arial" charset="0"/>
                <a:cs typeface="Arial" charset="0"/>
              </a:rPr>
              <a:t>” or ATS feeder with belt weigh feeder</a:t>
            </a:r>
          </a:p>
          <a:p>
            <a:r>
              <a:rPr lang="en-US" dirty="0" smtClean="0">
                <a:latin typeface="Arial" charset="0"/>
                <a:cs typeface="Arial" charset="0"/>
              </a:rPr>
              <a:t>Capacity max ~100 m3/h</a:t>
            </a:r>
          </a:p>
          <a:p>
            <a:r>
              <a:rPr lang="en-US" dirty="0" smtClean="0">
                <a:latin typeface="Arial" charset="0"/>
                <a:cs typeface="Arial" charset="0"/>
              </a:rPr>
              <a:t>Labor intensive!</a:t>
            </a:r>
          </a:p>
        </p:txBody>
      </p:sp>
      <p:sp>
        <p:nvSpPr>
          <p:cNvPr id="12291" name="Title 5"/>
          <p:cNvSpPr>
            <a:spLocks noGrp="1"/>
          </p:cNvSpPr>
          <p:nvPr>
            <p:ph type="title"/>
          </p:nvPr>
        </p:nvSpPr>
        <p:spPr/>
        <p:txBody>
          <a:bodyPr/>
          <a:lstStyle/>
          <a:p>
            <a:r>
              <a:rPr lang="en-US" dirty="0" smtClean="0">
                <a:latin typeface="Arial" charset="0"/>
                <a:cs typeface="Arial" charset="0"/>
              </a:rPr>
              <a:t>Starter Kit Feeding System for Coarse Solid AF</a:t>
            </a:r>
          </a:p>
        </p:txBody>
      </p:sp>
      <p:pic>
        <p:nvPicPr>
          <p:cNvPr id="2050" name="Picture 2" descr="D:\Users\mschmid1\Desktop\Ablegen\AFR WS\New Flowsheets\Mai-203.gif"/>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l="13306" t="27104" r="16711" b="23004"/>
          <a:stretch/>
        </p:blipFill>
        <p:spPr bwMode="auto">
          <a:xfrm>
            <a:off x="1064568" y="2492896"/>
            <a:ext cx="8404895" cy="396044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1816540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5"/>
          <p:cNvSpPr>
            <a:spLocks noGrp="1"/>
          </p:cNvSpPr>
          <p:nvPr>
            <p:ph sz="quarter" idx="14"/>
          </p:nvPr>
        </p:nvSpPr>
        <p:spPr>
          <a:xfrm>
            <a:off x="560388" y="1123950"/>
            <a:ext cx="8785225" cy="2524125"/>
          </a:xfrm>
        </p:spPr>
        <p:txBody>
          <a:bodyPr/>
          <a:lstStyle/>
          <a:p>
            <a:r>
              <a:rPr lang="en-US" dirty="0" smtClean="0">
                <a:latin typeface="Arial" charset="0"/>
                <a:cs typeface="Arial" charset="0"/>
              </a:rPr>
              <a:t>Loader-operated storage hall (extension: larger hall)</a:t>
            </a:r>
          </a:p>
          <a:p>
            <a:r>
              <a:rPr lang="en-US" dirty="0" smtClean="0">
                <a:latin typeface="Arial" charset="0"/>
                <a:cs typeface="Arial" charset="0"/>
              </a:rPr>
              <a:t>Feeding of AF to a box feeder (extension: 2</a:t>
            </a:r>
            <a:r>
              <a:rPr lang="en-US" baseline="30000" dirty="0" smtClean="0">
                <a:latin typeface="Arial" charset="0"/>
                <a:cs typeface="Arial" charset="0"/>
              </a:rPr>
              <a:t>nd</a:t>
            </a:r>
            <a:r>
              <a:rPr lang="en-US" dirty="0" smtClean="0">
                <a:latin typeface="Arial" charset="0"/>
                <a:cs typeface="Arial" charset="0"/>
              </a:rPr>
              <a:t> box feeder)</a:t>
            </a:r>
          </a:p>
          <a:p>
            <a:r>
              <a:rPr lang="en-US" dirty="0" smtClean="0">
                <a:latin typeface="Arial" charset="0"/>
                <a:cs typeface="Arial" charset="0"/>
              </a:rPr>
              <a:t>Volumetric dosing using a chain belt conveyor with dosing drum</a:t>
            </a:r>
          </a:p>
          <a:p>
            <a:r>
              <a:rPr lang="en-US" dirty="0" smtClean="0">
                <a:latin typeface="Arial" charset="0"/>
                <a:cs typeface="Arial" charset="0"/>
              </a:rPr>
              <a:t>Belt conveyor to </a:t>
            </a:r>
            <a:r>
              <a:rPr lang="en-US" dirty="0" err="1" smtClean="0">
                <a:latin typeface="Arial" charset="0"/>
                <a:cs typeface="Arial" charset="0"/>
              </a:rPr>
              <a:t>precalcier</a:t>
            </a:r>
            <a:endParaRPr lang="en-US" dirty="0" smtClean="0">
              <a:latin typeface="Arial" charset="0"/>
              <a:cs typeface="Arial" charset="0"/>
            </a:endParaRPr>
          </a:p>
          <a:p>
            <a:r>
              <a:rPr lang="en-US" dirty="0" smtClean="0">
                <a:latin typeface="Arial" charset="0"/>
                <a:cs typeface="Arial" charset="0"/>
              </a:rPr>
              <a:t>Final dosing close to </a:t>
            </a:r>
            <a:r>
              <a:rPr lang="en-US" dirty="0" err="1" smtClean="0">
                <a:latin typeface="Arial" charset="0"/>
                <a:cs typeface="Arial" charset="0"/>
              </a:rPr>
              <a:t>feedpoint</a:t>
            </a:r>
            <a:endParaRPr lang="en-US" dirty="0" smtClean="0">
              <a:latin typeface="Arial" charset="0"/>
              <a:cs typeface="Arial" charset="0"/>
            </a:endParaRPr>
          </a:p>
        </p:txBody>
      </p:sp>
      <p:sp>
        <p:nvSpPr>
          <p:cNvPr id="13315" name="Title 1"/>
          <p:cNvSpPr>
            <a:spLocks noGrp="1"/>
          </p:cNvSpPr>
          <p:nvPr>
            <p:ph type="title"/>
          </p:nvPr>
        </p:nvSpPr>
        <p:spPr/>
        <p:txBody>
          <a:bodyPr/>
          <a:lstStyle/>
          <a:p>
            <a:r>
              <a:rPr lang="en-US" dirty="0" smtClean="0">
                <a:latin typeface="Arial" charset="0"/>
                <a:cs typeface="Arial" charset="0"/>
              </a:rPr>
              <a:t>Feeding System for Coarse Solid AF – Loader operated</a:t>
            </a:r>
          </a:p>
        </p:txBody>
      </p:sp>
      <p:pic>
        <p:nvPicPr>
          <p:cNvPr id="13318" name="Picture 4"/>
          <p:cNvPicPr>
            <a:picLocks noChangeAspect="1"/>
          </p:cNvPicPr>
          <p:nvPr/>
        </p:nvPicPr>
        <p:blipFill rotWithShape="1">
          <a:blip r:embed="rId2" cstate="screen">
            <a:extLst>
              <a:ext uri="{28A0092B-C50C-407E-A947-70E740481C1C}">
                <a14:useLocalDpi xmlns:a14="http://schemas.microsoft.com/office/drawing/2010/main" xmlns=""/>
              </a:ext>
            </a:extLst>
          </a:blip>
          <a:srcRect r="12"/>
          <a:stretch/>
        </p:blipFill>
        <p:spPr bwMode="auto">
          <a:xfrm>
            <a:off x="287079" y="3455988"/>
            <a:ext cx="9366063" cy="2679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15346109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1"/>
          <p:cNvSpPr>
            <a:spLocks noGrp="1"/>
          </p:cNvSpPr>
          <p:nvPr>
            <p:ph sz="quarter" idx="14"/>
          </p:nvPr>
        </p:nvSpPr>
        <p:spPr>
          <a:xfrm>
            <a:off x="560388" y="1123950"/>
            <a:ext cx="8785225" cy="2521074"/>
          </a:xfrm>
        </p:spPr>
        <p:txBody>
          <a:bodyPr/>
          <a:lstStyle/>
          <a:p>
            <a:r>
              <a:rPr lang="en-US" sz="2300" dirty="0" smtClean="0">
                <a:latin typeface="Arial" charset="0"/>
                <a:cs typeface="Arial" charset="0"/>
              </a:rPr>
              <a:t>Bridge-crane operated storage hall</a:t>
            </a:r>
          </a:p>
          <a:p>
            <a:r>
              <a:rPr lang="en-US" sz="2300" dirty="0" smtClean="0">
                <a:latin typeface="Arial" charset="0"/>
                <a:cs typeface="Arial" charset="0"/>
              </a:rPr>
              <a:t>2 inclined apron feeders for volumetric pre-dosing</a:t>
            </a:r>
          </a:p>
          <a:p>
            <a:r>
              <a:rPr lang="en-US" sz="2300" dirty="0">
                <a:latin typeface="Arial" charset="0"/>
                <a:cs typeface="Arial" charset="0"/>
              </a:rPr>
              <a:t>(</a:t>
            </a:r>
            <a:r>
              <a:rPr lang="en-US" sz="2300" dirty="0" smtClean="0">
                <a:latin typeface="Arial" charset="0"/>
                <a:cs typeface="Arial" charset="0"/>
              </a:rPr>
              <a:t>Police Screen)</a:t>
            </a:r>
          </a:p>
          <a:p>
            <a:r>
              <a:rPr lang="en-US" sz="2300" dirty="0" smtClean="0">
                <a:latin typeface="Arial" charset="0"/>
                <a:cs typeface="Arial" charset="0"/>
              </a:rPr>
              <a:t>Rest the same as with loader operated concept</a:t>
            </a:r>
          </a:p>
        </p:txBody>
      </p:sp>
      <p:sp>
        <p:nvSpPr>
          <p:cNvPr id="14339" name="Title 2"/>
          <p:cNvSpPr>
            <a:spLocks noGrp="1"/>
          </p:cNvSpPr>
          <p:nvPr>
            <p:ph type="title"/>
          </p:nvPr>
        </p:nvSpPr>
        <p:spPr/>
        <p:txBody>
          <a:bodyPr/>
          <a:lstStyle/>
          <a:p>
            <a:r>
              <a:rPr lang="en-US" dirty="0">
                <a:latin typeface="Arial" charset="0"/>
                <a:cs typeface="Arial" charset="0"/>
              </a:rPr>
              <a:t>Feed System for Coarse Solid AF – </a:t>
            </a:r>
            <a:r>
              <a:rPr lang="en-US" dirty="0" smtClean="0">
                <a:latin typeface="Arial" charset="0"/>
                <a:cs typeface="Arial" charset="0"/>
              </a:rPr>
              <a:t>Crane </a:t>
            </a:r>
            <a:r>
              <a:rPr lang="en-US" dirty="0">
                <a:latin typeface="Arial" charset="0"/>
                <a:cs typeface="Arial" charset="0"/>
              </a:rPr>
              <a:t>operated</a:t>
            </a:r>
            <a:endParaRPr lang="en-US" dirty="0" smtClean="0">
              <a:latin typeface="Arial" charset="0"/>
              <a:cs typeface="Arial" charset="0"/>
            </a:endParaRPr>
          </a:p>
        </p:txBody>
      </p:sp>
      <p:pic>
        <p:nvPicPr>
          <p:cNvPr id="14342" name="Picture 6"/>
          <p:cNvPicPr>
            <a:picLocks noChangeAspect="1"/>
          </p:cNvPicPr>
          <p:nvPr/>
        </p:nvPicPr>
        <p:blipFill>
          <a:blip r:embed="rId2" cstate="screen">
            <a:extLst>
              <a:ext uri="{28A0092B-C50C-407E-A947-70E740481C1C}">
                <a14:useLocalDpi xmlns:a14="http://schemas.microsoft.com/office/drawing/2010/main" xmlns=""/>
              </a:ext>
            </a:extLst>
          </a:blip>
          <a:srcRect b="10"/>
          <a:stretch>
            <a:fillRect/>
          </a:stretch>
        </p:blipFill>
        <p:spPr bwMode="auto">
          <a:xfrm>
            <a:off x="298450" y="3573016"/>
            <a:ext cx="9398000" cy="283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35773047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sz="quarter" idx="14"/>
          </p:nvPr>
        </p:nvSpPr>
        <p:spPr>
          <a:xfrm>
            <a:off x="560388" y="1123950"/>
            <a:ext cx="8785225" cy="5113338"/>
          </a:xfrm>
        </p:spPr>
        <p:txBody>
          <a:bodyPr/>
          <a:lstStyle/>
          <a:p>
            <a:pPr eaLnBrk="1" hangingPunct="1"/>
            <a:r>
              <a:rPr lang="en-GB" dirty="0" smtClean="0"/>
              <a:t>Example Fluff Handling, </a:t>
            </a:r>
            <a:r>
              <a:rPr lang="en-GB" dirty="0" err="1" smtClean="0"/>
              <a:t>Lägerdorf</a:t>
            </a:r>
            <a:endParaRPr lang="en-GB" dirty="0" smtClean="0"/>
          </a:p>
        </p:txBody>
      </p:sp>
      <p:sp>
        <p:nvSpPr>
          <p:cNvPr id="30723" name="Rectangle 2"/>
          <p:cNvSpPr>
            <a:spLocks noGrp="1" noChangeArrowheads="1"/>
          </p:cNvSpPr>
          <p:nvPr>
            <p:ph type="title"/>
          </p:nvPr>
        </p:nvSpPr>
        <p:spPr/>
        <p:txBody>
          <a:bodyPr/>
          <a:lstStyle/>
          <a:p>
            <a:pPr eaLnBrk="1" hangingPunct="1"/>
            <a:r>
              <a:rPr lang="en-GB" dirty="0" smtClean="0"/>
              <a:t>Loader operated Storage Hall</a:t>
            </a:r>
          </a:p>
        </p:txBody>
      </p:sp>
      <p:pic>
        <p:nvPicPr>
          <p:cNvPr id="30724" name="Picture 5" descr="DSCN9599"/>
          <p:cNvPicPr>
            <a:picLocks noChangeAspect="1" noChangeArrowheads="1"/>
          </p:cNvPicPr>
          <p:nvPr/>
        </p:nvPicPr>
        <p:blipFill>
          <a:blip r:embed="rId2" cstate="screen">
            <a:lum bright="12000" contrast="24000"/>
            <a:extLst>
              <a:ext uri="{28A0092B-C50C-407E-A947-70E740481C1C}">
                <a14:useLocalDpi xmlns:a14="http://schemas.microsoft.com/office/drawing/2010/main" xmlns=""/>
              </a:ext>
            </a:extLst>
          </a:blip>
          <a:srcRect/>
          <a:stretch>
            <a:fillRect/>
          </a:stretch>
        </p:blipFill>
        <p:spPr bwMode="auto">
          <a:xfrm>
            <a:off x="571500" y="3838575"/>
            <a:ext cx="3209925" cy="2039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0725" name="Picture 6"/>
          <p:cNvPicPr>
            <a:picLocks noChangeAspect="1" noChangeArrowheads="1"/>
          </p:cNvPicPr>
          <p:nvPr/>
        </p:nvPicPr>
        <p:blipFill>
          <a:blip r:embed="rId3" cstate="screen">
            <a:extLst>
              <a:ext uri="{28A0092B-C50C-407E-A947-70E740481C1C}">
                <a14:useLocalDpi xmlns:a14="http://schemas.microsoft.com/office/drawing/2010/main" xmlns=""/>
              </a:ext>
            </a:extLst>
          </a:blip>
          <a:srcRect r="-11"/>
          <a:stretch>
            <a:fillRect/>
          </a:stretch>
        </p:blipFill>
        <p:spPr bwMode="auto">
          <a:xfrm>
            <a:off x="3890963" y="3498850"/>
            <a:ext cx="5454650" cy="2795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6" name="Rectangle 7"/>
          <p:cNvSpPr>
            <a:spLocks noChangeArrowheads="1"/>
          </p:cNvSpPr>
          <p:nvPr/>
        </p:nvSpPr>
        <p:spPr bwMode="auto">
          <a:xfrm>
            <a:off x="6700838" y="4454525"/>
            <a:ext cx="2552700" cy="1695450"/>
          </a:xfrm>
          <a:prstGeom prst="rect">
            <a:avLst/>
          </a:prstGeom>
          <a:solidFill>
            <a:srgbClr val="FFA099">
              <a:alpha val="32941"/>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GB"/>
              <a:t>Storage</a:t>
            </a:r>
          </a:p>
        </p:txBody>
      </p:sp>
      <p:sp>
        <p:nvSpPr>
          <p:cNvPr id="30727" name="Rectangle 9"/>
          <p:cNvSpPr>
            <a:spLocks noChangeArrowheads="1"/>
          </p:cNvSpPr>
          <p:nvPr/>
        </p:nvSpPr>
        <p:spPr bwMode="auto">
          <a:xfrm>
            <a:off x="5049838" y="3683000"/>
            <a:ext cx="342900" cy="647700"/>
          </a:xfrm>
          <a:prstGeom prst="rect">
            <a:avLst/>
          </a:prstGeom>
          <a:solidFill>
            <a:srgbClr val="FFA099">
              <a:alpha val="32941"/>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anchor="ctr"/>
          <a:lstStyle/>
          <a:p>
            <a:r>
              <a:rPr lang="en-GB" sz="800"/>
              <a:t>Feed Hopper</a:t>
            </a:r>
          </a:p>
        </p:txBody>
      </p:sp>
      <p:sp>
        <p:nvSpPr>
          <p:cNvPr id="30728" name="Rectangle 10"/>
          <p:cNvSpPr>
            <a:spLocks noChangeArrowheads="1"/>
          </p:cNvSpPr>
          <p:nvPr/>
        </p:nvSpPr>
        <p:spPr bwMode="auto">
          <a:xfrm>
            <a:off x="5059363" y="4448175"/>
            <a:ext cx="342900" cy="768350"/>
          </a:xfrm>
          <a:prstGeom prst="rect">
            <a:avLst/>
          </a:prstGeom>
          <a:solidFill>
            <a:srgbClr val="FFA099">
              <a:alpha val="32941"/>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anchor="ctr"/>
          <a:lstStyle/>
          <a:p>
            <a:r>
              <a:rPr lang="en-GB" sz="800" dirty="0"/>
              <a:t>Feed Hopper</a:t>
            </a:r>
          </a:p>
        </p:txBody>
      </p:sp>
      <p:sp>
        <p:nvSpPr>
          <p:cNvPr id="30729" name="Rectangle 11"/>
          <p:cNvSpPr>
            <a:spLocks noChangeArrowheads="1"/>
          </p:cNvSpPr>
          <p:nvPr/>
        </p:nvSpPr>
        <p:spPr bwMode="auto">
          <a:xfrm>
            <a:off x="5062538" y="5305425"/>
            <a:ext cx="352425" cy="762000"/>
          </a:xfrm>
          <a:prstGeom prst="rect">
            <a:avLst/>
          </a:prstGeom>
          <a:solidFill>
            <a:srgbClr val="FFA099">
              <a:alpha val="32941"/>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anchor="ctr"/>
          <a:lstStyle/>
          <a:p>
            <a:r>
              <a:rPr lang="en-GB" sz="800"/>
              <a:t>Feed Hopper</a:t>
            </a:r>
          </a:p>
        </p:txBody>
      </p:sp>
      <p:pic>
        <p:nvPicPr>
          <p:cNvPr id="30730" name="Picture 12" descr="frontlader1"/>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5776913" y="4086225"/>
            <a:ext cx="746125" cy="592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31" name="Rectangle 13"/>
          <p:cNvSpPr>
            <a:spLocks noChangeArrowheads="1"/>
          </p:cNvSpPr>
          <p:nvPr/>
        </p:nvSpPr>
        <p:spPr bwMode="auto">
          <a:xfrm>
            <a:off x="6707188" y="3584575"/>
            <a:ext cx="2552700" cy="781050"/>
          </a:xfrm>
          <a:prstGeom prst="rect">
            <a:avLst/>
          </a:prstGeom>
          <a:solidFill>
            <a:srgbClr val="FFA099">
              <a:alpha val="32941"/>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r>
              <a:rPr lang="en-GB"/>
              <a:t>Storage</a:t>
            </a:r>
          </a:p>
        </p:txBody>
      </p:sp>
      <p:pic>
        <p:nvPicPr>
          <p:cNvPr id="30732" name="Picture 14" descr="Mai-038"/>
          <p:cNvPicPr>
            <a:picLocks noChangeAspect="1" noChangeArrowheads="1"/>
          </p:cNvPicPr>
          <p:nvPr/>
        </p:nvPicPr>
        <p:blipFill>
          <a:blip r:embed="rId5" cstate="screen">
            <a:extLst>
              <a:ext uri="{28A0092B-C50C-407E-A947-70E740481C1C}">
                <a14:useLocalDpi xmlns:a14="http://schemas.microsoft.com/office/drawing/2010/main" xmlns=""/>
              </a:ext>
            </a:extLst>
          </a:blip>
          <a:srcRect l="10280" t="10687" r="72206" b="79144"/>
          <a:stretch>
            <a:fillRect/>
          </a:stretch>
        </p:blipFill>
        <p:spPr bwMode="auto">
          <a:xfrm rot="-5400000">
            <a:off x="5388769" y="5761832"/>
            <a:ext cx="941387" cy="26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33" name="Text Box 15"/>
          <p:cNvSpPr txBox="1">
            <a:spLocks noChangeArrowheads="1"/>
          </p:cNvSpPr>
          <p:nvPr/>
        </p:nvSpPr>
        <p:spPr bwMode="auto">
          <a:xfrm>
            <a:off x="7432675" y="5773738"/>
            <a:ext cx="1155700"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1200"/>
              <a:t>Total 3600 m3</a:t>
            </a:r>
          </a:p>
        </p:txBody>
      </p:sp>
      <p:pic>
        <p:nvPicPr>
          <p:cNvPr id="30734" name="Picture 17" descr="DSCN6001"/>
          <p:cNvPicPr>
            <a:picLocks noChangeAspect="1" noChangeArrowheads="1"/>
          </p:cNvPicPr>
          <p:nvPr/>
        </p:nvPicPr>
        <p:blipFill>
          <a:blip r:embed="rId6" cstate="screen">
            <a:extLst>
              <a:ext uri="{28A0092B-C50C-407E-A947-70E740481C1C}">
                <a14:useLocalDpi xmlns:a14="http://schemas.microsoft.com/office/drawing/2010/main" xmlns=""/>
              </a:ext>
            </a:extLst>
          </a:blip>
          <a:srcRect/>
          <a:stretch>
            <a:fillRect/>
          </a:stretch>
        </p:blipFill>
        <p:spPr bwMode="auto">
          <a:xfrm>
            <a:off x="560388" y="1685925"/>
            <a:ext cx="8861425" cy="157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6578651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ctrTitle"/>
          </p:nvPr>
        </p:nvSpPr>
        <p:spPr>
          <a:xfrm>
            <a:off x="1423988" y="1916113"/>
            <a:ext cx="7921625" cy="1081087"/>
          </a:xfrm>
        </p:spPr>
        <p:txBody>
          <a:bodyPr/>
          <a:lstStyle/>
          <a:p>
            <a:pPr eaLnBrk="1" hangingPunct="1"/>
            <a:r>
              <a:rPr lang="en-GB" dirty="0"/>
              <a:t>Liquid AFR Handling</a:t>
            </a:r>
            <a:endParaRPr lang="en-GB" dirty="0" smtClean="0"/>
          </a:p>
        </p:txBody>
      </p:sp>
      <p:sp>
        <p:nvSpPr>
          <p:cNvPr id="4" name="Footer Placeholder 3"/>
          <p:cNvSpPr>
            <a:spLocks noGrp="1"/>
          </p:cNvSpPr>
          <p:nvPr>
            <p:ph type="ftr" sz="quarter" idx="18"/>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40622745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pPr algn="just"/>
            <a:r>
              <a:rPr lang="en-US" dirty="0"/>
              <a:t>Liquid AF is mostly an inhomogeneous mix of different liquids, contaminated with solid matter. </a:t>
            </a:r>
            <a:r>
              <a:rPr lang="en-US" b="1" dirty="0"/>
              <a:t>Homogenization is required</a:t>
            </a:r>
            <a:r>
              <a:rPr lang="en-US" dirty="0"/>
              <a:t>. Solids must not lead to blockages or excessive wear rates.</a:t>
            </a:r>
          </a:p>
          <a:p>
            <a:pPr algn="just"/>
            <a:r>
              <a:rPr lang="en-US" dirty="0"/>
              <a:t>Low flashpoint liquids represent a particular risk, which has to be addressed in the design safety </a:t>
            </a:r>
            <a:r>
              <a:rPr lang="en-US" dirty="0" smtClean="0"/>
              <a:t>concept.</a:t>
            </a:r>
            <a:endParaRPr lang="en-US" dirty="0"/>
          </a:p>
          <a:p>
            <a:endParaRPr lang="en-GB" dirty="0"/>
          </a:p>
        </p:txBody>
      </p:sp>
      <p:sp>
        <p:nvSpPr>
          <p:cNvPr id="4" name="Title 3"/>
          <p:cNvSpPr>
            <a:spLocks noGrp="1"/>
          </p:cNvSpPr>
          <p:nvPr>
            <p:ph type="title"/>
          </p:nvPr>
        </p:nvSpPr>
        <p:spPr/>
        <p:txBody>
          <a:bodyPr/>
          <a:lstStyle/>
          <a:p>
            <a:r>
              <a:rPr lang="en-GB" dirty="0"/>
              <a:t>Specific Properties of Liquid AF</a:t>
            </a:r>
          </a:p>
        </p:txBody>
      </p:sp>
      <p:graphicFrame>
        <p:nvGraphicFramePr>
          <p:cNvPr id="7" name="Group 4"/>
          <p:cNvGraphicFramePr>
            <a:graphicFrameLocks noGrp="1"/>
          </p:cNvGraphicFramePr>
          <p:nvPr>
            <p:extLst>
              <p:ext uri="{D42A27DB-BD31-4B8C-83A1-F6EECF244321}">
                <p14:modId xmlns:p14="http://schemas.microsoft.com/office/powerpoint/2010/main" xmlns="" val="2415034339"/>
              </p:ext>
            </p:extLst>
          </p:nvPr>
        </p:nvGraphicFramePr>
        <p:xfrm>
          <a:off x="2504728" y="3388742"/>
          <a:ext cx="4267200" cy="2641706"/>
        </p:xfrm>
        <a:graphic>
          <a:graphicData uri="http://schemas.openxmlformats.org/drawingml/2006/table">
            <a:tbl>
              <a:tblPr/>
              <a:tblGrid>
                <a:gridCol w="2209800"/>
                <a:gridCol w="2057400"/>
              </a:tblGrid>
              <a:tr h="337380">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1600" b="1" i="0" u="none" strike="noStrike" cap="none" normalizeH="0" baseline="0" dirty="0" smtClean="0">
                          <a:ln>
                            <a:noFill/>
                          </a:ln>
                          <a:solidFill>
                            <a:schemeClr val="tx1"/>
                          </a:solidFill>
                          <a:effectLst/>
                          <a:latin typeface="Arial" pitchFamily="34" charset="0"/>
                        </a:rPr>
                        <a:t>Property</a:t>
                      </a:r>
                    </a:p>
                  </a:txBody>
                  <a:tcPr marL="90000" marR="90000" marT="46779" marB="467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1600" b="1" i="0" u="none" strike="noStrike" cap="none" normalizeH="0" baseline="0" smtClean="0">
                          <a:ln>
                            <a:noFill/>
                          </a:ln>
                          <a:solidFill>
                            <a:schemeClr val="tx1"/>
                          </a:solidFill>
                          <a:effectLst/>
                          <a:latin typeface="Arial" pitchFamily="34" charset="0"/>
                        </a:rPr>
                        <a:t>Typical Value</a:t>
                      </a:r>
                    </a:p>
                  </a:txBody>
                  <a:tcPr marL="90000" marR="90000" marT="46779" marB="467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7380">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1600" b="0" i="0" u="none" strike="noStrike" cap="none" normalizeH="0" baseline="0" smtClean="0">
                          <a:ln>
                            <a:noFill/>
                          </a:ln>
                          <a:solidFill>
                            <a:schemeClr val="tx1"/>
                          </a:solidFill>
                          <a:effectLst/>
                          <a:latin typeface="Arial" pitchFamily="34" charset="0"/>
                        </a:rPr>
                        <a:t>Viscosity at 20°C</a:t>
                      </a:r>
                    </a:p>
                  </a:txBody>
                  <a:tcPr marL="90000" marR="90000" marT="46779" marB="467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1600" b="0" i="0" u="none" strike="noStrike" cap="none" normalizeH="0" baseline="0" smtClean="0">
                          <a:ln>
                            <a:noFill/>
                          </a:ln>
                          <a:solidFill>
                            <a:schemeClr val="tx1"/>
                          </a:solidFill>
                          <a:effectLst/>
                          <a:latin typeface="Arial" pitchFamily="34" charset="0"/>
                        </a:rPr>
                        <a:t>&lt; 400 mm</a:t>
                      </a:r>
                      <a:r>
                        <a:rPr kumimoji="0" lang="en-US" sz="1600" b="0" i="0" u="none" strike="noStrike" cap="none" normalizeH="0" baseline="30000" smtClean="0">
                          <a:ln>
                            <a:noFill/>
                          </a:ln>
                          <a:solidFill>
                            <a:schemeClr val="tx1"/>
                          </a:solidFill>
                          <a:effectLst/>
                          <a:latin typeface="Arial" pitchFamily="34" charset="0"/>
                        </a:rPr>
                        <a:t>2</a:t>
                      </a:r>
                      <a:r>
                        <a:rPr kumimoji="0" lang="en-US" sz="1600" b="0" i="0" u="none" strike="noStrike" cap="none" normalizeH="0" baseline="0" smtClean="0">
                          <a:ln>
                            <a:noFill/>
                          </a:ln>
                          <a:solidFill>
                            <a:schemeClr val="tx1"/>
                          </a:solidFill>
                          <a:effectLst/>
                          <a:latin typeface="Arial" pitchFamily="34" charset="0"/>
                        </a:rPr>
                        <a:t>/s</a:t>
                      </a:r>
                    </a:p>
                  </a:txBody>
                  <a:tcPr marL="90000" marR="90000" marT="46779" marB="467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091">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1600" b="0" i="0" u="none" strike="noStrike" cap="none" normalizeH="0" baseline="0" smtClean="0">
                          <a:ln>
                            <a:noFill/>
                          </a:ln>
                          <a:solidFill>
                            <a:schemeClr val="tx1"/>
                          </a:solidFill>
                          <a:effectLst/>
                          <a:latin typeface="Arial" pitchFamily="34" charset="0"/>
                        </a:rPr>
                        <a:t>Solids content</a:t>
                      </a:r>
                    </a:p>
                  </a:txBody>
                  <a:tcPr marL="90000" marR="90000" marT="46779" marB="467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1600" b="0" i="0" u="none" strike="noStrike" cap="none" normalizeH="0" baseline="0" smtClean="0">
                          <a:ln>
                            <a:noFill/>
                          </a:ln>
                          <a:solidFill>
                            <a:schemeClr val="tx1"/>
                          </a:solidFill>
                          <a:effectLst/>
                          <a:latin typeface="Arial" pitchFamily="34" charset="0"/>
                        </a:rPr>
                        <a:t>&lt; 10%</a:t>
                      </a:r>
                    </a:p>
                  </a:txBody>
                  <a:tcPr marL="90000" marR="90000" marT="46779" marB="467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7380">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1600" b="0" i="0" u="none" strike="noStrike" cap="none" normalizeH="0" baseline="0" smtClean="0">
                          <a:ln>
                            <a:noFill/>
                          </a:ln>
                          <a:solidFill>
                            <a:schemeClr val="tx1"/>
                          </a:solidFill>
                          <a:effectLst/>
                          <a:latin typeface="Arial" pitchFamily="34" charset="0"/>
                        </a:rPr>
                        <a:t>Solids size after filter</a:t>
                      </a:r>
                    </a:p>
                  </a:txBody>
                  <a:tcPr marL="90000" marR="90000" marT="46779" marB="467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1600" b="0" i="0" u="none" strike="noStrike" cap="none" normalizeH="0" baseline="0" smtClean="0">
                          <a:ln>
                            <a:noFill/>
                          </a:ln>
                          <a:solidFill>
                            <a:schemeClr val="tx1"/>
                          </a:solidFill>
                          <a:effectLst/>
                          <a:latin typeface="Arial" pitchFamily="34" charset="0"/>
                        </a:rPr>
                        <a:t>&lt; 5 mm</a:t>
                      </a:r>
                    </a:p>
                  </a:txBody>
                  <a:tcPr marL="90000" marR="90000" marT="46779" marB="467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7380">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1600" b="0" i="0" u="none" strike="noStrike" cap="none" normalizeH="0" baseline="0" smtClean="0">
                          <a:ln>
                            <a:noFill/>
                          </a:ln>
                          <a:solidFill>
                            <a:schemeClr val="tx1"/>
                          </a:solidFill>
                          <a:effectLst/>
                          <a:latin typeface="Arial" pitchFamily="34" charset="0"/>
                        </a:rPr>
                        <a:t>Water content</a:t>
                      </a:r>
                    </a:p>
                  </a:txBody>
                  <a:tcPr marL="90000" marR="90000" marT="46779" marB="467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1600" b="0" i="0" u="none" strike="noStrike" cap="none" normalizeH="0" baseline="0" smtClean="0">
                          <a:ln>
                            <a:noFill/>
                          </a:ln>
                          <a:solidFill>
                            <a:schemeClr val="tx1"/>
                          </a:solidFill>
                          <a:effectLst/>
                          <a:latin typeface="Arial" pitchFamily="34" charset="0"/>
                        </a:rPr>
                        <a:t>10 – 50%</a:t>
                      </a:r>
                    </a:p>
                  </a:txBody>
                  <a:tcPr marL="90000" marR="90000" marT="46779" marB="467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81202">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1600" b="0" i="0" u="none" strike="noStrike" cap="none" normalizeH="0" baseline="0" smtClean="0">
                          <a:ln>
                            <a:noFill/>
                          </a:ln>
                          <a:solidFill>
                            <a:schemeClr val="tx1"/>
                          </a:solidFill>
                          <a:effectLst/>
                          <a:latin typeface="Arial" pitchFamily="34" charset="0"/>
                        </a:rPr>
                        <a:t>Flashpoint</a:t>
                      </a:r>
                    </a:p>
                  </a:txBody>
                  <a:tcPr marL="90000" marR="90000" marT="46779" marB="467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Wingdings" pitchFamily="2" charset="2"/>
                        <a:buNone/>
                        <a:tabLst/>
                      </a:pPr>
                      <a:r>
                        <a:rPr kumimoji="0" lang="en-US" sz="1600" b="0" i="0" u="none" strike="noStrike" cap="none" normalizeH="0" baseline="0" dirty="0" smtClean="0">
                          <a:ln>
                            <a:noFill/>
                          </a:ln>
                          <a:solidFill>
                            <a:schemeClr val="tx1"/>
                          </a:solidFill>
                          <a:effectLst/>
                          <a:latin typeface="Arial" pitchFamily="34" charset="0"/>
                        </a:rPr>
                        <a:t>&gt; 60°C (waste oil)</a:t>
                      </a:r>
                      <a:br>
                        <a:rPr kumimoji="0" lang="en-US" sz="1600" b="0" i="0" u="none" strike="noStrike" cap="none" normalizeH="0" baseline="0" dirty="0" smtClean="0">
                          <a:ln>
                            <a:noFill/>
                          </a:ln>
                          <a:solidFill>
                            <a:schemeClr val="tx1"/>
                          </a:solidFill>
                          <a:effectLst/>
                          <a:latin typeface="Arial" pitchFamily="34" charset="0"/>
                        </a:rPr>
                      </a:br>
                      <a:r>
                        <a:rPr kumimoji="0" lang="en-US" sz="1600" b="0" i="0" u="none" strike="noStrike" cap="none" normalizeH="0" baseline="0" dirty="0" smtClean="0">
                          <a:ln>
                            <a:noFill/>
                          </a:ln>
                          <a:solidFill>
                            <a:schemeClr val="tx1"/>
                          </a:solidFill>
                          <a:effectLst/>
                          <a:latin typeface="Arial" pitchFamily="34" charset="0"/>
                        </a:rPr>
                        <a:t>&lt; 60°C (solvents)</a:t>
                      </a:r>
                    </a:p>
                  </a:txBody>
                  <a:tcPr marL="90000" marR="90000" marT="46779" marB="467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1785">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1600" b="0" i="0" u="none" strike="noStrike" cap="none" normalizeH="0" baseline="0" smtClean="0">
                          <a:ln>
                            <a:noFill/>
                          </a:ln>
                          <a:solidFill>
                            <a:schemeClr val="tx1"/>
                          </a:solidFill>
                          <a:effectLst/>
                          <a:latin typeface="Arial" pitchFamily="34" charset="0"/>
                        </a:rPr>
                        <a:t>pH</a:t>
                      </a:r>
                    </a:p>
                  </a:txBody>
                  <a:tcPr marL="90000" marR="90000" marT="46779" marB="4677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Tx/>
                        <a:buFont typeface="Times" pitchFamily="-96" charset="0"/>
                        <a:buNone/>
                        <a:tabLst/>
                      </a:pPr>
                      <a:r>
                        <a:rPr kumimoji="0" lang="en-US" sz="1600" b="0" i="0" u="none" strike="noStrike" cap="none" normalizeH="0" baseline="0" dirty="0" smtClean="0">
                          <a:ln>
                            <a:noFill/>
                          </a:ln>
                          <a:solidFill>
                            <a:schemeClr val="tx1"/>
                          </a:solidFill>
                          <a:effectLst/>
                          <a:latin typeface="Arial" pitchFamily="34" charset="0"/>
                        </a:rPr>
                        <a:t>4 - 9</a:t>
                      </a:r>
                    </a:p>
                  </a:txBody>
                  <a:tcPr marL="90000" marR="90000" marT="46779" marB="4677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Footer Placeholder 5"/>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45507293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GB" altLang="de-DE">
                <a:solidFill>
                  <a:schemeClr val="tx1"/>
                </a:solidFill>
                <a:cs typeface="Arial" pitchFamily="34" charset="0"/>
              </a:rPr>
              <a:t>Compatibility Test</a:t>
            </a:r>
            <a:r>
              <a:rPr lang="en-GB" altLang="de-DE">
                <a:cs typeface="Arial" pitchFamily="34" charset="0"/>
              </a:rPr>
              <a:t>ing</a:t>
            </a:r>
          </a:p>
        </p:txBody>
      </p:sp>
      <p:sp>
        <p:nvSpPr>
          <p:cNvPr id="208899" name="Rectangle 3"/>
          <p:cNvSpPr>
            <a:spLocks noGrp="1" noChangeArrowheads="1"/>
          </p:cNvSpPr>
          <p:nvPr>
            <p:ph type="body" idx="1"/>
          </p:nvPr>
        </p:nvSpPr>
        <p:spPr>
          <a:xfrm>
            <a:off x="601166" y="1057275"/>
            <a:ext cx="8096250" cy="3662541"/>
          </a:xfrm>
        </p:spPr>
        <p:txBody>
          <a:bodyPr/>
          <a:lstStyle/>
          <a:p>
            <a:r>
              <a:rPr lang="en-GB" altLang="de-DE" dirty="0">
                <a:solidFill>
                  <a:srgbClr val="FF0000"/>
                </a:solidFill>
                <a:cs typeface="Arial" pitchFamily="34" charset="0"/>
              </a:rPr>
              <a:t>Our liquid AFR shall be “inert”</a:t>
            </a:r>
          </a:p>
          <a:p>
            <a:r>
              <a:rPr lang="en-GB" altLang="de-DE" dirty="0">
                <a:cs typeface="Arial" pitchFamily="34" charset="0"/>
              </a:rPr>
              <a:t>Consider </a:t>
            </a:r>
            <a:r>
              <a:rPr lang="en-GB" altLang="de-DE" b="1" dirty="0">
                <a:cs typeface="Arial" pitchFamily="34" charset="0"/>
              </a:rPr>
              <a:t>chemical interactions </a:t>
            </a:r>
            <a:r>
              <a:rPr lang="en-GB" altLang="de-DE" dirty="0">
                <a:cs typeface="Arial" pitchFamily="34" charset="0"/>
              </a:rPr>
              <a:t>when mixing different type of liquids</a:t>
            </a:r>
          </a:p>
          <a:p>
            <a:pPr lvl="1" algn="just"/>
            <a:r>
              <a:rPr lang="en-GB" altLang="de-DE" dirty="0">
                <a:cs typeface="Arial" pitchFamily="34" charset="0"/>
              </a:rPr>
              <a:t>Auto-heating</a:t>
            </a:r>
          </a:p>
          <a:p>
            <a:pPr lvl="1" algn="just"/>
            <a:r>
              <a:rPr lang="en-GB" altLang="de-DE" dirty="0">
                <a:cs typeface="Arial" pitchFamily="34" charset="0"/>
              </a:rPr>
              <a:t>Polymerisation</a:t>
            </a:r>
          </a:p>
          <a:p>
            <a:pPr lvl="1" algn="just"/>
            <a:r>
              <a:rPr lang="en-GB" altLang="de-DE" dirty="0">
                <a:cs typeface="Arial" pitchFamily="34" charset="0"/>
              </a:rPr>
              <a:t>Paraffin formation</a:t>
            </a:r>
          </a:p>
          <a:p>
            <a:pPr lvl="1" algn="just"/>
            <a:r>
              <a:rPr lang="en-GB" altLang="de-DE" dirty="0">
                <a:cs typeface="Arial" pitchFamily="34" charset="0"/>
              </a:rPr>
              <a:t>Foaming</a:t>
            </a:r>
          </a:p>
          <a:p>
            <a:pPr lvl="1" algn="just"/>
            <a:r>
              <a:rPr lang="en-GB" altLang="de-DE" dirty="0">
                <a:cs typeface="Arial" pitchFamily="34" charset="0"/>
              </a:rPr>
              <a:t>Gas formation</a:t>
            </a:r>
          </a:p>
          <a:p>
            <a:pPr lvl="1" algn="just"/>
            <a:r>
              <a:rPr lang="en-GB" altLang="de-DE" dirty="0">
                <a:cs typeface="Arial" pitchFamily="34" charset="0"/>
              </a:rPr>
              <a:t>… </a:t>
            </a:r>
          </a:p>
          <a:p>
            <a:pPr>
              <a:buFont typeface="Wingdings" pitchFamily="2" charset="2"/>
              <a:buNone/>
            </a:pPr>
            <a:r>
              <a:rPr lang="en-GB" altLang="de-DE" dirty="0">
                <a:cs typeface="Arial" pitchFamily="34" charset="0"/>
              </a:rPr>
              <a:t>	</a:t>
            </a:r>
          </a:p>
        </p:txBody>
      </p:sp>
      <p:pic>
        <p:nvPicPr>
          <p:cNvPr id="208900" name="Picture 4" descr="C:\Data (Local)\Holcim\AFR Aufbereitung\AFR Safety\Graphics &amp; Tables\PICT1490_s.JPG"/>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5190629" y="2211388"/>
            <a:ext cx="2963862" cy="2946400"/>
          </a:xfrm>
          <a:prstGeom prst="rect">
            <a:avLst/>
          </a:prstGeom>
          <a:noFill/>
          <a:ln w="190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208901" name="Rectangle 5"/>
          <p:cNvSpPr>
            <a:spLocks noChangeArrowheads="1"/>
          </p:cNvSpPr>
          <p:nvPr/>
        </p:nvSpPr>
        <p:spPr bwMode="auto">
          <a:xfrm>
            <a:off x="712291" y="5048250"/>
            <a:ext cx="432435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lgn="l">
              <a:buChar char="§"/>
              <a:defRPr sz="2400">
                <a:solidFill>
                  <a:schemeClr val="tx1"/>
                </a:solidFill>
                <a:latin typeface="Arial" pitchFamily="34" charset="0"/>
              </a:defRPr>
            </a:lvl1pPr>
            <a:lvl2pPr marL="755650" indent="-279400" algn="l">
              <a:spcBef>
                <a:spcPct val="0"/>
              </a:spcBef>
              <a:spcAft>
                <a:spcPct val="0"/>
              </a:spcAft>
              <a:buSzPct val="60000"/>
              <a:buFont typeface="Webdings" pitchFamily="18" charset="2"/>
              <a:buChar char="4"/>
              <a:defRPr sz="2200">
                <a:solidFill>
                  <a:schemeClr val="tx1"/>
                </a:solidFill>
                <a:latin typeface="Arial" pitchFamily="34" charset="0"/>
              </a:defRPr>
            </a:lvl2pPr>
            <a:lvl3pPr marL="1171575" indent="-225425" algn="l">
              <a:spcBef>
                <a:spcPct val="30000"/>
              </a:spcBef>
              <a:spcAft>
                <a:spcPct val="0"/>
              </a:spcAft>
              <a:buChar char="-"/>
              <a:defRPr sz="2000">
                <a:solidFill>
                  <a:schemeClr val="tx1"/>
                </a:solidFill>
                <a:latin typeface="Arial" pitchFamily="34" charset="0"/>
              </a:defRPr>
            </a:lvl3pPr>
            <a:lvl4pPr marL="1790700" indent="-228600" algn="l">
              <a:spcAft>
                <a:spcPct val="0"/>
              </a:spcAft>
              <a:buClr>
                <a:srgbClr val="FF0000"/>
              </a:buClr>
              <a:defRPr sz="2000">
                <a:solidFill>
                  <a:schemeClr val="tx1"/>
                </a:solidFill>
                <a:latin typeface="Arial" pitchFamily="34" charset="0"/>
              </a:defRPr>
            </a:lvl4pPr>
            <a:lvl5pPr marL="2209800" indent="-228600" algn="l">
              <a:spcAft>
                <a:spcPct val="0"/>
              </a:spcAft>
              <a:buClr>
                <a:srgbClr val="FF0000"/>
              </a:buClr>
              <a:buSzPct val="55000"/>
              <a:defRPr sz="2000">
                <a:solidFill>
                  <a:schemeClr val="tx1"/>
                </a:solidFill>
                <a:latin typeface="Arial" pitchFamily="34" charset="0"/>
              </a:defRPr>
            </a:lvl5pPr>
            <a:lvl6pPr marL="2667000" indent="-228600" eaLnBrk="0" fontAlgn="base" hangingPunct="0">
              <a:spcBef>
                <a:spcPct val="20000"/>
              </a:spcBef>
              <a:spcAft>
                <a:spcPct val="0"/>
              </a:spcAft>
              <a:buClr>
                <a:srgbClr val="FF0000"/>
              </a:buClr>
              <a:buSzPct val="55000"/>
              <a:defRPr sz="2000">
                <a:solidFill>
                  <a:schemeClr val="tx1"/>
                </a:solidFill>
                <a:latin typeface="Arial" pitchFamily="34" charset="0"/>
              </a:defRPr>
            </a:lvl6pPr>
            <a:lvl7pPr marL="3124200" indent="-228600" eaLnBrk="0" fontAlgn="base" hangingPunct="0">
              <a:spcBef>
                <a:spcPct val="20000"/>
              </a:spcBef>
              <a:spcAft>
                <a:spcPct val="0"/>
              </a:spcAft>
              <a:buClr>
                <a:srgbClr val="FF0000"/>
              </a:buClr>
              <a:buSzPct val="55000"/>
              <a:defRPr sz="2000">
                <a:solidFill>
                  <a:schemeClr val="tx1"/>
                </a:solidFill>
                <a:latin typeface="Arial" pitchFamily="34" charset="0"/>
              </a:defRPr>
            </a:lvl7pPr>
            <a:lvl8pPr marL="3581400" indent="-228600" eaLnBrk="0" fontAlgn="base" hangingPunct="0">
              <a:spcBef>
                <a:spcPct val="20000"/>
              </a:spcBef>
              <a:spcAft>
                <a:spcPct val="0"/>
              </a:spcAft>
              <a:buClr>
                <a:srgbClr val="FF0000"/>
              </a:buClr>
              <a:buSzPct val="55000"/>
              <a:defRPr sz="2000">
                <a:solidFill>
                  <a:schemeClr val="tx1"/>
                </a:solidFill>
                <a:latin typeface="Arial" pitchFamily="34" charset="0"/>
              </a:defRPr>
            </a:lvl8pPr>
            <a:lvl9pPr marL="4038600" indent="-228600" eaLnBrk="0" fontAlgn="base" hangingPunct="0">
              <a:spcBef>
                <a:spcPct val="20000"/>
              </a:spcBef>
              <a:spcAft>
                <a:spcPct val="0"/>
              </a:spcAft>
              <a:buClr>
                <a:srgbClr val="FF0000"/>
              </a:buClr>
              <a:buSzPct val="55000"/>
              <a:defRPr sz="2000">
                <a:solidFill>
                  <a:schemeClr val="tx1"/>
                </a:solidFill>
                <a:latin typeface="Arial" pitchFamily="34" charset="0"/>
              </a:defRPr>
            </a:lvl9pPr>
          </a:lstStyle>
          <a:p>
            <a:pPr>
              <a:buFont typeface="Wingdings" pitchFamily="2" charset="2"/>
              <a:buNone/>
            </a:pPr>
            <a:r>
              <a:rPr lang="en-GB" altLang="de-DE" b="0">
                <a:cs typeface="Arial" pitchFamily="34" charset="0"/>
              </a:rPr>
              <a:t>Carry out </a:t>
            </a:r>
            <a:r>
              <a:rPr lang="en-GB" altLang="de-DE">
                <a:cs typeface="Arial" pitchFamily="34" charset="0"/>
              </a:rPr>
              <a:t>Compatibility Test</a:t>
            </a:r>
            <a:br>
              <a:rPr lang="en-GB" altLang="de-DE">
                <a:cs typeface="Arial" pitchFamily="34" charset="0"/>
              </a:rPr>
            </a:br>
            <a:r>
              <a:rPr lang="en-GB" altLang="de-DE" b="0">
                <a:cs typeface="Arial" pitchFamily="34" charset="0"/>
              </a:rPr>
              <a:t>before unloading</a:t>
            </a:r>
            <a:endParaRPr lang="en-GB" altLang="de-DE" sz="2200" b="0">
              <a:cs typeface="Arial" pitchFamily="34" charset="0"/>
            </a:endParaRPr>
          </a:p>
        </p:txBody>
      </p:sp>
      <p:sp>
        <p:nvSpPr>
          <p:cNvPr id="208902" name="Line 6"/>
          <p:cNvSpPr>
            <a:spLocks noChangeShapeType="1"/>
          </p:cNvSpPr>
          <p:nvPr/>
        </p:nvSpPr>
        <p:spPr bwMode="auto">
          <a:xfrm>
            <a:off x="2458541" y="4276725"/>
            <a:ext cx="0" cy="60960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8903" name="Rectangle 7"/>
          <p:cNvSpPr>
            <a:spLocks noChangeArrowheads="1"/>
          </p:cNvSpPr>
          <p:nvPr/>
        </p:nvSpPr>
        <p:spPr bwMode="auto">
          <a:xfrm>
            <a:off x="5057279" y="5138738"/>
            <a:ext cx="3595687" cy="51752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rgbClr val="FF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l"/>
            <a:r>
              <a:rPr lang="en-GB" altLang="de-DE" sz="1400" b="0">
                <a:cs typeface="Arial" pitchFamily="34" charset="0"/>
              </a:rPr>
              <a:t>Lab mixing facility: </a:t>
            </a:r>
            <a:br>
              <a:rPr lang="en-GB" altLang="de-DE" sz="1400" b="0">
                <a:cs typeface="Arial" pitchFamily="34" charset="0"/>
              </a:rPr>
            </a:br>
            <a:r>
              <a:rPr lang="en-GB" altLang="de-DE" sz="1400" b="0">
                <a:cs typeface="Arial" pitchFamily="34" charset="0"/>
              </a:rPr>
              <a:t>Mixing of delivery sample with tank sample</a:t>
            </a:r>
          </a:p>
        </p:txBody>
      </p:sp>
      <p:sp>
        <p:nvSpPr>
          <p:cNvPr id="3" name="Footer Placeholder 2"/>
          <p:cNvSpPr>
            <a:spLocks noGrp="1"/>
          </p:cNvSpPr>
          <p:nvPr>
            <p:ph type="ftr" sz="quarter" idx="10"/>
          </p:nvPr>
        </p:nvSpPr>
        <p:spPr/>
        <p:txBody>
          <a:bodyPr/>
          <a:lstStyle/>
          <a:p>
            <a:pPr>
              <a:defRPr/>
            </a:pPr>
            <a:r>
              <a:rPr lang="en-GB" smtClean="0"/>
              <a:t>SPREAD Course 2016, Settat</a:t>
            </a:r>
            <a:endParaRPr lang="en-GB"/>
          </a:p>
        </p:txBody>
      </p:sp>
    </p:spTree>
    <p:extLst>
      <p:ext uri="{BB962C8B-B14F-4D97-AF65-F5344CB8AC3E}">
        <p14:creationId xmlns:p14="http://schemas.microsoft.com/office/powerpoint/2010/main" xmlns="" val="34804800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Title 4"/>
          <p:cNvSpPr>
            <a:spLocks noGrp="1"/>
          </p:cNvSpPr>
          <p:nvPr>
            <p:ph type="title"/>
          </p:nvPr>
        </p:nvSpPr>
        <p:spPr/>
        <p:txBody>
          <a:bodyPr/>
          <a:lstStyle/>
          <a:p>
            <a:pPr eaLnBrk="1" hangingPunct="1"/>
            <a:r>
              <a:rPr lang="en-US" smtClean="0"/>
              <a:t>Liquid AF Feeding</a:t>
            </a:r>
          </a:p>
        </p:txBody>
      </p:sp>
      <p:pic>
        <p:nvPicPr>
          <p:cNvPr id="81925" name="Picture 2"/>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845822" y="2420888"/>
            <a:ext cx="8401050" cy="27225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1926" name="TextBox 6"/>
          <p:cNvSpPr txBox="1">
            <a:spLocks noChangeArrowheads="1"/>
          </p:cNvSpPr>
          <p:nvPr/>
        </p:nvSpPr>
        <p:spPr bwMode="auto">
          <a:xfrm>
            <a:off x="934743" y="2937269"/>
            <a:ext cx="20193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dirty="0">
                <a:solidFill>
                  <a:srgbClr val="FF0000"/>
                </a:solidFill>
              </a:rPr>
              <a:t>Standard Solution</a:t>
            </a:r>
          </a:p>
        </p:txBody>
      </p:sp>
      <p:sp>
        <p:nvSpPr>
          <p:cNvPr id="81927" name="TextBox 7"/>
          <p:cNvSpPr txBox="1">
            <a:spLocks noChangeArrowheads="1"/>
          </p:cNvSpPr>
          <p:nvPr/>
        </p:nvSpPr>
        <p:spPr bwMode="auto">
          <a:xfrm>
            <a:off x="845822" y="1178272"/>
            <a:ext cx="2108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dirty="0">
                <a:solidFill>
                  <a:srgbClr val="FF0000"/>
                </a:solidFill>
              </a:rPr>
              <a:t>Starter Kit Solution</a:t>
            </a:r>
          </a:p>
        </p:txBody>
      </p:sp>
      <p:sp>
        <p:nvSpPr>
          <p:cNvPr id="11" name="TextBox 10"/>
          <p:cNvSpPr txBox="1"/>
          <p:nvPr/>
        </p:nvSpPr>
        <p:spPr>
          <a:xfrm>
            <a:off x="4051191" y="5096434"/>
            <a:ext cx="1344612" cy="277813"/>
          </a:xfrm>
          <a:prstGeom prst="rect">
            <a:avLst/>
          </a:prstGeom>
          <a:noFill/>
        </p:spPr>
        <p:txBody>
          <a:bodyPr wrap="none">
            <a:spAutoFit/>
          </a:bodyPr>
          <a:lstStyle/>
          <a:p>
            <a:pPr fontAlgn="auto">
              <a:spcBef>
                <a:spcPts val="0"/>
              </a:spcBef>
              <a:spcAft>
                <a:spcPts val="0"/>
              </a:spcAft>
              <a:defRPr/>
            </a:pPr>
            <a:r>
              <a:rPr lang="en-US" sz="1200" dirty="0">
                <a:solidFill>
                  <a:schemeClr val="bg1">
                    <a:lumMod val="50000"/>
                  </a:schemeClr>
                </a:solidFill>
                <a:latin typeface="+mn-lt"/>
                <a:cs typeface="+mn-cs"/>
              </a:rPr>
              <a:t>minimum 2 tanks</a:t>
            </a:r>
          </a:p>
        </p:txBody>
      </p:sp>
      <p:sp>
        <p:nvSpPr>
          <p:cNvPr id="3" name="Rectangle 2"/>
          <p:cNvSpPr/>
          <p:nvPr/>
        </p:nvSpPr>
        <p:spPr>
          <a:xfrm>
            <a:off x="4179888" y="1016000"/>
            <a:ext cx="1054100" cy="957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2" name="Picture 17" descr="Mai-037"/>
          <p:cNvPicPr>
            <a:picLocks noChangeAspect="1" noChangeArrowheads="1"/>
          </p:cNvPicPr>
          <p:nvPr/>
        </p:nvPicPr>
        <p:blipFill>
          <a:blip r:embed="rId3" cstate="screen">
            <a:extLst>
              <a:ext uri="{28A0092B-C50C-407E-A947-70E740481C1C}">
                <a14:useLocalDpi xmlns:a14="http://schemas.microsoft.com/office/drawing/2010/main" xmlns=""/>
              </a:ext>
            </a:extLst>
          </a:blip>
          <a:srcRect l="7069" t="51680" r="3801" b="24693"/>
          <a:stretch>
            <a:fillRect/>
          </a:stretch>
        </p:blipFill>
        <p:spPr bwMode="auto">
          <a:xfrm>
            <a:off x="3366724" y="5493469"/>
            <a:ext cx="6094413" cy="1031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 Box 18"/>
          <p:cNvSpPr txBox="1">
            <a:spLocks noChangeArrowheads="1"/>
          </p:cNvSpPr>
          <p:nvPr/>
        </p:nvSpPr>
        <p:spPr bwMode="auto">
          <a:xfrm>
            <a:off x="1120530" y="5841131"/>
            <a:ext cx="214788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1600" u="sng" dirty="0"/>
              <a:t>Options for Unloading</a:t>
            </a:r>
          </a:p>
        </p:txBody>
      </p:sp>
      <p:pic>
        <p:nvPicPr>
          <p:cNvPr id="81922" name="Picture 3"/>
          <p:cNvPicPr>
            <a:picLocks noChangeAspect="1"/>
          </p:cNvPicPr>
          <p:nvPr/>
        </p:nvPicPr>
        <p:blipFill>
          <a:blip r:embed="rId4" cstate="screen">
            <a:extLst>
              <a:ext uri="{28A0092B-C50C-407E-A947-70E740481C1C}">
                <a14:useLocalDpi xmlns:a14="http://schemas.microsoft.com/office/drawing/2010/main" xmlns=""/>
              </a:ext>
            </a:extLst>
          </a:blip>
          <a:srcRect r="6" b="28"/>
          <a:stretch>
            <a:fillRect/>
          </a:stretch>
        </p:blipFill>
        <p:spPr bwMode="auto">
          <a:xfrm>
            <a:off x="3268418" y="1122838"/>
            <a:ext cx="4505325" cy="1689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xmlns=""/>
              </a:ext>
            </a:extLst>
          </a:blip>
          <a:srcRect/>
          <a:stretch>
            <a:fillRect/>
          </a:stretch>
        </p:blipFill>
        <p:spPr bwMode="auto">
          <a:xfrm>
            <a:off x="7625493" y="5422379"/>
            <a:ext cx="1864011" cy="110296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1930" name="Picture 4"/>
          <p:cNvPicPr>
            <a:picLocks noChangeAspect="1" noChangeArrowheads="1"/>
          </p:cNvPicPr>
          <p:nvPr/>
        </p:nvPicPr>
        <p:blipFill>
          <a:blip r:embed="rId6">
            <a:extLst>
              <a:ext uri="{28A0092B-C50C-407E-A947-70E740481C1C}">
                <a14:useLocalDpi xmlns:a14="http://schemas.microsoft.com/office/drawing/2010/main" xmlns=""/>
              </a:ext>
            </a:extLst>
          </a:blip>
          <a:srcRect/>
          <a:stretch>
            <a:fillRect/>
          </a:stretch>
        </p:blipFill>
        <p:spPr bwMode="auto">
          <a:xfrm>
            <a:off x="2971555" y="1059338"/>
            <a:ext cx="963613" cy="9318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Footer Placeholder 4"/>
          <p:cNvSpPr>
            <a:spLocks noGrp="1"/>
          </p:cNvSpPr>
          <p:nvPr>
            <p:ph type="ftr" sz="quarter" idx="13"/>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1046728708"/>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GB" altLang="de-DE" dirty="0" smtClean="0"/>
              <a:t>Double basket filter</a:t>
            </a:r>
          </a:p>
          <a:p>
            <a:pPr lvl="1"/>
            <a:r>
              <a:rPr lang="en-GB" altLang="de-DE" dirty="0" smtClean="0"/>
              <a:t>The </a:t>
            </a:r>
            <a:r>
              <a:rPr lang="en-GB" altLang="de-DE" dirty="0"/>
              <a:t>basket strainer shall have a volume &gt; 30 </a:t>
            </a:r>
            <a:r>
              <a:rPr lang="en-GB" altLang="de-DE" dirty="0" smtClean="0"/>
              <a:t>l</a:t>
            </a:r>
            <a:endParaRPr lang="en-GB" altLang="de-DE" dirty="0"/>
          </a:p>
          <a:p>
            <a:pPr lvl="1"/>
            <a:r>
              <a:rPr lang="en-GB" altLang="de-DE" dirty="0" smtClean="0"/>
              <a:t>Pressure </a:t>
            </a:r>
            <a:r>
              <a:rPr lang="en-GB" altLang="de-DE" dirty="0"/>
              <a:t>difference </a:t>
            </a:r>
            <a:r>
              <a:rPr lang="en-GB" altLang="de-DE" dirty="0" smtClean="0"/>
              <a:t>monitoring</a:t>
            </a:r>
            <a:endParaRPr lang="en-GB" altLang="de-DE" dirty="0"/>
          </a:p>
          <a:p>
            <a:pPr lvl="1"/>
            <a:r>
              <a:rPr lang="en-GB" altLang="de-DE" dirty="0"/>
              <a:t>Automatic filter switch </a:t>
            </a:r>
            <a:r>
              <a:rPr lang="en-GB" altLang="de-DE" dirty="0" smtClean="0"/>
              <a:t>recommended</a:t>
            </a:r>
          </a:p>
          <a:p>
            <a:pPr lvl="1"/>
            <a:endParaRPr lang="en-GB" altLang="de-DE" dirty="0"/>
          </a:p>
          <a:p>
            <a:pPr lvl="1"/>
            <a:endParaRPr lang="en-GB" altLang="de-DE" dirty="0" smtClean="0"/>
          </a:p>
          <a:p>
            <a:pPr lvl="1"/>
            <a:endParaRPr lang="en-GB" altLang="de-DE" dirty="0"/>
          </a:p>
          <a:p>
            <a:pPr lvl="1"/>
            <a:endParaRPr lang="en-GB" altLang="de-DE" dirty="0" smtClean="0"/>
          </a:p>
          <a:p>
            <a:r>
              <a:rPr lang="en-GB" altLang="de-DE" dirty="0" smtClean="0"/>
              <a:t>Self-cleaning filter</a:t>
            </a:r>
          </a:p>
          <a:p>
            <a:pPr lvl="1"/>
            <a:endParaRPr lang="en-GB" altLang="de-DE" dirty="0"/>
          </a:p>
        </p:txBody>
      </p:sp>
      <p:sp>
        <p:nvSpPr>
          <p:cNvPr id="4" name="Title 3"/>
          <p:cNvSpPr>
            <a:spLocks noGrp="1"/>
          </p:cNvSpPr>
          <p:nvPr>
            <p:ph type="title"/>
          </p:nvPr>
        </p:nvSpPr>
        <p:spPr/>
        <p:txBody>
          <a:bodyPr/>
          <a:lstStyle/>
          <a:p>
            <a:r>
              <a:rPr lang="en-GB" dirty="0" smtClean="0"/>
              <a:t>Particle filters for liquids</a:t>
            </a:r>
            <a:endParaRPr lang="en-GB" dirty="0"/>
          </a:p>
        </p:txBody>
      </p:sp>
      <p:pic>
        <p:nvPicPr>
          <p:cNvPr id="6" name="Picture 3" descr="C:\Data (Server)\Zeichnungen Kma\wvo-051.jpg"/>
          <p:cNvPicPr>
            <a:picLocks noChangeAspect="1" noChangeArrowheads="1"/>
          </p:cNvPicPr>
          <p:nvPr/>
        </p:nvPicPr>
        <p:blipFill>
          <a:blip r:embed="rId2" cstate="screen">
            <a:extLst>
              <a:ext uri="{28A0092B-C50C-407E-A947-70E740481C1C}">
                <a14:useLocalDpi xmlns:a14="http://schemas.microsoft.com/office/drawing/2010/main" xmlns=""/>
              </a:ext>
            </a:extLst>
          </a:blip>
          <a:srcRect b="-5"/>
          <a:stretch>
            <a:fillRect/>
          </a:stretch>
        </p:blipFill>
        <p:spPr bwMode="auto">
          <a:xfrm>
            <a:off x="7189660" y="1233066"/>
            <a:ext cx="2189176" cy="248396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8"/>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1496616" y="2564904"/>
            <a:ext cx="4749800" cy="1079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2056" descr="C:\Data (Local)\s_101_0134.jpg"/>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6476709" y="3915018"/>
            <a:ext cx="3024336" cy="2267912"/>
          </a:xfrm>
          <a:prstGeom prst="rect">
            <a:avLst/>
          </a:prstGeom>
          <a:noFill/>
          <a:ln w="190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13" name="Text Box 12"/>
          <p:cNvSpPr txBox="1">
            <a:spLocks noChangeArrowheads="1"/>
          </p:cNvSpPr>
          <p:nvPr/>
        </p:nvSpPr>
        <p:spPr bwMode="auto">
          <a:xfrm>
            <a:off x="6479188" y="6237312"/>
            <a:ext cx="2866300"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l"/>
            <a:r>
              <a:rPr lang="en-GB" altLang="de-DE" sz="1400" b="0" dirty="0"/>
              <a:t>Supplier: G.A.R.A.P (France)</a:t>
            </a:r>
          </a:p>
        </p:txBody>
      </p:sp>
      <p:pic>
        <p:nvPicPr>
          <p:cNvPr id="14" name="Picture 2053" descr="FILTER2"/>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4160912" y="3911843"/>
            <a:ext cx="866950" cy="2633245"/>
          </a:xfrm>
          <a:prstGeom prst="rect">
            <a:avLst/>
          </a:prstGeom>
          <a:noFill/>
          <a:ln w="190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pic>
        <p:nvPicPr>
          <p:cNvPr id="15" name="Picture 2055" descr="FILTER3"/>
          <p:cNvPicPr>
            <a:picLocks noChangeAspect="1" noChangeArrowheads="1"/>
          </p:cNvPicPr>
          <p:nvPr/>
        </p:nvPicPr>
        <p:blipFill>
          <a:blip r:embed="rId6" cstate="screen">
            <a:extLst>
              <a:ext uri="{28A0092B-C50C-407E-A947-70E740481C1C}">
                <a14:useLocalDpi xmlns:a14="http://schemas.microsoft.com/office/drawing/2010/main" xmlns=""/>
              </a:ext>
            </a:extLst>
          </a:blip>
          <a:stretch>
            <a:fillRect/>
          </a:stretch>
        </p:blipFill>
        <p:spPr bwMode="auto">
          <a:xfrm>
            <a:off x="5263306" y="3915018"/>
            <a:ext cx="875404" cy="2630071"/>
          </a:xfrm>
          <a:prstGeom prst="rect">
            <a:avLst/>
          </a:prstGeom>
          <a:noFill/>
          <a:ln w="190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8" name="Footer Placeholder 7"/>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46192326"/>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560388" y="1124743"/>
            <a:ext cx="5741987" cy="5112544"/>
          </a:xfrm>
        </p:spPr>
        <p:txBody>
          <a:bodyPr/>
          <a:lstStyle/>
          <a:p>
            <a:r>
              <a:rPr lang="en-US" altLang="de-DE" dirty="0" err="1" smtClean="0"/>
              <a:t>Gorator</a:t>
            </a:r>
            <a:r>
              <a:rPr lang="en-US" altLang="de-DE" dirty="0" smtClean="0"/>
              <a:t> (Shear type)</a:t>
            </a:r>
          </a:p>
          <a:p>
            <a:r>
              <a:rPr lang="en-US" altLang="de-DE" dirty="0" smtClean="0"/>
              <a:t>Throughput 1 - 200m3/h</a:t>
            </a:r>
            <a:endParaRPr lang="en-US" altLang="de-DE" dirty="0"/>
          </a:p>
          <a:p>
            <a:r>
              <a:rPr lang="en-US" altLang="de-DE" dirty="0"/>
              <a:t>Pumping head </a:t>
            </a:r>
            <a:r>
              <a:rPr lang="en-US" altLang="de-DE" dirty="0" smtClean="0"/>
              <a:t>5-10m</a:t>
            </a:r>
            <a:endParaRPr lang="en-US" altLang="de-DE" dirty="0"/>
          </a:p>
          <a:p>
            <a:r>
              <a:rPr lang="en-US" altLang="de-DE" dirty="0" smtClean="0"/>
              <a:t>Budget </a:t>
            </a:r>
            <a:r>
              <a:rPr lang="en-US" altLang="de-DE" dirty="0"/>
              <a:t>price for </a:t>
            </a:r>
            <a:r>
              <a:rPr lang="en-US" altLang="de-DE" dirty="0" smtClean="0"/>
              <a:t>60m3/h </a:t>
            </a:r>
            <a:r>
              <a:rPr lang="en-US" altLang="de-DE" dirty="0"/>
              <a:t>unit: 50’000 </a:t>
            </a:r>
            <a:r>
              <a:rPr lang="en-US" altLang="de-DE" dirty="0" smtClean="0"/>
              <a:t>EUR</a:t>
            </a:r>
          </a:p>
          <a:p>
            <a:r>
              <a:rPr lang="en-US" altLang="de-DE" dirty="0"/>
              <a:t>Maximum size of input material: </a:t>
            </a:r>
            <a:r>
              <a:rPr lang="en-US" altLang="de-DE" dirty="0" smtClean="0"/>
              <a:t>70 </a:t>
            </a:r>
            <a:r>
              <a:rPr lang="en-US" altLang="de-DE" dirty="0"/>
              <a:t>mm</a:t>
            </a:r>
          </a:p>
          <a:p>
            <a:r>
              <a:rPr lang="en-US" altLang="de-DE" dirty="0"/>
              <a:t>Slot widths </a:t>
            </a:r>
            <a:r>
              <a:rPr lang="en-US" altLang="de-DE" dirty="0" smtClean="0"/>
              <a:t>from1.6mm </a:t>
            </a:r>
            <a:r>
              <a:rPr lang="en-US" altLang="de-DE" dirty="0"/>
              <a:t>to </a:t>
            </a:r>
            <a:r>
              <a:rPr lang="en-US" altLang="de-DE" dirty="0" smtClean="0"/>
              <a:t>20mm</a:t>
            </a:r>
            <a:endParaRPr lang="en-US" altLang="de-DE" dirty="0"/>
          </a:p>
          <a:p>
            <a:r>
              <a:rPr lang="en-US" altLang="de-DE" dirty="0" smtClean="0"/>
              <a:t>Supplier</a:t>
            </a:r>
            <a:r>
              <a:rPr lang="en-US" altLang="de-DE" dirty="0"/>
              <a:t>: </a:t>
            </a:r>
            <a:r>
              <a:rPr lang="en-US" altLang="de-DE" dirty="0" err="1"/>
              <a:t>Hoelschertechnic</a:t>
            </a:r>
            <a:r>
              <a:rPr lang="en-US" altLang="de-DE" dirty="0"/>
              <a:t> (Germany</a:t>
            </a:r>
            <a:r>
              <a:rPr lang="en-US" altLang="de-DE" dirty="0" smtClean="0"/>
              <a:t>)</a:t>
            </a:r>
            <a:endParaRPr lang="en-US" altLang="de-DE" dirty="0"/>
          </a:p>
        </p:txBody>
      </p:sp>
      <p:sp>
        <p:nvSpPr>
          <p:cNvPr id="4" name="Title 3"/>
          <p:cNvSpPr>
            <a:spLocks noGrp="1"/>
          </p:cNvSpPr>
          <p:nvPr>
            <p:ph type="title"/>
          </p:nvPr>
        </p:nvSpPr>
        <p:spPr/>
        <p:txBody>
          <a:bodyPr/>
          <a:lstStyle/>
          <a:p>
            <a:r>
              <a:rPr lang="en-GB" altLang="de-DE" dirty="0" smtClean="0"/>
              <a:t>Grinders recommended as no filter cleaning is required</a:t>
            </a:r>
            <a:endParaRPr lang="en-GB"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6461132" y="1052736"/>
            <a:ext cx="3367087" cy="243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410" name="Picture 2" descr="D:\_PF\05 Plants\Holcim (Spain)\Carboneras (CS)\_Pictures\2009-09_SCE\CSL\DSC03464.JPG"/>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6321152" y="3933056"/>
            <a:ext cx="3347864" cy="2510898"/>
          </a:xfrm>
          <a:prstGeom prst="rect">
            <a:avLst/>
          </a:prstGeom>
          <a:noFill/>
          <a:extLst>
            <a:ext uri="{909E8E84-426E-40DD-AFC4-6F175D3DCCD1}">
              <a14:hiddenFill xmlns:a14="http://schemas.microsoft.com/office/drawing/2010/main" xmlns="">
                <a:solidFill>
                  <a:srgbClr val="FFFFFF"/>
                </a:solidFill>
              </a14:hiddenFill>
            </a:ext>
          </a:extLst>
        </p:spPr>
      </p:pic>
      <p:sp>
        <p:nvSpPr>
          <p:cNvPr id="7" name="Footer Placeholder 6"/>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0083802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1474441" y="1916832"/>
            <a:ext cx="1318319" cy="32579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itle 3"/>
          <p:cNvSpPr>
            <a:spLocks noGrp="1"/>
          </p:cNvSpPr>
          <p:nvPr>
            <p:ph type="title"/>
          </p:nvPr>
        </p:nvSpPr>
        <p:spPr/>
        <p:txBody>
          <a:bodyPr/>
          <a:lstStyle/>
          <a:p>
            <a:r>
              <a:rPr lang="en-GB" dirty="0"/>
              <a:t>Storage Tank</a:t>
            </a:r>
          </a:p>
        </p:txBody>
      </p:sp>
      <p:sp>
        <p:nvSpPr>
          <p:cNvPr id="8" name="Rectangle 3"/>
          <p:cNvSpPr txBox="1">
            <a:spLocks noChangeArrowheads="1"/>
          </p:cNvSpPr>
          <p:nvPr/>
        </p:nvSpPr>
        <p:spPr>
          <a:xfrm>
            <a:off x="3206750" y="1057275"/>
            <a:ext cx="6470650" cy="1854200"/>
          </a:xfrm>
          <a:prstGeom prst="rect">
            <a:avLst/>
          </a:prstGeom>
        </p:spPr>
        <p:txBody>
          <a:bodyPr/>
          <a:lstStyle>
            <a:lvl1pPr marL="269875" indent="-269875" algn="l" rtl="0" eaLnBrk="0" fontAlgn="base" hangingPunct="0">
              <a:spcBef>
                <a:spcPts val="575"/>
              </a:spcBef>
              <a:spcAft>
                <a:spcPct val="0"/>
              </a:spcAft>
              <a:buClr>
                <a:srgbClr val="FF1100"/>
              </a:buClr>
              <a:buFont typeface="Arial" pitchFamily="34" charset="0"/>
              <a:buChar char="•"/>
              <a:defRPr sz="2400" kern="1200">
                <a:solidFill>
                  <a:schemeClr val="tx1"/>
                </a:solidFill>
                <a:latin typeface="Arial" pitchFamily="34" charset="0"/>
                <a:ea typeface="+mn-ea"/>
                <a:cs typeface="Arial" pitchFamily="34" charset="0"/>
              </a:defRPr>
            </a:lvl1pPr>
            <a:lvl2pPr marL="534988" indent="-265113" algn="l" rtl="0" eaLnBrk="0" fontAlgn="base" hangingPunct="0">
              <a:spcBef>
                <a:spcPts val="25"/>
              </a:spcBef>
              <a:spcAft>
                <a:spcPct val="0"/>
              </a:spcAft>
              <a:buClr>
                <a:srgbClr val="FF1100"/>
              </a:buClr>
              <a:buSzPct val="60000"/>
              <a:buFont typeface="Wingdings 3" pitchFamily="18" charset="2"/>
              <a:buChar char=""/>
              <a:defRPr sz="2200" kern="1200">
                <a:solidFill>
                  <a:schemeClr val="tx1"/>
                </a:solidFill>
                <a:latin typeface="Arial" pitchFamily="34" charset="0"/>
                <a:ea typeface="+mn-ea"/>
                <a:cs typeface="Arial" pitchFamily="34" charset="0"/>
              </a:defRPr>
            </a:lvl2pPr>
            <a:lvl3pPr marL="820738" indent="-284163" algn="l" rtl="0" eaLnBrk="0" fontAlgn="base" hangingPunct="0">
              <a:spcBef>
                <a:spcPts val="475"/>
              </a:spcBef>
              <a:spcAft>
                <a:spcPct val="0"/>
              </a:spcAft>
              <a:buClr>
                <a:srgbClr val="FF1100"/>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1250" indent="-284163" algn="l" rtl="0" eaLnBrk="0" fontAlgn="base" hangingPunct="0">
              <a:spcBef>
                <a:spcPts val="475"/>
              </a:spcBef>
              <a:spcAft>
                <a:spcPct val="0"/>
              </a:spcAft>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5413" indent="-284163" algn="l" rtl="0" eaLnBrk="0" fontAlgn="base" hangingPunct="0">
              <a:spcBef>
                <a:spcPts val="475"/>
              </a:spcBef>
              <a:spcAft>
                <a:spcPct val="0"/>
              </a:spcAft>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90000"/>
              </a:lnSpc>
            </a:pPr>
            <a:r>
              <a:rPr lang="en-US" sz="1800" dirty="0" smtClean="0"/>
              <a:t>Tank design has to allow for efficient mixing and easy cleaning </a:t>
            </a:r>
            <a:r>
              <a:rPr lang="en-US" sz="1800" dirty="0" smtClean="0">
                <a:sym typeface="Wingdings 3" pitchFamily="18" charset="2"/>
              </a:rPr>
              <a:t></a:t>
            </a:r>
            <a:r>
              <a:rPr lang="en-US" sz="1800" dirty="0" smtClean="0"/>
              <a:t> Tank height to diameter ratio: 2-3 : 1</a:t>
            </a:r>
          </a:p>
          <a:p>
            <a:pPr algn="just">
              <a:lnSpc>
                <a:spcPct val="90000"/>
              </a:lnSpc>
            </a:pPr>
            <a:r>
              <a:rPr lang="en-US" sz="1800" dirty="0" smtClean="0"/>
              <a:t>Homogenization of tank content is done with mechanical mixers, propeller or cone type mixers</a:t>
            </a:r>
          </a:p>
          <a:p>
            <a:pPr>
              <a:lnSpc>
                <a:spcPct val="90000"/>
              </a:lnSpc>
            </a:pPr>
            <a:r>
              <a:rPr lang="en-US" sz="1800" dirty="0" smtClean="0"/>
              <a:t>Flow recirculation (pumping) for homogenization is inefficient and not recommended</a:t>
            </a:r>
          </a:p>
        </p:txBody>
      </p:sp>
      <p:sp>
        <p:nvSpPr>
          <p:cNvPr id="9" name="Rectangle 4"/>
          <p:cNvSpPr>
            <a:spLocks noChangeArrowheads="1"/>
          </p:cNvSpPr>
          <p:nvPr/>
        </p:nvSpPr>
        <p:spPr bwMode="auto">
          <a:xfrm>
            <a:off x="4576763" y="6157913"/>
            <a:ext cx="1712912" cy="27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290513" indent="-290513" algn="just">
              <a:buSzTx/>
              <a:buFont typeface="Times" pitchFamily="-96" charset="0"/>
              <a:buNone/>
            </a:pPr>
            <a:r>
              <a:rPr lang="en-US" sz="1200"/>
              <a:t>flow breakers</a:t>
            </a:r>
          </a:p>
        </p:txBody>
      </p:sp>
      <p:pic>
        <p:nvPicPr>
          <p:cNvPr id="10" name="Picture 5" descr="npo0002e6"/>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3605213" y="3246438"/>
            <a:ext cx="2811462" cy="293846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1" name="Line 6"/>
          <p:cNvSpPr>
            <a:spLocks noChangeShapeType="1"/>
          </p:cNvSpPr>
          <p:nvPr/>
        </p:nvSpPr>
        <p:spPr bwMode="auto">
          <a:xfrm flipV="1">
            <a:off x="5153025" y="5202238"/>
            <a:ext cx="271463" cy="1006475"/>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12" name="Text Box 7"/>
          <p:cNvSpPr txBox="1">
            <a:spLocks noChangeArrowheads="1"/>
          </p:cNvSpPr>
          <p:nvPr/>
        </p:nvSpPr>
        <p:spPr bwMode="auto">
          <a:xfrm>
            <a:off x="3963988" y="2946400"/>
            <a:ext cx="1928812"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200">
                <a:solidFill>
                  <a:schemeClr val="tx1"/>
                </a:solidFill>
                <a:latin typeface="Arial" pitchFamily="34" charset="0"/>
              </a:defRPr>
            </a:lvl1pPr>
            <a:lvl2pPr marL="742950" indent="-285750">
              <a:defRPr sz="2200">
                <a:solidFill>
                  <a:schemeClr val="tx1"/>
                </a:solidFill>
                <a:latin typeface="Arial" pitchFamily="34" charset="0"/>
              </a:defRPr>
            </a:lvl2pPr>
            <a:lvl3pPr marL="1143000" indent="-228600">
              <a:defRPr sz="2200">
                <a:solidFill>
                  <a:schemeClr val="tx1"/>
                </a:solidFill>
                <a:latin typeface="Arial" pitchFamily="34" charset="0"/>
              </a:defRPr>
            </a:lvl3pPr>
            <a:lvl4pPr marL="1600200" indent="-228600">
              <a:defRPr sz="2200">
                <a:solidFill>
                  <a:schemeClr val="tx1"/>
                </a:solidFill>
                <a:latin typeface="Arial" pitchFamily="34" charset="0"/>
              </a:defRPr>
            </a:lvl4pPr>
            <a:lvl5pPr marL="2057400" indent="-228600">
              <a:defRPr sz="22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9pPr>
          </a:lstStyle>
          <a:p>
            <a:r>
              <a:rPr lang="en-US" sz="1400" b="1"/>
              <a:t>Propeller Type Mixer</a:t>
            </a:r>
          </a:p>
        </p:txBody>
      </p:sp>
      <p:pic>
        <p:nvPicPr>
          <p:cNvPr id="13" name="Picture 8"/>
          <p:cNvPicPr>
            <a:picLocks noChangeAspect="1" noChangeArrowheads="1"/>
          </p:cNvPicPr>
          <p:nvPr/>
        </p:nvPicPr>
        <p:blipFill>
          <a:blip r:embed="rId4" cstate="screen">
            <a:extLst>
              <a:ext uri="{28A0092B-C50C-407E-A947-70E740481C1C}">
                <a14:useLocalDpi xmlns:a14="http://schemas.microsoft.com/office/drawing/2010/main" xmlns=""/>
              </a:ext>
            </a:extLst>
          </a:blip>
          <a:srcRect r="-67"/>
          <a:stretch>
            <a:fillRect/>
          </a:stretch>
        </p:blipFill>
        <p:spPr bwMode="auto">
          <a:xfrm>
            <a:off x="7042150" y="3257550"/>
            <a:ext cx="2468563" cy="2924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4" name="Text Box 9"/>
          <p:cNvSpPr txBox="1">
            <a:spLocks noChangeArrowheads="1"/>
          </p:cNvSpPr>
          <p:nvPr/>
        </p:nvSpPr>
        <p:spPr bwMode="auto">
          <a:xfrm>
            <a:off x="7043738" y="2954338"/>
            <a:ext cx="244792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200">
                <a:solidFill>
                  <a:schemeClr val="tx1"/>
                </a:solidFill>
                <a:latin typeface="Arial" pitchFamily="34" charset="0"/>
              </a:defRPr>
            </a:lvl1pPr>
            <a:lvl2pPr marL="742950" indent="-285750">
              <a:defRPr sz="2200">
                <a:solidFill>
                  <a:schemeClr val="tx1"/>
                </a:solidFill>
                <a:latin typeface="Arial" pitchFamily="34" charset="0"/>
              </a:defRPr>
            </a:lvl2pPr>
            <a:lvl3pPr marL="1143000" indent="-228600">
              <a:defRPr sz="2200">
                <a:solidFill>
                  <a:schemeClr val="tx1"/>
                </a:solidFill>
                <a:latin typeface="Arial" pitchFamily="34" charset="0"/>
              </a:defRPr>
            </a:lvl3pPr>
            <a:lvl4pPr marL="1600200" indent="-228600">
              <a:defRPr sz="2200">
                <a:solidFill>
                  <a:schemeClr val="tx1"/>
                </a:solidFill>
                <a:latin typeface="Arial" pitchFamily="34" charset="0"/>
              </a:defRPr>
            </a:lvl4pPr>
            <a:lvl5pPr marL="2057400" indent="-228600">
              <a:defRPr sz="22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9pPr>
          </a:lstStyle>
          <a:p>
            <a:r>
              <a:rPr lang="en-US" sz="1400" b="1"/>
              <a:t>Cone Type Mixer (Viscojet)</a:t>
            </a:r>
          </a:p>
        </p:txBody>
      </p:sp>
      <p:sp>
        <p:nvSpPr>
          <p:cNvPr id="15" name="Rectangle 10"/>
          <p:cNvSpPr>
            <a:spLocks noChangeArrowheads="1"/>
          </p:cNvSpPr>
          <p:nvPr/>
        </p:nvSpPr>
        <p:spPr bwMode="auto">
          <a:xfrm>
            <a:off x="7148513" y="6156325"/>
            <a:ext cx="2278062"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290513" indent="-290513" algn="just">
              <a:buSzTx/>
              <a:buFont typeface="Times" pitchFamily="-96" charset="0"/>
              <a:buNone/>
            </a:pPr>
            <a:r>
              <a:rPr lang="en-US" sz="1200"/>
              <a:t>No flow breakers required</a:t>
            </a:r>
          </a:p>
        </p:txBody>
      </p:sp>
      <p:sp>
        <p:nvSpPr>
          <p:cNvPr id="17" name="Text Box 12"/>
          <p:cNvSpPr txBox="1">
            <a:spLocks noChangeArrowheads="1"/>
          </p:cNvSpPr>
          <p:nvPr/>
        </p:nvSpPr>
        <p:spPr bwMode="auto">
          <a:xfrm>
            <a:off x="551284" y="4492866"/>
            <a:ext cx="14493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200">
                <a:solidFill>
                  <a:schemeClr val="tx1"/>
                </a:solidFill>
                <a:latin typeface="Arial" pitchFamily="34" charset="0"/>
              </a:defRPr>
            </a:lvl1pPr>
            <a:lvl2pPr marL="742950" indent="-285750">
              <a:defRPr sz="2200">
                <a:solidFill>
                  <a:schemeClr val="tx1"/>
                </a:solidFill>
                <a:latin typeface="Arial" pitchFamily="34" charset="0"/>
              </a:defRPr>
            </a:lvl2pPr>
            <a:lvl3pPr marL="1143000" indent="-228600">
              <a:defRPr sz="2200">
                <a:solidFill>
                  <a:schemeClr val="tx1"/>
                </a:solidFill>
                <a:latin typeface="Arial" pitchFamily="34" charset="0"/>
              </a:defRPr>
            </a:lvl3pPr>
            <a:lvl4pPr marL="1600200" indent="-228600">
              <a:defRPr sz="2200">
                <a:solidFill>
                  <a:schemeClr val="tx1"/>
                </a:solidFill>
                <a:latin typeface="Arial" pitchFamily="34" charset="0"/>
              </a:defRPr>
            </a:lvl4pPr>
            <a:lvl5pPr marL="2057400" indent="-228600">
              <a:defRPr sz="22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9pPr>
          </a:lstStyle>
          <a:p>
            <a:r>
              <a:rPr lang="en-US" sz="1200"/>
              <a:t>Dished Bottom preferred</a:t>
            </a:r>
          </a:p>
        </p:txBody>
      </p:sp>
      <p:sp>
        <p:nvSpPr>
          <p:cNvPr id="18" name="Text Box 13"/>
          <p:cNvSpPr txBox="1">
            <a:spLocks noChangeArrowheads="1"/>
          </p:cNvSpPr>
          <p:nvPr/>
        </p:nvSpPr>
        <p:spPr bwMode="auto">
          <a:xfrm>
            <a:off x="416496" y="3198880"/>
            <a:ext cx="963613"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200">
                <a:solidFill>
                  <a:schemeClr val="tx1"/>
                </a:solidFill>
                <a:latin typeface="Arial" pitchFamily="34" charset="0"/>
              </a:defRPr>
            </a:lvl1pPr>
            <a:lvl2pPr marL="742950" indent="-285750">
              <a:defRPr sz="2200">
                <a:solidFill>
                  <a:schemeClr val="tx1"/>
                </a:solidFill>
                <a:latin typeface="Arial" pitchFamily="34" charset="0"/>
              </a:defRPr>
            </a:lvl2pPr>
            <a:lvl3pPr marL="1143000" indent="-228600">
              <a:defRPr sz="2200">
                <a:solidFill>
                  <a:schemeClr val="tx1"/>
                </a:solidFill>
                <a:latin typeface="Arial" pitchFamily="34" charset="0"/>
              </a:defRPr>
            </a:lvl3pPr>
            <a:lvl4pPr marL="1600200" indent="-228600">
              <a:defRPr sz="2200">
                <a:solidFill>
                  <a:schemeClr val="tx1"/>
                </a:solidFill>
                <a:latin typeface="Arial" pitchFamily="34" charset="0"/>
              </a:defRPr>
            </a:lvl4pPr>
            <a:lvl5pPr marL="2057400" indent="-228600">
              <a:defRPr sz="22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9pPr>
          </a:lstStyle>
          <a:p>
            <a:r>
              <a:rPr lang="en-US" sz="1200"/>
              <a:t>Dip Tube</a:t>
            </a:r>
          </a:p>
        </p:txBody>
      </p:sp>
      <p:sp>
        <p:nvSpPr>
          <p:cNvPr id="19" name="Line 14"/>
          <p:cNvSpPr>
            <a:spLocks noChangeShapeType="1"/>
          </p:cNvSpPr>
          <p:nvPr/>
        </p:nvSpPr>
        <p:spPr bwMode="auto">
          <a:xfrm flipH="1" flipV="1">
            <a:off x="1230884" y="3359218"/>
            <a:ext cx="514350" cy="330200"/>
          </a:xfrm>
          <a:prstGeom prst="line">
            <a:avLst/>
          </a:prstGeom>
          <a:noFill/>
          <a:ln w="127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20" name="Line 15"/>
          <p:cNvSpPr>
            <a:spLocks noChangeShapeType="1"/>
          </p:cNvSpPr>
          <p:nvPr/>
        </p:nvSpPr>
        <p:spPr bwMode="auto">
          <a:xfrm flipH="1">
            <a:off x="1224384" y="4423016"/>
            <a:ext cx="522288" cy="128588"/>
          </a:xfrm>
          <a:prstGeom prst="line">
            <a:avLst/>
          </a:prstGeom>
          <a:noFill/>
          <a:ln w="127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0000" tIns="46800" rIns="90000" bIns="46800">
            <a:spAutoFit/>
          </a:bodyPr>
          <a:lstStyle/>
          <a:p>
            <a:endParaRPr lang="en-US"/>
          </a:p>
        </p:txBody>
      </p:sp>
      <p:sp>
        <p:nvSpPr>
          <p:cNvPr id="5" name="Footer Placeholder 4"/>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4519952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Feeding Pump</a:t>
            </a:r>
          </a:p>
        </p:txBody>
      </p:sp>
      <p:sp>
        <p:nvSpPr>
          <p:cNvPr id="7" name="Rectangle 3"/>
          <p:cNvSpPr txBox="1">
            <a:spLocks noChangeArrowheads="1"/>
          </p:cNvSpPr>
          <p:nvPr/>
        </p:nvSpPr>
        <p:spPr>
          <a:xfrm>
            <a:off x="560512" y="980728"/>
            <a:ext cx="8126413" cy="5399087"/>
          </a:xfrm>
          <a:prstGeom prst="rect">
            <a:avLst/>
          </a:prstGeom>
          <a:noFill/>
        </p:spPr>
        <p:txBody>
          <a:bodyPr/>
          <a:lstStyle>
            <a:lvl1pPr marL="269875" indent="-269875" algn="l" rtl="0" eaLnBrk="0" fontAlgn="base" hangingPunct="0">
              <a:spcBef>
                <a:spcPts val="575"/>
              </a:spcBef>
              <a:spcAft>
                <a:spcPct val="0"/>
              </a:spcAft>
              <a:buClr>
                <a:srgbClr val="FF1100"/>
              </a:buClr>
              <a:buFont typeface="Arial" pitchFamily="34" charset="0"/>
              <a:buChar char="•"/>
              <a:defRPr sz="2400" kern="1200">
                <a:solidFill>
                  <a:schemeClr val="tx1"/>
                </a:solidFill>
                <a:latin typeface="Arial" pitchFamily="34" charset="0"/>
                <a:ea typeface="+mn-ea"/>
                <a:cs typeface="Arial" pitchFamily="34" charset="0"/>
              </a:defRPr>
            </a:lvl1pPr>
            <a:lvl2pPr marL="534988" indent="-265113" algn="l" rtl="0" eaLnBrk="0" fontAlgn="base" hangingPunct="0">
              <a:spcBef>
                <a:spcPts val="25"/>
              </a:spcBef>
              <a:spcAft>
                <a:spcPct val="0"/>
              </a:spcAft>
              <a:buClr>
                <a:srgbClr val="FF1100"/>
              </a:buClr>
              <a:buSzPct val="60000"/>
              <a:buFont typeface="Wingdings 3" pitchFamily="18" charset="2"/>
              <a:buChar char=""/>
              <a:defRPr sz="2200" kern="1200">
                <a:solidFill>
                  <a:schemeClr val="tx1"/>
                </a:solidFill>
                <a:latin typeface="Arial" pitchFamily="34" charset="0"/>
                <a:ea typeface="+mn-ea"/>
                <a:cs typeface="Arial" pitchFamily="34" charset="0"/>
              </a:defRPr>
            </a:lvl2pPr>
            <a:lvl3pPr marL="820738" indent="-284163" algn="l" rtl="0" eaLnBrk="0" fontAlgn="base" hangingPunct="0">
              <a:spcBef>
                <a:spcPts val="475"/>
              </a:spcBef>
              <a:spcAft>
                <a:spcPct val="0"/>
              </a:spcAft>
              <a:buClr>
                <a:srgbClr val="FF1100"/>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1250" indent="-284163" algn="l" rtl="0" eaLnBrk="0" fontAlgn="base" hangingPunct="0">
              <a:spcBef>
                <a:spcPts val="475"/>
              </a:spcBef>
              <a:spcAft>
                <a:spcPct val="0"/>
              </a:spcAft>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5413" indent="-284163" algn="l" rtl="0" eaLnBrk="0" fontAlgn="base" hangingPunct="0">
              <a:spcBef>
                <a:spcPts val="475"/>
              </a:spcBef>
              <a:spcAft>
                <a:spcPct val="0"/>
              </a:spcAft>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Clr>
                <a:schemeClr val="accent1"/>
              </a:buClr>
              <a:tabLst>
                <a:tab pos="1808163" algn="l"/>
              </a:tabLst>
            </a:pPr>
            <a:r>
              <a:rPr lang="en-GB" dirty="0" smtClean="0"/>
              <a:t>Eccentric Screw Pole Pump</a:t>
            </a:r>
          </a:p>
          <a:p>
            <a:pPr lvl="1" algn="just">
              <a:spcBef>
                <a:spcPct val="0"/>
              </a:spcBef>
              <a:spcAft>
                <a:spcPct val="20000"/>
              </a:spcAft>
              <a:buClr>
                <a:schemeClr val="accent1"/>
              </a:buClr>
              <a:tabLst>
                <a:tab pos="1808163" algn="l"/>
              </a:tabLst>
            </a:pPr>
            <a:r>
              <a:rPr lang="en-GB" sz="1800" dirty="0" smtClean="0"/>
              <a:t>Small pulsations (&lt; 1%)</a:t>
            </a:r>
          </a:p>
          <a:p>
            <a:pPr lvl="1">
              <a:spcBef>
                <a:spcPct val="0"/>
              </a:spcBef>
              <a:spcAft>
                <a:spcPct val="20000"/>
              </a:spcAft>
              <a:buClr>
                <a:schemeClr val="accent1"/>
              </a:buClr>
              <a:tabLst>
                <a:tab pos="1808163" algn="l"/>
              </a:tabLst>
            </a:pPr>
            <a:r>
              <a:rPr lang="en-GB" sz="1800" dirty="0" smtClean="0"/>
              <a:t>First choice for liquids with low to high</a:t>
            </a:r>
            <a:br>
              <a:rPr lang="en-GB" sz="1800" dirty="0" smtClean="0"/>
            </a:br>
            <a:r>
              <a:rPr lang="en-GB" sz="1800" dirty="0" smtClean="0"/>
              <a:t>viscosity (up to 1’000’000 mm</a:t>
            </a:r>
            <a:r>
              <a:rPr lang="en-GB" sz="1800" baseline="30000" dirty="0" smtClean="0"/>
              <a:t>2</a:t>
            </a:r>
            <a:r>
              <a:rPr lang="en-GB" sz="1800" dirty="0" smtClean="0"/>
              <a:t>/s) </a:t>
            </a:r>
            <a:br>
              <a:rPr lang="en-GB" sz="1800" dirty="0" smtClean="0"/>
            </a:br>
            <a:r>
              <a:rPr lang="en-GB" sz="1800" dirty="0" smtClean="0"/>
              <a:t>except solvents and liquids with abrasive</a:t>
            </a:r>
            <a:br>
              <a:rPr lang="en-GB" sz="1800" dirty="0" smtClean="0"/>
            </a:br>
            <a:r>
              <a:rPr lang="en-GB" sz="1800" dirty="0" smtClean="0"/>
              <a:t>solids</a:t>
            </a:r>
          </a:p>
          <a:p>
            <a:pPr lvl="1">
              <a:spcBef>
                <a:spcPct val="0"/>
              </a:spcBef>
              <a:spcAft>
                <a:spcPct val="20000"/>
              </a:spcAft>
              <a:buClr>
                <a:schemeClr val="accent1"/>
              </a:buClr>
              <a:tabLst>
                <a:tab pos="1808163" algn="l"/>
              </a:tabLst>
            </a:pPr>
            <a:r>
              <a:rPr lang="en-GB" sz="1800" dirty="0" smtClean="0"/>
              <a:t>Max. 6 bar per pressure stage</a:t>
            </a:r>
            <a:br>
              <a:rPr lang="en-GB" sz="1800" dirty="0" smtClean="0"/>
            </a:br>
            <a:endParaRPr lang="en-GB" sz="1800" dirty="0" smtClean="0"/>
          </a:p>
          <a:p>
            <a:pPr algn="just">
              <a:buClr>
                <a:schemeClr val="accent1"/>
              </a:buClr>
              <a:tabLst>
                <a:tab pos="1808163" algn="l"/>
              </a:tabLst>
            </a:pPr>
            <a:r>
              <a:rPr lang="en-GB" dirty="0" smtClean="0"/>
              <a:t>Membrane Pump</a:t>
            </a:r>
          </a:p>
          <a:p>
            <a:pPr lvl="1">
              <a:spcBef>
                <a:spcPct val="0"/>
              </a:spcBef>
              <a:spcAft>
                <a:spcPct val="20000"/>
              </a:spcAft>
              <a:buClr>
                <a:schemeClr val="accent1"/>
              </a:buClr>
              <a:tabLst>
                <a:tab pos="1808163" algn="l"/>
              </a:tabLst>
            </a:pPr>
            <a:r>
              <a:rPr lang="en-GB" sz="1800" dirty="0" smtClean="0"/>
              <a:t>Good resistance against solvents</a:t>
            </a:r>
            <a:br>
              <a:rPr lang="en-GB" sz="1800" dirty="0" smtClean="0"/>
            </a:br>
            <a:r>
              <a:rPr lang="en-GB" sz="1800" dirty="0" smtClean="0"/>
              <a:t>(PTFE membrane)</a:t>
            </a:r>
          </a:p>
          <a:p>
            <a:pPr lvl="1">
              <a:spcBef>
                <a:spcPct val="0"/>
              </a:spcBef>
              <a:spcAft>
                <a:spcPct val="20000"/>
              </a:spcAft>
              <a:buClr>
                <a:schemeClr val="accent1"/>
              </a:buClr>
              <a:tabLst>
                <a:tab pos="1808163" algn="l"/>
              </a:tabLst>
            </a:pPr>
            <a:r>
              <a:rPr lang="en-GB" sz="1800" dirty="0" smtClean="0"/>
              <a:t>5% pulsations without damper</a:t>
            </a:r>
          </a:p>
          <a:p>
            <a:pPr lvl="1">
              <a:spcBef>
                <a:spcPct val="0"/>
              </a:spcBef>
              <a:spcAft>
                <a:spcPct val="20000"/>
              </a:spcAft>
              <a:buClr>
                <a:schemeClr val="accent1"/>
              </a:buClr>
              <a:tabLst>
                <a:tab pos="1808163" algn="l"/>
              </a:tabLst>
            </a:pPr>
            <a:r>
              <a:rPr lang="en-GB" sz="1800" dirty="0" smtClean="0"/>
              <a:t>Drive options:	pneumatic (up to 5 bar)</a:t>
            </a:r>
            <a:br>
              <a:rPr lang="en-GB" sz="1800" dirty="0" smtClean="0"/>
            </a:br>
            <a:r>
              <a:rPr lang="en-GB" sz="1800" dirty="0" smtClean="0"/>
              <a:t>	electro-mechanic (up to 6 bar)</a:t>
            </a:r>
            <a:br>
              <a:rPr lang="en-GB" sz="1800" dirty="0" smtClean="0"/>
            </a:br>
            <a:r>
              <a:rPr lang="en-GB" sz="1800" dirty="0" smtClean="0"/>
              <a:t>	electro-hydraulic (up to 100 bar)</a:t>
            </a:r>
          </a:p>
          <a:p>
            <a:pPr lvl="2">
              <a:spcAft>
                <a:spcPct val="20000"/>
              </a:spcAft>
              <a:buClr>
                <a:schemeClr val="accent1"/>
              </a:buClr>
              <a:tabLst>
                <a:tab pos="1808163" algn="l"/>
              </a:tabLst>
            </a:pPr>
            <a:r>
              <a:rPr lang="en-GB" sz="1800" dirty="0" smtClean="0"/>
              <a:t>Utilization for liquids with viscosity of up to 8’000 mm</a:t>
            </a:r>
            <a:r>
              <a:rPr lang="en-GB" sz="1800" baseline="30000" dirty="0" smtClean="0"/>
              <a:t>2</a:t>
            </a:r>
            <a:r>
              <a:rPr lang="en-GB" sz="1800" dirty="0" smtClean="0"/>
              <a:t>/s</a:t>
            </a:r>
          </a:p>
        </p:txBody>
      </p:sp>
      <p:pic>
        <p:nvPicPr>
          <p:cNvPr id="8" name="Picture 4" descr="DSCN2973"/>
          <p:cNvPicPr>
            <a:picLocks noChangeAspect="1" noChangeArrowheads="1"/>
          </p:cNvPicPr>
          <p:nvPr/>
        </p:nvPicPr>
        <p:blipFill>
          <a:blip r:embed="rId2" cstate="screen">
            <a:extLst>
              <a:ext uri="{28A0092B-C50C-407E-A947-70E740481C1C}">
                <a14:useLocalDpi xmlns:a14="http://schemas.microsoft.com/office/drawing/2010/main" xmlns=""/>
              </a:ext>
            </a:extLst>
          </a:blip>
          <a:srcRect r="-32" b="-34"/>
          <a:stretch>
            <a:fillRect/>
          </a:stretch>
        </p:blipFill>
        <p:spPr bwMode="auto">
          <a:xfrm>
            <a:off x="7067550" y="2516188"/>
            <a:ext cx="2589213" cy="3432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6" descr="PUMP4"/>
          <p:cNvPicPr>
            <a:picLocks noChangeAspect="1" noChangeArrowheads="1"/>
          </p:cNvPicPr>
          <p:nvPr/>
        </p:nvPicPr>
        <p:blipFill>
          <a:blip r:embed="rId3" cstate="screen">
            <a:extLst>
              <a:ext uri="{28A0092B-C50C-407E-A947-70E740481C1C}">
                <a14:useLocalDpi xmlns:a14="http://schemas.microsoft.com/office/drawing/2010/main" xmlns=""/>
              </a:ext>
            </a:extLst>
          </a:blip>
          <a:srcRect b="-284"/>
          <a:stretch>
            <a:fillRect/>
          </a:stretch>
        </p:blipFill>
        <p:spPr bwMode="auto">
          <a:xfrm>
            <a:off x="6289675" y="1114425"/>
            <a:ext cx="3163888" cy="1228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chemeClr val="accent1"/>
                </a:solidFill>
                <a:miter lim="800000"/>
                <a:headEnd/>
                <a:tailEnd/>
              </a14:hiddenLine>
            </a:ext>
          </a:extLst>
        </p:spPr>
      </p:pic>
      <p:sp>
        <p:nvSpPr>
          <p:cNvPr id="5" name="Footer Placeholder 4"/>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33268716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dirty="0"/>
              <a:t>For good atomization a twin fluid nozzle is used. Compressed air consumption is ~ 0.1 </a:t>
            </a:r>
            <a:r>
              <a:rPr lang="en-US" dirty="0" err="1"/>
              <a:t>kg</a:t>
            </a:r>
            <a:r>
              <a:rPr lang="en-US" baseline="-25000" dirty="0" err="1"/>
              <a:t>air</a:t>
            </a:r>
            <a:r>
              <a:rPr lang="en-US" dirty="0"/>
              <a:t>/</a:t>
            </a:r>
            <a:r>
              <a:rPr lang="en-US" dirty="0" err="1"/>
              <a:t>kg</a:t>
            </a:r>
            <a:r>
              <a:rPr lang="en-US" baseline="-25000" dirty="0" err="1"/>
              <a:t>liquid</a:t>
            </a:r>
            <a:r>
              <a:rPr lang="en-US" dirty="0"/>
              <a:t>.</a:t>
            </a:r>
            <a:endParaRPr lang="en-US" baseline="-25000" dirty="0"/>
          </a:p>
          <a:p>
            <a:r>
              <a:rPr lang="en-US" dirty="0"/>
              <a:t>There must be no obstacles in the liquid flow path.</a:t>
            </a:r>
          </a:p>
          <a:p>
            <a:r>
              <a:rPr lang="en-US" dirty="0"/>
              <a:t>Liquid (and air) pressure range is 3 – 5 bar, depending on design/supplier. </a:t>
            </a:r>
          </a:p>
          <a:p>
            <a:endParaRPr lang="en-GB" dirty="0"/>
          </a:p>
        </p:txBody>
      </p:sp>
      <p:sp>
        <p:nvSpPr>
          <p:cNvPr id="4" name="Title 3"/>
          <p:cNvSpPr>
            <a:spLocks noGrp="1"/>
          </p:cNvSpPr>
          <p:nvPr>
            <p:ph type="title"/>
          </p:nvPr>
        </p:nvSpPr>
        <p:spPr/>
        <p:txBody>
          <a:bodyPr/>
          <a:lstStyle/>
          <a:p>
            <a:r>
              <a:rPr lang="en-GB" dirty="0"/>
              <a:t>Injection Nozzle</a:t>
            </a:r>
          </a:p>
        </p:txBody>
      </p:sp>
      <p:pic>
        <p:nvPicPr>
          <p:cNvPr id="7" name="Picture 4" descr="npo0002ed"/>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0" y="3306763"/>
            <a:ext cx="4030663" cy="2646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5" descr="npo0002f0"/>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4249738" y="4022725"/>
            <a:ext cx="5427662" cy="168116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6" name="Footer Placeholder 5"/>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39898872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ctrTitle"/>
          </p:nvPr>
        </p:nvSpPr>
        <p:spPr>
          <a:xfrm>
            <a:off x="1423988" y="1916113"/>
            <a:ext cx="7921625" cy="1081087"/>
          </a:xfrm>
        </p:spPr>
        <p:txBody>
          <a:bodyPr/>
          <a:lstStyle/>
          <a:p>
            <a:pPr eaLnBrk="1" hangingPunct="1"/>
            <a:r>
              <a:rPr lang="en-GB" dirty="0" smtClean="0"/>
              <a:t>Sludge Handling</a:t>
            </a:r>
          </a:p>
        </p:txBody>
      </p:sp>
      <p:sp>
        <p:nvSpPr>
          <p:cNvPr id="4" name="Footer Placeholder 3"/>
          <p:cNvSpPr>
            <a:spLocks noGrp="1"/>
          </p:cNvSpPr>
          <p:nvPr>
            <p:ph type="ftr" sz="quarter" idx="18"/>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18006570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GB" dirty="0" smtClean="0"/>
              <a:t>Preferably storage pile and hoppers located in the same building (avoid outside spillage from loader transport)</a:t>
            </a:r>
          </a:p>
          <a:p>
            <a:r>
              <a:rPr lang="en-GB" dirty="0" smtClean="0"/>
              <a:t>Advantages:</a:t>
            </a:r>
          </a:p>
          <a:p>
            <a:pPr lvl="1"/>
            <a:r>
              <a:rPr lang="en-GB" dirty="0" smtClean="0"/>
              <a:t>Flexibility</a:t>
            </a:r>
          </a:p>
          <a:p>
            <a:pPr lvl="1"/>
            <a:r>
              <a:rPr lang="en-GB" dirty="0" smtClean="0"/>
              <a:t>Relatively cheap building</a:t>
            </a:r>
          </a:p>
          <a:p>
            <a:pPr lvl="1"/>
            <a:r>
              <a:rPr lang="en-GB" dirty="0" smtClean="0"/>
              <a:t>No limitations in size and feed rate</a:t>
            </a:r>
          </a:p>
          <a:p>
            <a:r>
              <a:rPr lang="en-GB" dirty="0" smtClean="0"/>
              <a:t>Drawbacks:</a:t>
            </a:r>
          </a:p>
          <a:p>
            <a:pPr lvl="1"/>
            <a:r>
              <a:rPr lang="en-GB" dirty="0" smtClean="0"/>
              <a:t>High operating costs for front end loader and operator</a:t>
            </a:r>
          </a:p>
          <a:p>
            <a:pPr lvl="1"/>
            <a:r>
              <a:rPr lang="en-GB" dirty="0" smtClean="0"/>
              <a:t>Depending on set up, first in - first out is not possible</a:t>
            </a:r>
          </a:p>
          <a:p>
            <a:pPr lvl="1"/>
            <a:r>
              <a:rPr lang="en-GB" dirty="0" smtClean="0"/>
              <a:t>Mobile equipment operating in explosive zones when handling fine combustible material</a:t>
            </a:r>
            <a:endParaRPr lang="en-GB" dirty="0"/>
          </a:p>
        </p:txBody>
      </p:sp>
      <p:sp>
        <p:nvSpPr>
          <p:cNvPr id="4" name="Title 3"/>
          <p:cNvSpPr>
            <a:spLocks noGrp="1"/>
          </p:cNvSpPr>
          <p:nvPr>
            <p:ph type="title"/>
          </p:nvPr>
        </p:nvSpPr>
        <p:spPr/>
        <p:txBody>
          <a:bodyPr/>
          <a:lstStyle/>
          <a:p>
            <a:r>
              <a:rPr lang="en-GB" dirty="0"/>
              <a:t>Loader operated Storage Hall</a:t>
            </a:r>
          </a:p>
        </p:txBody>
      </p:sp>
      <p:sp>
        <p:nvSpPr>
          <p:cNvPr id="6" name="Footer Placeholder 5"/>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42402442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Sludgy AFR</a:t>
            </a:r>
            <a:r>
              <a:rPr lang="en-GB" dirty="0"/>
              <a:t> – Example Overview</a:t>
            </a:r>
          </a:p>
        </p:txBody>
      </p:sp>
      <p:pic>
        <p:nvPicPr>
          <p:cNvPr id="7" name="Picture 3" descr="s_101_0150"/>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570880" y="1118592"/>
            <a:ext cx="2954338" cy="2216150"/>
          </a:xfrm>
          <a:prstGeom prst="rect">
            <a:avLst/>
          </a:prstGeom>
          <a:noFill/>
          <a:ln w="19050">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pic>
      <p:pic>
        <p:nvPicPr>
          <p:cNvPr id="8" name="Picture 4" descr="s_P101df0063_2"/>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3750643" y="1124942"/>
            <a:ext cx="2447925" cy="3314700"/>
          </a:xfrm>
          <a:prstGeom prst="rect">
            <a:avLst/>
          </a:prstGeom>
          <a:noFill/>
          <a:ln w="190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pic>
        <p:nvPicPr>
          <p:cNvPr id="9" name="Picture 5" descr="s_P101wew0048_2"/>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570880" y="3488730"/>
            <a:ext cx="2992438" cy="2827337"/>
          </a:xfrm>
          <a:prstGeom prst="rect">
            <a:avLst/>
          </a:prstGeom>
          <a:noFill/>
          <a:ln w="19050">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pic>
      <p:pic>
        <p:nvPicPr>
          <p:cNvPr id="10" name="Picture 6" descr="s_PICT3542"/>
          <p:cNvPicPr>
            <a:picLocks noChangeAspect="1" noChangeArrowheads="1"/>
          </p:cNvPicPr>
          <p:nvPr/>
        </p:nvPicPr>
        <p:blipFill>
          <a:blip r:embed="rId5">
            <a:extLst>
              <a:ext uri="{28A0092B-C50C-407E-A947-70E740481C1C}">
                <a14:useLocalDpi xmlns:a14="http://schemas.microsoft.com/office/drawing/2010/main" xmlns=""/>
              </a:ext>
            </a:extLst>
          </a:blip>
          <a:srcRect/>
          <a:stretch>
            <a:fillRect/>
          </a:stretch>
        </p:blipFill>
        <p:spPr bwMode="auto">
          <a:xfrm>
            <a:off x="3726830" y="4606330"/>
            <a:ext cx="4813300" cy="1673225"/>
          </a:xfrm>
          <a:prstGeom prst="rect">
            <a:avLst/>
          </a:prstGeom>
          <a:noFill/>
          <a:ln w="190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pic>
        <p:nvPicPr>
          <p:cNvPr id="11" name="Picture 7" descr="s_DSCN7970"/>
          <p:cNvPicPr>
            <a:picLocks noChangeAspect="1" noChangeArrowheads="1"/>
          </p:cNvPicPr>
          <p:nvPr/>
        </p:nvPicPr>
        <p:blipFill>
          <a:blip r:embed="rId6" cstate="screen">
            <a:extLst>
              <a:ext uri="{28A0092B-C50C-407E-A947-70E740481C1C}">
                <a14:useLocalDpi xmlns:a14="http://schemas.microsoft.com/office/drawing/2010/main" xmlns=""/>
              </a:ext>
            </a:extLst>
          </a:blip>
          <a:srcRect r="-107"/>
          <a:stretch>
            <a:fillRect/>
          </a:stretch>
        </p:blipFill>
        <p:spPr bwMode="auto">
          <a:xfrm>
            <a:off x="6376368" y="2814042"/>
            <a:ext cx="2197100" cy="1614488"/>
          </a:xfrm>
          <a:prstGeom prst="rect">
            <a:avLst/>
          </a:prstGeom>
          <a:noFill/>
          <a:ln w="190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pic>
        <p:nvPicPr>
          <p:cNvPr id="12" name="Picture 8"/>
          <p:cNvPicPr>
            <a:picLocks noChangeAspect="1" noChangeArrowheads="1"/>
          </p:cNvPicPr>
          <p:nvPr/>
        </p:nvPicPr>
        <p:blipFill>
          <a:blip r:embed="rId7" cstate="screen">
            <a:extLst>
              <a:ext uri="{28A0092B-C50C-407E-A947-70E740481C1C}">
                <a14:useLocalDpi xmlns:a14="http://schemas.microsoft.com/office/drawing/2010/main" xmlns=""/>
              </a:ext>
            </a:extLst>
          </a:blip>
          <a:srcRect r="-101"/>
          <a:stretch>
            <a:fillRect/>
          </a:stretch>
        </p:blipFill>
        <p:spPr bwMode="auto">
          <a:xfrm>
            <a:off x="6354143" y="1109067"/>
            <a:ext cx="2217737" cy="1576388"/>
          </a:xfrm>
          <a:prstGeom prst="rect">
            <a:avLst/>
          </a:prstGeom>
          <a:noFill/>
          <a:ln w="19050">
            <a:solidFill>
              <a:srgbClr val="FF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3" name="Picture 3" descr="s_101_0150"/>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585019" y="1147415"/>
            <a:ext cx="2954338" cy="2216150"/>
          </a:xfrm>
          <a:prstGeom prst="rect">
            <a:avLst/>
          </a:prstGeom>
          <a:noFill/>
          <a:ln w="190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pic>
        <p:nvPicPr>
          <p:cNvPr id="14" name="Picture 5" descr="s_P101wew0048_2"/>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585019" y="3517553"/>
            <a:ext cx="2992438" cy="2827337"/>
          </a:xfrm>
          <a:prstGeom prst="rect">
            <a:avLst/>
          </a:prstGeom>
          <a:noFill/>
          <a:ln w="190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5" name="Footer Placeholder 4"/>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265579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pPr marL="290513" indent="-290513">
              <a:buFont typeface="Times" pitchFamily="-96" charset="0"/>
              <a:buChar char="•"/>
            </a:pPr>
            <a:r>
              <a:rPr lang="en-GB" dirty="0"/>
              <a:t>Piston and valves are driven </a:t>
            </a:r>
            <a:r>
              <a:rPr lang="en-GB" dirty="0" smtClean="0"/>
              <a:t>hydraulically</a:t>
            </a:r>
            <a:endParaRPr lang="en-GB" dirty="0"/>
          </a:p>
          <a:p>
            <a:pPr marL="290513" indent="-290513">
              <a:buFont typeface="Times" pitchFamily="-96" charset="0"/>
              <a:buChar char="•"/>
            </a:pPr>
            <a:r>
              <a:rPr lang="en-GB" dirty="0"/>
              <a:t>Piston diameter 100 – 500 mm</a:t>
            </a:r>
            <a:br>
              <a:rPr lang="en-GB" dirty="0"/>
            </a:br>
            <a:r>
              <a:rPr lang="en-GB" sz="1800" dirty="0"/>
              <a:t>(Holcim standard application 100 – 200 mm)</a:t>
            </a:r>
          </a:p>
          <a:p>
            <a:pPr marL="290513" indent="-290513">
              <a:buFont typeface="Times" pitchFamily="-96" charset="0"/>
              <a:buChar char="•"/>
            </a:pPr>
            <a:r>
              <a:rPr lang="en-GB" dirty="0"/>
              <a:t>Pressure up to 100 </a:t>
            </a:r>
            <a:r>
              <a:rPr lang="en-GB" dirty="0" smtClean="0"/>
              <a:t>bar</a:t>
            </a:r>
            <a:endParaRPr lang="en-GB" sz="1800" dirty="0"/>
          </a:p>
          <a:p>
            <a:pPr marL="290513" indent="-290513">
              <a:buFont typeface="Times" pitchFamily="-96" charset="0"/>
              <a:buChar char="•"/>
            </a:pPr>
            <a:r>
              <a:rPr lang="en-GB" dirty="0"/>
              <a:t>Flow rate 0.2 – 500 </a:t>
            </a:r>
            <a:r>
              <a:rPr lang="en-US" dirty="0"/>
              <a:t>m3/h</a:t>
            </a:r>
            <a:r>
              <a:rPr lang="en-US" sz="2800" dirty="0"/>
              <a:t/>
            </a:r>
            <a:br>
              <a:rPr lang="en-US" sz="2800" dirty="0"/>
            </a:br>
            <a:r>
              <a:rPr lang="en-GB" sz="1800" dirty="0"/>
              <a:t>(Holcim standard application &lt; 30 </a:t>
            </a:r>
            <a:r>
              <a:rPr lang="en-US" sz="1800" dirty="0"/>
              <a:t>m</a:t>
            </a:r>
            <a:r>
              <a:rPr lang="en-US" sz="1800" baseline="30000" dirty="0"/>
              <a:t>3</a:t>
            </a:r>
            <a:r>
              <a:rPr lang="en-US" sz="1800" dirty="0"/>
              <a:t>/h</a:t>
            </a:r>
            <a:r>
              <a:rPr lang="en-US" sz="1800" dirty="0" smtClean="0"/>
              <a:t>)</a:t>
            </a:r>
            <a:endParaRPr lang="en-GB" sz="1800" dirty="0"/>
          </a:p>
          <a:p>
            <a:pPr marL="290513" indent="-290513">
              <a:buFont typeface="Times" pitchFamily="-96" charset="0"/>
              <a:buChar char="•"/>
            </a:pPr>
            <a:r>
              <a:rPr lang="en-GB" dirty="0"/>
              <a:t>Valve </a:t>
            </a:r>
            <a:r>
              <a:rPr lang="en-GB" dirty="0" smtClean="0"/>
              <a:t>types:</a:t>
            </a:r>
          </a:p>
          <a:p>
            <a:pPr marL="555626" lvl="1" indent="-290513">
              <a:buFont typeface="Times" pitchFamily="-96" charset="0"/>
              <a:buChar char="•"/>
            </a:pPr>
            <a:r>
              <a:rPr lang="en-GB" dirty="0" smtClean="0"/>
              <a:t>S-transfer </a:t>
            </a:r>
            <a:r>
              <a:rPr lang="en-GB" dirty="0"/>
              <a:t>tube </a:t>
            </a:r>
            <a:r>
              <a:rPr lang="en-GB" dirty="0" smtClean="0"/>
              <a:t>(Putzmeister)</a:t>
            </a:r>
          </a:p>
          <a:p>
            <a:pPr marL="555626" lvl="1" indent="-290513">
              <a:buFont typeface="Times" pitchFamily="-96" charset="0"/>
              <a:buChar char="•"/>
            </a:pPr>
            <a:r>
              <a:rPr lang="en-GB" dirty="0" smtClean="0"/>
              <a:t>Rock </a:t>
            </a:r>
            <a:r>
              <a:rPr lang="en-GB" dirty="0"/>
              <a:t>Valve </a:t>
            </a:r>
            <a:r>
              <a:rPr lang="en-GB" dirty="0" smtClean="0"/>
              <a:t>(</a:t>
            </a:r>
            <a:r>
              <a:rPr lang="en-GB" dirty="0" err="1" smtClean="0"/>
              <a:t>Schwing</a:t>
            </a:r>
            <a:r>
              <a:rPr lang="en-GB" dirty="0" smtClean="0"/>
              <a:t>)</a:t>
            </a:r>
          </a:p>
          <a:p>
            <a:pPr marL="555626" lvl="1" indent="-290513">
              <a:buFont typeface="Times" pitchFamily="-96" charset="0"/>
              <a:buChar char="•"/>
            </a:pPr>
            <a:r>
              <a:rPr lang="en-GB" dirty="0" smtClean="0"/>
              <a:t>Slide </a:t>
            </a:r>
            <a:r>
              <a:rPr lang="en-GB" dirty="0"/>
              <a:t>gate </a:t>
            </a:r>
            <a:r>
              <a:rPr lang="en-GB" dirty="0" smtClean="0"/>
              <a:t>valve (SID - Solid Pumps)</a:t>
            </a:r>
            <a:endParaRPr lang="en-GB" dirty="0"/>
          </a:p>
        </p:txBody>
      </p:sp>
      <p:sp>
        <p:nvSpPr>
          <p:cNvPr id="4" name="Title 3"/>
          <p:cNvSpPr>
            <a:spLocks noGrp="1"/>
          </p:cNvSpPr>
          <p:nvPr>
            <p:ph type="title"/>
          </p:nvPr>
        </p:nvSpPr>
        <p:spPr/>
        <p:txBody>
          <a:bodyPr/>
          <a:lstStyle/>
          <a:p>
            <a:r>
              <a:rPr lang="fr-FR" dirty="0" err="1"/>
              <a:t>Sludge</a:t>
            </a:r>
            <a:r>
              <a:rPr lang="fr-FR" dirty="0"/>
              <a:t> </a:t>
            </a:r>
            <a:r>
              <a:rPr lang="fr-FR" dirty="0" err="1"/>
              <a:t>Pumps</a:t>
            </a:r>
            <a:r>
              <a:rPr lang="fr-FR" dirty="0"/>
              <a:t> – </a:t>
            </a:r>
            <a:r>
              <a:rPr lang="fr-FR" dirty="0" err="1"/>
              <a:t>Hydraulic</a:t>
            </a:r>
            <a:r>
              <a:rPr lang="fr-FR" dirty="0"/>
              <a:t> Double Piston </a:t>
            </a:r>
            <a:r>
              <a:rPr lang="fr-FR" dirty="0" err="1" smtClean="0"/>
              <a:t>Pump</a:t>
            </a:r>
            <a:endParaRPr lang="en-GB" dirty="0"/>
          </a:p>
        </p:txBody>
      </p:sp>
      <p:pic>
        <p:nvPicPr>
          <p:cNvPr id="7" name="Picture 2" descr="Putzmeister KOS"/>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6058321" y="3187700"/>
            <a:ext cx="3621087" cy="1528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8" name="Group 7"/>
          <p:cNvGrpSpPr>
            <a:grpSpLocks/>
          </p:cNvGrpSpPr>
          <p:nvPr/>
        </p:nvGrpSpPr>
        <p:grpSpPr bwMode="auto">
          <a:xfrm>
            <a:off x="7257256" y="5047693"/>
            <a:ext cx="2058987" cy="1225550"/>
            <a:chOff x="4601" y="1952"/>
            <a:chExt cx="1501" cy="1130"/>
          </a:xfrm>
        </p:grpSpPr>
        <p:pic>
          <p:nvPicPr>
            <p:cNvPr id="9" name="Picture 8" descr="Schwing transfer tube valve"/>
            <p:cNvPicPr>
              <a:picLocks noChangeAspect="1" noChangeArrowheads="1"/>
            </p:cNvPicPr>
            <p:nvPr/>
          </p:nvPicPr>
          <p:blipFill>
            <a:blip r:embed="rId3" cstate="screen">
              <a:extLst>
                <a:ext uri="{28A0092B-C50C-407E-A947-70E740481C1C}">
                  <a14:useLocalDpi xmlns:a14="http://schemas.microsoft.com/office/drawing/2010/main" xmlns=""/>
                </a:ext>
              </a:extLst>
            </a:blip>
            <a:srcRect b="-34"/>
            <a:stretch>
              <a:fillRect/>
            </a:stretch>
          </p:blipFill>
          <p:spPr bwMode="auto">
            <a:xfrm>
              <a:off x="4601" y="1952"/>
              <a:ext cx="1501" cy="11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 Box 9"/>
            <p:cNvSpPr txBox="1">
              <a:spLocks noChangeArrowheads="1"/>
            </p:cNvSpPr>
            <p:nvPr/>
          </p:nvSpPr>
          <p:spPr bwMode="auto">
            <a:xfrm>
              <a:off x="5221" y="1967"/>
              <a:ext cx="720" cy="4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200">
                  <a:solidFill>
                    <a:schemeClr val="tx1"/>
                  </a:solidFill>
                  <a:latin typeface="Arial" pitchFamily="34" charset="0"/>
                </a:defRPr>
              </a:lvl1pPr>
              <a:lvl2pPr marL="742950" indent="-285750">
                <a:defRPr sz="2200">
                  <a:solidFill>
                    <a:schemeClr val="tx1"/>
                  </a:solidFill>
                  <a:latin typeface="Arial" pitchFamily="34" charset="0"/>
                </a:defRPr>
              </a:lvl2pPr>
              <a:lvl3pPr marL="1143000" indent="-228600">
                <a:defRPr sz="2200">
                  <a:solidFill>
                    <a:schemeClr val="tx1"/>
                  </a:solidFill>
                  <a:latin typeface="Arial" pitchFamily="34" charset="0"/>
                </a:defRPr>
              </a:lvl3pPr>
              <a:lvl4pPr marL="1600200" indent="-228600">
                <a:defRPr sz="2200">
                  <a:solidFill>
                    <a:schemeClr val="tx1"/>
                  </a:solidFill>
                  <a:latin typeface="Arial" pitchFamily="34" charset="0"/>
                </a:defRPr>
              </a:lvl4pPr>
              <a:lvl5pPr marL="2057400" indent="-228600">
                <a:defRPr sz="22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9pPr>
            </a:lstStyle>
            <a:p>
              <a:pPr>
                <a:spcBef>
                  <a:spcPct val="50000"/>
                </a:spcBef>
              </a:pPr>
              <a:r>
                <a:rPr lang="de-CH" sz="1200" b="1"/>
                <a:t>Rock Valve</a:t>
              </a:r>
              <a:endParaRPr lang="en-US" sz="1200" b="1"/>
            </a:p>
          </p:txBody>
        </p:sp>
      </p:grpSp>
      <p:sp>
        <p:nvSpPr>
          <p:cNvPr id="11" name="Rectangle 10"/>
          <p:cNvSpPr>
            <a:spLocks noChangeArrowheads="1"/>
          </p:cNvSpPr>
          <p:nvPr/>
        </p:nvSpPr>
        <p:spPr bwMode="auto">
          <a:xfrm>
            <a:off x="6813550" y="3187700"/>
            <a:ext cx="1266825"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GB" sz="1200" b="1"/>
              <a:t>S-transfer tube</a:t>
            </a:r>
            <a:endParaRPr lang="en-US" sz="1200" b="1"/>
          </a:p>
        </p:txBody>
      </p:sp>
      <p:grpSp>
        <p:nvGrpSpPr>
          <p:cNvPr id="2" name="Group 1"/>
          <p:cNvGrpSpPr/>
          <p:nvPr/>
        </p:nvGrpSpPr>
        <p:grpSpPr>
          <a:xfrm>
            <a:off x="6875089" y="1448636"/>
            <a:ext cx="1987550" cy="1531937"/>
            <a:chOff x="6875089" y="1448636"/>
            <a:chExt cx="1987550" cy="1531937"/>
          </a:xfrm>
        </p:grpSpPr>
        <p:pic>
          <p:nvPicPr>
            <p:cNvPr id="12" name="Picture 12"/>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6875089" y="1448636"/>
              <a:ext cx="1987550" cy="1531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Rectangle 13"/>
            <p:cNvSpPr>
              <a:spLocks noChangeArrowheads="1"/>
            </p:cNvSpPr>
            <p:nvPr/>
          </p:nvSpPr>
          <p:spPr bwMode="auto">
            <a:xfrm>
              <a:off x="7950210" y="2650658"/>
              <a:ext cx="912429"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GB" sz="1200" b="1" dirty="0"/>
                <a:t>Slide </a:t>
              </a:r>
              <a:r>
                <a:rPr lang="en-GB" sz="1200" b="1" dirty="0" smtClean="0"/>
                <a:t>gate</a:t>
              </a:r>
              <a:endParaRPr lang="en-US" sz="1200" b="1" dirty="0"/>
            </a:p>
          </p:txBody>
        </p:sp>
      </p:grpSp>
      <p:sp>
        <p:nvSpPr>
          <p:cNvPr id="14" name="Footer Placeholder 1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13508161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994" name="Group 2"/>
          <p:cNvGrpSpPr>
            <a:grpSpLocks/>
          </p:cNvGrpSpPr>
          <p:nvPr/>
        </p:nvGrpSpPr>
        <p:grpSpPr bwMode="auto">
          <a:xfrm>
            <a:off x="6149975" y="4192588"/>
            <a:ext cx="3654425" cy="2051050"/>
            <a:chOff x="6149186" y="4470400"/>
            <a:chExt cx="3160183" cy="1773238"/>
          </a:xfrm>
        </p:grpSpPr>
        <p:pic>
          <p:nvPicPr>
            <p:cNvPr id="85003" name="Picture 1"/>
            <p:cNvPicPr>
              <a:picLocks noChangeAspect="1"/>
            </p:cNvPicPr>
            <p:nvPr/>
          </p:nvPicPr>
          <p:blipFill>
            <a:blip r:embed="rId2" cstate="screen">
              <a:extLst>
                <a:ext uri="{28A0092B-C50C-407E-A947-70E740481C1C}">
                  <a14:useLocalDpi xmlns:a14="http://schemas.microsoft.com/office/drawing/2010/main" xmlns=""/>
                </a:ext>
              </a:extLst>
            </a:blip>
            <a:srcRect r="34866"/>
            <a:stretch>
              <a:fillRect/>
            </a:stretch>
          </p:blipFill>
          <p:spPr bwMode="auto">
            <a:xfrm>
              <a:off x="6149186" y="4470401"/>
              <a:ext cx="2440338" cy="1773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5004" name="Picture 12"/>
            <p:cNvPicPr>
              <a:picLocks noChangeAspect="1"/>
            </p:cNvPicPr>
            <p:nvPr/>
          </p:nvPicPr>
          <p:blipFill>
            <a:blip r:embed="rId2" cstate="screen">
              <a:extLst>
                <a:ext uri="{28A0092B-C50C-407E-A947-70E740481C1C}">
                  <a14:useLocalDpi xmlns:a14="http://schemas.microsoft.com/office/drawing/2010/main" xmlns=""/>
                </a:ext>
              </a:extLst>
            </a:blip>
            <a:srcRect l="80797"/>
            <a:stretch>
              <a:fillRect/>
            </a:stretch>
          </p:blipFill>
          <p:spPr bwMode="auto">
            <a:xfrm>
              <a:off x="8589522" y="4470400"/>
              <a:ext cx="719847" cy="1773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4995" name="Title 1"/>
          <p:cNvSpPr>
            <a:spLocks noGrp="1"/>
          </p:cNvSpPr>
          <p:nvPr>
            <p:ph type="title"/>
          </p:nvPr>
        </p:nvSpPr>
        <p:spPr/>
        <p:txBody>
          <a:bodyPr/>
          <a:lstStyle/>
          <a:p>
            <a:pPr eaLnBrk="1" hangingPunct="1"/>
            <a:r>
              <a:rPr lang="en-US" smtClean="0"/>
              <a:t>Sludge AF Feeding</a:t>
            </a:r>
          </a:p>
        </p:txBody>
      </p:sp>
      <p:sp>
        <p:nvSpPr>
          <p:cNvPr id="84996" name="TextBox 4"/>
          <p:cNvSpPr txBox="1">
            <a:spLocks noChangeArrowheads="1"/>
          </p:cNvSpPr>
          <p:nvPr/>
        </p:nvSpPr>
        <p:spPr bwMode="auto">
          <a:xfrm>
            <a:off x="601663" y="4086225"/>
            <a:ext cx="33655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dirty="0">
                <a:solidFill>
                  <a:srgbClr val="FF0000"/>
                </a:solidFill>
              </a:rPr>
              <a:t>Standard Solution with Storage</a:t>
            </a:r>
          </a:p>
        </p:txBody>
      </p:sp>
      <p:sp>
        <p:nvSpPr>
          <p:cNvPr id="84997" name="TextBox 5"/>
          <p:cNvSpPr txBox="1">
            <a:spLocks noChangeArrowheads="1"/>
          </p:cNvSpPr>
          <p:nvPr/>
        </p:nvSpPr>
        <p:spPr bwMode="auto">
          <a:xfrm>
            <a:off x="1635125" y="1206500"/>
            <a:ext cx="49307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dirty="0">
                <a:solidFill>
                  <a:srgbClr val="FF0000"/>
                </a:solidFill>
              </a:rPr>
              <a:t>Standard Solution for ready-to-burn Sludge AF</a:t>
            </a:r>
          </a:p>
        </p:txBody>
      </p:sp>
      <p:sp>
        <p:nvSpPr>
          <p:cNvPr id="84998" name="TextBox 8"/>
          <p:cNvSpPr txBox="1">
            <a:spLocks noChangeArrowheads="1"/>
          </p:cNvSpPr>
          <p:nvPr/>
        </p:nvSpPr>
        <p:spPr bwMode="auto">
          <a:xfrm>
            <a:off x="6818313" y="3871913"/>
            <a:ext cx="21082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a:solidFill>
                  <a:srgbClr val="FF0000"/>
                </a:solidFill>
              </a:rPr>
              <a:t>Starter Kit Solution</a:t>
            </a:r>
          </a:p>
        </p:txBody>
      </p:sp>
      <p:pic>
        <p:nvPicPr>
          <p:cNvPr id="84999" name="Picture 2"/>
          <p:cNvPicPr>
            <a:picLocks noChangeAspect="1"/>
          </p:cNvPicPr>
          <p:nvPr/>
        </p:nvPicPr>
        <p:blipFill>
          <a:blip r:embed="rId3" cstate="screen">
            <a:extLst>
              <a:ext uri="{28A0092B-C50C-407E-A947-70E740481C1C}">
                <a14:useLocalDpi xmlns:a14="http://schemas.microsoft.com/office/drawing/2010/main" xmlns=""/>
              </a:ext>
            </a:extLst>
          </a:blip>
          <a:srcRect b="58"/>
          <a:stretch>
            <a:fillRect/>
          </a:stretch>
        </p:blipFill>
        <p:spPr bwMode="auto">
          <a:xfrm>
            <a:off x="1698625" y="1792288"/>
            <a:ext cx="4562475" cy="1909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5000" name="Picture 3"/>
          <p:cNvPicPr>
            <a:picLocks noChangeAspect="1"/>
          </p:cNvPicPr>
          <p:nvPr/>
        </p:nvPicPr>
        <p:blipFill>
          <a:blip r:embed="rId4" cstate="screen">
            <a:extLst>
              <a:ext uri="{28A0092B-C50C-407E-A947-70E740481C1C}">
                <a14:useLocalDpi xmlns:a14="http://schemas.microsoft.com/office/drawing/2010/main" xmlns=""/>
              </a:ext>
            </a:extLst>
          </a:blip>
          <a:srcRect r="17"/>
          <a:stretch>
            <a:fillRect/>
          </a:stretch>
        </p:blipFill>
        <p:spPr bwMode="auto">
          <a:xfrm>
            <a:off x="904875" y="4856163"/>
            <a:ext cx="4754563" cy="1387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13"/>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3708820114"/>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Title 2"/>
          <p:cNvSpPr>
            <a:spLocks noGrp="1"/>
          </p:cNvSpPr>
          <p:nvPr>
            <p:ph type="title"/>
          </p:nvPr>
        </p:nvSpPr>
        <p:spPr/>
        <p:txBody>
          <a:bodyPr/>
          <a:lstStyle/>
          <a:p>
            <a:pPr eaLnBrk="1" hangingPunct="1"/>
            <a:r>
              <a:rPr lang="en-US" dirty="0"/>
              <a:t>Standard Solution for ready-to-burn Sludge AF</a:t>
            </a:r>
          </a:p>
        </p:txBody>
      </p:sp>
      <p:pic>
        <p:nvPicPr>
          <p:cNvPr id="83974" name="Picture 2"/>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560512" y="1412776"/>
            <a:ext cx="5836850" cy="446414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 name="Picture 5" descr="Lkw_Annahme_1PDL_f"/>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xmlns=""/>
              </a:ext>
            </a:extLst>
          </a:blip>
          <a:srcRect/>
          <a:stretch>
            <a:fillRect/>
          </a:stretch>
        </p:blipFill>
        <p:spPr bwMode="auto">
          <a:xfrm>
            <a:off x="6537176" y="1412776"/>
            <a:ext cx="2973977" cy="3240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14977174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dirty="0"/>
              <a:t>Successful tests at </a:t>
            </a:r>
            <a:r>
              <a:rPr lang="en-US" dirty="0" err="1"/>
              <a:t>Albox</a:t>
            </a:r>
            <a:r>
              <a:rPr lang="en-US" dirty="0"/>
              <a:t> platform, </a:t>
            </a:r>
            <a:r>
              <a:rPr lang="en-US" dirty="0" smtClean="0"/>
              <a:t>Pedro Leopoldo and SCCC</a:t>
            </a:r>
            <a:endParaRPr lang="en-US" dirty="0"/>
          </a:p>
          <a:p>
            <a:r>
              <a:rPr lang="en-US" dirty="0" smtClean="0"/>
              <a:t>Pneumatic </a:t>
            </a:r>
            <a:r>
              <a:rPr lang="en-US" dirty="0"/>
              <a:t>d</a:t>
            </a:r>
            <a:r>
              <a:rPr lang="en-US" dirty="0" smtClean="0"/>
              <a:t>efragmentation </a:t>
            </a:r>
            <a:r>
              <a:rPr lang="en-US" dirty="0"/>
              <a:t>is feasible for flowable and not compressible sludges.</a:t>
            </a:r>
          </a:p>
          <a:p>
            <a:endParaRPr lang="en-GB" dirty="0"/>
          </a:p>
        </p:txBody>
      </p:sp>
      <p:sp>
        <p:nvSpPr>
          <p:cNvPr id="4" name="Title 3"/>
          <p:cNvSpPr>
            <a:spLocks noGrp="1"/>
          </p:cNvSpPr>
          <p:nvPr>
            <p:ph type="title"/>
          </p:nvPr>
        </p:nvSpPr>
        <p:spPr/>
        <p:txBody>
          <a:bodyPr/>
          <a:lstStyle/>
          <a:p>
            <a:r>
              <a:rPr lang="en-US" dirty="0"/>
              <a:t>Sludge Injection – </a:t>
            </a:r>
            <a:r>
              <a:rPr lang="en-GB" dirty="0" smtClean="0"/>
              <a:t>Pneumatic Atomization/Fragmentation</a:t>
            </a:r>
            <a:endParaRPr lang="en-GB" dirty="0"/>
          </a:p>
        </p:txBody>
      </p:sp>
      <p:pic>
        <p:nvPicPr>
          <p:cNvPr id="7" name="Picture 4" descr="DSCN4891"/>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560512" y="2759199"/>
            <a:ext cx="1853719" cy="24700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5" descr="DSCN4897"/>
          <p:cNvPicPr>
            <a:picLocks noChangeAspect="1" noChangeArrowheads="1"/>
          </p:cNvPicPr>
          <p:nvPr/>
        </p:nvPicPr>
        <p:blipFill>
          <a:blip r:embed="rId3" cstate="screen">
            <a:lum bright="12000" contrast="18000"/>
            <a:extLst>
              <a:ext uri="{28A0092B-C50C-407E-A947-70E740481C1C}">
                <a14:useLocalDpi xmlns:a14="http://schemas.microsoft.com/office/drawing/2010/main" xmlns=""/>
              </a:ext>
            </a:extLst>
          </a:blip>
          <a:srcRect b="-67"/>
          <a:stretch>
            <a:fillRect/>
          </a:stretch>
        </p:blipFill>
        <p:spPr bwMode="auto">
          <a:xfrm>
            <a:off x="2549191" y="2759199"/>
            <a:ext cx="3339913" cy="24700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Box 6"/>
          <p:cNvSpPr txBox="1">
            <a:spLocks noChangeArrowheads="1"/>
          </p:cNvSpPr>
          <p:nvPr/>
        </p:nvSpPr>
        <p:spPr bwMode="auto">
          <a:xfrm>
            <a:off x="837276" y="5243034"/>
            <a:ext cx="1277938" cy="473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200">
                <a:solidFill>
                  <a:schemeClr val="tx1"/>
                </a:solidFill>
                <a:latin typeface="Arial" pitchFamily="34" charset="0"/>
              </a:defRPr>
            </a:lvl1pPr>
            <a:lvl2pPr marL="742950" indent="-285750">
              <a:defRPr sz="2200">
                <a:solidFill>
                  <a:schemeClr val="tx1"/>
                </a:solidFill>
                <a:latin typeface="Arial" pitchFamily="34" charset="0"/>
              </a:defRPr>
            </a:lvl2pPr>
            <a:lvl3pPr marL="1143000" indent="-228600">
              <a:defRPr sz="2200">
                <a:solidFill>
                  <a:schemeClr val="tx1"/>
                </a:solidFill>
                <a:latin typeface="Arial" pitchFamily="34" charset="0"/>
              </a:defRPr>
            </a:lvl3pPr>
            <a:lvl4pPr marL="1600200" indent="-228600">
              <a:defRPr sz="2200">
                <a:solidFill>
                  <a:schemeClr val="tx1"/>
                </a:solidFill>
                <a:latin typeface="Arial" pitchFamily="34" charset="0"/>
              </a:defRPr>
            </a:lvl4pPr>
            <a:lvl5pPr marL="2057400" indent="-228600">
              <a:defRPr sz="22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200">
                <a:solidFill>
                  <a:schemeClr val="tx1"/>
                </a:solidFill>
                <a:latin typeface="Arial" pitchFamily="34" charset="0"/>
              </a:defRPr>
            </a:lvl9pPr>
          </a:lstStyle>
          <a:p>
            <a:pPr algn="l"/>
            <a:r>
              <a:rPr lang="en-US" sz="1000" dirty="0"/>
              <a:t>Nozzle </a:t>
            </a:r>
            <a:r>
              <a:rPr lang="en-US" sz="1000" dirty="0">
                <a:cs typeface="Arial" pitchFamily="34" charset="0"/>
              </a:rPr>
              <a:t>Ø</a:t>
            </a:r>
            <a:r>
              <a:rPr lang="en-US" sz="1000" dirty="0"/>
              <a:t> 107 mm</a:t>
            </a:r>
          </a:p>
          <a:p>
            <a:pPr algn="l"/>
            <a:r>
              <a:rPr lang="en-US" sz="1000" dirty="0"/>
              <a:t>1 kg Sludge / kg Air</a:t>
            </a:r>
          </a:p>
        </p:txBody>
      </p:sp>
      <p:sp>
        <p:nvSpPr>
          <p:cNvPr id="10" name="TextBox 9"/>
          <p:cNvSpPr txBox="1"/>
          <p:nvPr/>
        </p:nvSpPr>
        <p:spPr>
          <a:xfrm>
            <a:off x="7560532" y="116632"/>
            <a:ext cx="2000980" cy="338554"/>
          </a:xfrm>
          <a:prstGeom prst="rect">
            <a:avLst/>
          </a:prstGeom>
          <a:noFill/>
        </p:spPr>
        <p:txBody>
          <a:bodyPr wrap="square" rtlCol="0">
            <a:spAutoFit/>
          </a:bodyPr>
          <a:lstStyle/>
          <a:p>
            <a:r>
              <a:rPr lang="en-US" sz="1600" dirty="0" smtClean="0">
                <a:solidFill>
                  <a:srgbClr val="FF0000"/>
                </a:solidFill>
                <a:latin typeface="Arial" pitchFamily="34" charset="0"/>
                <a:cs typeface="Arial" pitchFamily="34" charset="0"/>
              </a:rPr>
              <a:t>Video: Acid sludge</a:t>
            </a:r>
          </a:p>
        </p:txBody>
      </p:sp>
      <p:sp>
        <p:nvSpPr>
          <p:cNvPr id="6" name="Footer Placeholder 5"/>
          <p:cNvSpPr>
            <a:spLocks noGrp="1"/>
          </p:cNvSpPr>
          <p:nvPr>
            <p:ph type="ftr" sz="quarter" idx="13"/>
          </p:nvPr>
        </p:nvSpPr>
        <p:spPr/>
        <p:txBody>
          <a:bodyPr/>
          <a:lstStyle/>
          <a:p>
            <a:r>
              <a:rPr lang="en-US" noProof="0" smtClean="0"/>
              <a:t>SPREAD Course 2016, Settat</a:t>
            </a:r>
            <a:endParaRPr lang="en-US" noProof="0" dirty="0"/>
          </a:p>
        </p:txBody>
      </p:sp>
      <p:pic>
        <p:nvPicPr>
          <p:cNvPr id="5122" name="Picture 2"/>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5982884" y="3010685"/>
            <a:ext cx="3578628" cy="19670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740557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GB" sz="2000" dirty="0" smtClean="0"/>
              <a:t>Cold test at PR plant in Sept 2007 with simplified test equipment</a:t>
            </a:r>
            <a:endParaRPr lang="en-US" sz="2000" dirty="0" smtClean="0"/>
          </a:p>
          <a:p>
            <a:endParaRPr lang="en-GB" sz="2000" dirty="0"/>
          </a:p>
        </p:txBody>
      </p:sp>
      <p:sp>
        <p:nvSpPr>
          <p:cNvPr id="4" name="Title 3"/>
          <p:cNvSpPr>
            <a:spLocks noGrp="1"/>
          </p:cNvSpPr>
          <p:nvPr>
            <p:ph type="title"/>
          </p:nvPr>
        </p:nvSpPr>
        <p:spPr/>
        <p:txBody>
          <a:bodyPr/>
          <a:lstStyle/>
          <a:p>
            <a:r>
              <a:rPr lang="en-US" smtClean="0"/>
              <a:t>Sludge Injection – </a:t>
            </a:r>
            <a:r>
              <a:rPr lang="en-GB" smtClean="0"/>
              <a:t>Mechanical Atomization</a:t>
            </a:r>
            <a:endParaRPr lang="en-GB" dirty="0"/>
          </a:p>
        </p:txBody>
      </p:sp>
      <p:pic>
        <p:nvPicPr>
          <p:cNvPr id="7" name="Picture 5"/>
          <p:cNvPicPr>
            <a:picLocks noChangeAspect="1" noChangeArrowheads="1"/>
          </p:cNvPicPr>
          <p:nvPr/>
        </p:nvPicPr>
        <p:blipFill>
          <a:blip r:embed="rId2" cstate="screen">
            <a:lum bright="12000"/>
            <a:extLst>
              <a:ext uri="{28A0092B-C50C-407E-A947-70E740481C1C}">
                <a14:useLocalDpi xmlns:a14="http://schemas.microsoft.com/office/drawing/2010/main" xmlns=""/>
              </a:ext>
            </a:extLst>
          </a:blip>
          <a:srcRect/>
          <a:stretch>
            <a:fillRect/>
          </a:stretch>
        </p:blipFill>
        <p:spPr bwMode="auto">
          <a:xfrm>
            <a:off x="898525" y="1579017"/>
            <a:ext cx="3686175" cy="2486025"/>
          </a:xfrm>
          <a:prstGeom prst="rect">
            <a:avLst/>
          </a:prstGeom>
          <a:noFill/>
          <a:ln w="9525" algn="ctr">
            <a:solidFill>
              <a:schemeClr val="tx1"/>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8" name="Picture 6"/>
          <p:cNvPicPr>
            <a:picLocks noChangeAspect="1" noChangeArrowheads="1"/>
          </p:cNvPicPr>
          <p:nvPr/>
        </p:nvPicPr>
        <p:blipFill>
          <a:blip r:embed="rId3" cstate="screen">
            <a:lum bright="6000"/>
            <a:extLst>
              <a:ext uri="{28A0092B-C50C-407E-A947-70E740481C1C}">
                <a14:useLocalDpi xmlns:a14="http://schemas.microsoft.com/office/drawing/2010/main" xmlns=""/>
              </a:ext>
            </a:extLst>
          </a:blip>
          <a:srcRect/>
          <a:stretch>
            <a:fillRect/>
          </a:stretch>
        </p:blipFill>
        <p:spPr bwMode="auto">
          <a:xfrm>
            <a:off x="4645025" y="1556792"/>
            <a:ext cx="1893887" cy="2509837"/>
          </a:xfrm>
          <a:prstGeom prst="rect">
            <a:avLst/>
          </a:prstGeom>
          <a:noFill/>
          <a:ln w="9525" algn="ctr">
            <a:solidFill>
              <a:schemeClr val="tx1"/>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9" name="Rectangle 9"/>
          <p:cNvSpPr>
            <a:spLocks noChangeArrowheads="1"/>
          </p:cNvSpPr>
          <p:nvPr/>
        </p:nvSpPr>
        <p:spPr bwMode="auto">
          <a:xfrm>
            <a:off x="6564312" y="1775867"/>
            <a:ext cx="2274888" cy="596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l">
              <a:spcBef>
                <a:spcPct val="0"/>
              </a:spcBef>
              <a:spcAft>
                <a:spcPct val="0"/>
              </a:spcAft>
              <a:buClrTx/>
              <a:buSzTx/>
              <a:buFontTx/>
              <a:buNone/>
            </a:pPr>
            <a:r>
              <a:rPr lang="en-GB" sz="1100">
                <a:cs typeface="Times New Roman" pitchFamily="18" charset="0"/>
              </a:rPr>
              <a:t>Sludge rotor including protection housing over the sludge double piston pump hopper</a:t>
            </a:r>
            <a:endParaRPr lang="en-GB" sz="2400"/>
          </a:p>
        </p:txBody>
      </p:sp>
      <p:pic>
        <p:nvPicPr>
          <p:cNvPr id="10" name="Picture 10"/>
          <p:cNvPicPr>
            <a:picLocks noChangeAspect="1" noChangeArrowheads="1"/>
          </p:cNvPicPr>
          <p:nvPr/>
        </p:nvPicPr>
        <p:blipFill>
          <a:blip r:embed="rId4">
            <a:lum bright="12000"/>
            <a:extLst>
              <a:ext uri="{28A0092B-C50C-407E-A947-70E740481C1C}">
                <a14:useLocalDpi xmlns:a14="http://schemas.microsoft.com/office/drawing/2010/main" xmlns=""/>
              </a:ext>
            </a:extLst>
          </a:blip>
          <a:srcRect/>
          <a:stretch>
            <a:fillRect/>
          </a:stretch>
        </p:blipFill>
        <p:spPr bwMode="auto">
          <a:xfrm>
            <a:off x="900112" y="4111079"/>
            <a:ext cx="2886075" cy="2162175"/>
          </a:xfrm>
          <a:prstGeom prst="rect">
            <a:avLst/>
          </a:prstGeom>
          <a:noFill/>
          <a:ln w="9525" algn="ctr">
            <a:solidFill>
              <a:schemeClr val="tx1"/>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1" name="Picture 11"/>
          <p:cNvPicPr>
            <a:picLocks noChangeAspect="1" noChangeArrowheads="1"/>
          </p:cNvPicPr>
          <p:nvPr/>
        </p:nvPicPr>
        <p:blipFill>
          <a:blip r:embed="rId5">
            <a:lum bright="12000"/>
            <a:extLst>
              <a:ext uri="{28A0092B-C50C-407E-A947-70E740481C1C}">
                <a14:useLocalDpi xmlns:a14="http://schemas.microsoft.com/office/drawing/2010/main" xmlns=""/>
              </a:ext>
            </a:extLst>
          </a:blip>
          <a:srcRect/>
          <a:stretch>
            <a:fillRect/>
          </a:stretch>
        </p:blipFill>
        <p:spPr bwMode="auto">
          <a:xfrm>
            <a:off x="3856037" y="4103142"/>
            <a:ext cx="2886075" cy="2171700"/>
          </a:xfrm>
          <a:prstGeom prst="rect">
            <a:avLst/>
          </a:prstGeom>
          <a:noFill/>
          <a:ln w="9525" algn="ctr">
            <a:solidFill>
              <a:schemeClr val="tx1"/>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2" name="Rectangle 14"/>
          <p:cNvSpPr>
            <a:spLocks noChangeArrowheads="1"/>
          </p:cNvSpPr>
          <p:nvPr/>
        </p:nvSpPr>
        <p:spPr bwMode="auto">
          <a:xfrm>
            <a:off x="6775450" y="5277892"/>
            <a:ext cx="2170112" cy="428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p>
            <a:pPr algn="l">
              <a:spcBef>
                <a:spcPct val="0"/>
              </a:spcBef>
              <a:spcAft>
                <a:spcPct val="0"/>
              </a:spcAft>
              <a:buClrTx/>
              <a:buSzTx/>
              <a:buFontTx/>
              <a:buNone/>
            </a:pPr>
            <a:r>
              <a:rPr lang="en-GB" sz="1100">
                <a:cs typeface="Times New Roman" pitchFamily="18" charset="0"/>
              </a:rPr>
              <a:t>Sludge rotor is atomizing sludge flow of 13 m3/h</a:t>
            </a:r>
            <a:endParaRPr lang="en-GB" sz="2400"/>
          </a:p>
        </p:txBody>
      </p:sp>
      <p:sp>
        <p:nvSpPr>
          <p:cNvPr id="6" name="Footer Placeholder 5"/>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357279388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a:spLocks noGrp="1" noChangeArrowheads="1"/>
          </p:cNvSpPr>
          <p:nvPr>
            <p:ph sz="quarter" idx="14"/>
          </p:nvPr>
        </p:nvSpPr>
        <p:spPr>
          <a:xfrm>
            <a:off x="560388" y="1123950"/>
            <a:ext cx="8785225" cy="5113338"/>
          </a:xfrm>
        </p:spPr>
        <p:txBody>
          <a:bodyPr/>
          <a:lstStyle/>
          <a:p>
            <a:pPr eaLnBrk="1" hangingPunct="1"/>
            <a:r>
              <a:rPr lang="en-GB" dirty="0" smtClean="0"/>
              <a:t>AFR has mostly non-standard material properties. Specially designed handling equipment is needed </a:t>
            </a:r>
            <a:br>
              <a:rPr lang="en-GB" dirty="0" smtClean="0"/>
            </a:br>
            <a:r>
              <a:rPr lang="en-GB" b="1" dirty="0" smtClean="0">
                <a:sym typeface="Wingdings" panose="05000000000000000000" pitchFamily="2" charset="2"/>
              </a:rPr>
              <a:t> </a:t>
            </a:r>
            <a:r>
              <a:rPr lang="en-GB" b="1" dirty="0" smtClean="0"/>
              <a:t>AFR is different!</a:t>
            </a:r>
          </a:p>
          <a:p>
            <a:pPr eaLnBrk="1" hangingPunct="1"/>
            <a:r>
              <a:rPr lang="en-GB" dirty="0" smtClean="0"/>
              <a:t>Changing waste markets and AFR properties call for handling installations with high versatility </a:t>
            </a:r>
            <a:r>
              <a:rPr lang="en-GB" dirty="0" smtClean="0">
                <a:solidFill>
                  <a:schemeClr val="accent1"/>
                </a:solidFill>
              </a:rPr>
              <a:t/>
            </a:r>
            <a:br>
              <a:rPr lang="en-GB" dirty="0" smtClean="0">
                <a:solidFill>
                  <a:schemeClr val="accent1"/>
                </a:solidFill>
              </a:rPr>
            </a:br>
            <a:r>
              <a:rPr lang="en-GB" b="1" dirty="0" smtClean="0">
                <a:sym typeface="Wingdings" panose="05000000000000000000" pitchFamily="2" charset="2"/>
              </a:rPr>
              <a:t> </a:t>
            </a:r>
            <a:r>
              <a:rPr lang="en-GB" b="1" dirty="0" smtClean="0"/>
              <a:t>Flexibility is the Key!</a:t>
            </a:r>
          </a:p>
          <a:p>
            <a:pPr eaLnBrk="1" hangingPunct="1"/>
            <a:r>
              <a:rPr lang="en-GB" dirty="0" smtClean="0"/>
              <a:t>Nevertheless, material deliveries must meet minimum standards in terms of physical quality</a:t>
            </a:r>
          </a:p>
          <a:p>
            <a:pPr eaLnBrk="1" hangingPunct="1"/>
            <a:r>
              <a:rPr lang="en-GB" dirty="0" smtClean="0"/>
              <a:t>3 key elements for accurate solid AFR dosing: </a:t>
            </a:r>
            <a:br>
              <a:rPr lang="en-GB" dirty="0" smtClean="0"/>
            </a:br>
            <a:r>
              <a:rPr lang="en-GB" b="1" dirty="0" smtClean="0"/>
              <a:t>active extraction, volumetric dosing, gravimetric dosing</a:t>
            </a:r>
          </a:p>
          <a:p>
            <a:pPr eaLnBrk="1" hangingPunct="1"/>
            <a:r>
              <a:rPr lang="en-GB" dirty="0" smtClean="0"/>
              <a:t>Whenever possible consider fully enclosed AFR handling systems</a:t>
            </a:r>
          </a:p>
        </p:txBody>
      </p:sp>
      <p:sp>
        <p:nvSpPr>
          <p:cNvPr id="86019" name="Rectangle 2"/>
          <p:cNvSpPr>
            <a:spLocks noGrp="1" noChangeArrowheads="1"/>
          </p:cNvSpPr>
          <p:nvPr>
            <p:ph type="title"/>
          </p:nvPr>
        </p:nvSpPr>
        <p:spPr/>
        <p:txBody>
          <a:bodyPr/>
          <a:lstStyle/>
          <a:p>
            <a:pPr eaLnBrk="1" hangingPunct="1"/>
            <a:r>
              <a:rPr lang="en-GB" smtClean="0"/>
              <a:t>Key Messages</a:t>
            </a:r>
          </a:p>
        </p:txBody>
      </p:sp>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324308430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0598753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1423988" y="1712913"/>
            <a:ext cx="7921625" cy="636587"/>
          </a:xfrm>
        </p:spPr>
        <p:txBody>
          <a:bodyPr/>
          <a:lstStyle/>
          <a:p>
            <a:pPr eaLnBrk="1" hangingPunct="1"/>
            <a:r>
              <a:rPr lang="en-GB" dirty="0" smtClean="0">
                <a:latin typeface="Arial" charset="0"/>
                <a:cs typeface="Arial" charset="0"/>
              </a:rPr>
              <a:t>AFR Design Safety (Feed Systems)</a:t>
            </a:r>
          </a:p>
        </p:txBody>
      </p:sp>
      <p:sp>
        <p:nvSpPr>
          <p:cNvPr id="8195" name="Rectangle 3"/>
          <p:cNvSpPr>
            <a:spLocks noGrp="1" noChangeArrowheads="1"/>
          </p:cNvSpPr>
          <p:nvPr>
            <p:ph type="subTitle" idx="1"/>
          </p:nvPr>
        </p:nvSpPr>
        <p:spPr>
          <a:xfrm>
            <a:off x="1423988" y="2420938"/>
            <a:ext cx="7921625" cy="360362"/>
          </a:xfrm>
        </p:spPr>
        <p:txBody>
          <a:bodyPr/>
          <a:lstStyle/>
          <a:p>
            <a:r>
              <a:rPr lang="en-US" dirty="0" smtClean="0"/>
              <a:t>SPREAD </a:t>
            </a:r>
            <a:r>
              <a:rPr lang="en-US" dirty="0"/>
              <a:t>Course </a:t>
            </a:r>
            <a:r>
              <a:rPr lang="en-US" dirty="0" smtClean="0"/>
              <a:t>2016, </a:t>
            </a:r>
            <a:r>
              <a:rPr lang="en-US" dirty="0" err="1" smtClean="0"/>
              <a:t>Sorin</a:t>
            </a:r>
            <a:r>
              <a:rPr lang="en-US" dirty="0" smtClean="0"/>
              <a:t> </a:t>
            </a:r>
            <a:r>
              <a:rPr lang="en-US" dirty="0" err="1" smtClean="0"/>
              <a:t>Petrescu</a:t>
            </a:r>
            <a:endParaRPr lang="en-US" dirty="0"/>
          </a:p>
        </p:txBody>
      </p:sp>
      <p:pic>
        <p:nvPicPr>
          <p:cNvPr id="8196" name="TitleImage"/>
          <p:cNvPicPr>
            <a:picLocks noGrp="1" noChangeAspect="1"/>
          </p:cNvPicPr>
          <p:nvPr>
            <p:ph type="pic" sz="quarter" idx="10"/>
          </p:nvPr>
        </p:nvPicPr>
        <p:blipFill>
          <a:blip r:embed="rId3" cstate="screen">
            <a:extLst>
              <a:ext uri="{28A0092B-C50C-407E-A947-70E740481C1C}">
                <a14:useLocalDpi xmlns:a14="http://schemas.microsoft.com/office/drawing/2010/main" xmlns=""/>
              </a:ext>
            </a:extLst>
          </a:blip>
          <a:srcRect/>
          <a:stretch>
            <a:fillRect/>
          </a:stretch>
        </p:blipFill>
        <p:spPr>
          <a:xfrm>
            <a:off x="0" y="2854325"/>
            <a:ext cx="9906000" cy="4003675"/>
          </a:xfrm>
        </p:spPr>
      </p:pic>
      <p:sp>
        <p:nvSpPr>
          <p:cNvPr id="3" name="Footer Placeholder 2"/>
          <p:cNvSpPr>
            <a:spLocks noGrp="1"/>
          </p:cNvSpPr>
          <p:nvPr>
            <p:ph type="ftr" sz="quarter" idx="3"/>
          </p:nvPr>
        </p:nvSpPr>
        <p:spPr/>
        <p:txBody>
          <a:bodyPr/>
          <a:lstStyle/>
          <a:p>
            <a:r>
              <a:rPr lang="en-US" smtClean="0"/>
              <a:t>SPREAD Course 2016, Settat</a:t>
            </a:r>
            <a:endParaRPr lang="en-US" dirty="0"/>
          </a:p>
        </p:txBody>
      </p:sp>
      <p:sp>
        <p:nvSpPr>
          <p:cNvPr id="4" name="TextBox 3"/>
          <p:cNvSpPr txBox="1"/>
          <p:nvPr>
            <p:custDataLst>
              <p:tags r:id="rId1"/>
            </p:custDataLst>
          </p:nvPr>
        </p:nvSpPr>
        <p:spPr>
          <a:xfrm>
            <a:off x="7313390" y="6633793"/>
            <a:ext cx="1744067" cy="123111"/>
          </a:xfrm>
          <a:prstGeom prst="rect">
            <a:avLst/>
          </a:prstGeom>
          <a:noFill/>
        </p:spPr>
        <p:txBody>
          <a:bodyPr wrap="none" lIns="0" tIns="0" rIns="0" bIns="0" rtlCol="0" anchor="b">
            <a:noAutofit/>
          </a:bodyPr>
          <a:lstStyle>
            <a:defPPr>
              <a:defRPr lang="de-DE"/>
            </a:defPPr>
            <a:lvl1pPr algn="r">
              <a:defRPr sz="800">
                <a:latin typeface="Arial" pitchFamily="34" charset="0"/>
                <a:cs typeface="Arial" pitchFamily="34" charset="0"/>
              </a:defRPr>
            </a:lvl1pPr>
          </a:lstStyle>
          <a:p>
            <a:r>
              <a:rPr lang="en-US">
                <a:solidFill>
                  <a:srgbClr val="FFFFFF"/>
                </a:solidFill>
              </a:rPr>
              <a:t>© 2015 Holcim Technology Ltd</a:t>
            </a:r>
            <a:endParaRPr lang="en-US" dirty="0" err="1">
              <a:solidFill>
                <a:srgbClr val="FFFFFF"/>
              </a:solidFill>
            </a:endParaRPr>
          </a:p>
        </p:txBody>
      </p:sp>
    </p:spTree>
    <p:extLst>
      <p:ext uri="{BB962C8B-B14F-4D97-AF65-F5344CB8AC3E}">
        <p14:creationId xmlns:p14="http://schemas.microsoft.com/office/powerpoint/2010/main" xmlns="" val="2842930261"/>
      </p:ext>
    </p:extLst>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GB" dirty="0" err="1" smtClean="0"/>
              <a:t>Geocycle</a:t>
            </a:r>
            <a:r>
              <a:rPr lang="en-GB" dirty="0" smtClean="0"/>
              <a:t> Library</a:t>
            </a:r>
          </a:p>
        </p:txBody>
      </p:sp>
      <p:sp>
        <p:nvSpPr>
          <p:cNvPr id="26627" name="Rectangle 31"/>
          <p:cNvSpPr>
            <a:spLocks noChangeArrowheads="1"/>
          </p:cNvSpPr>
          <p:nvPr/>
        </p:nvSpPr>
        <p:spPr bwMode="auto">
          <a:xfrm>
            <a:off x="166688" y="1958975"/>
            <a:ext cx="474662" cy="588963"/>
          </a:xfrm>
          <a:prstGeom prst="rect">
            <a:avLst/>
          </a:prstGeom>
          <a:solidFill>
            <a:schemeClr val="bg1"/>
          </a:solidFill>
          <a:ln>
            <a:noFill/>
          </a:ln>
          <a:effectLst/>
          <a:extLst>
            <a:ext uri="{91240B29-F687-4F45-9708-019B960494DF}">
              <a14:hiddenLine xmlns:a14="http://schemas.microsoft.com/office/drawing/2010/main" xmlns="" w="9525">
                <a:solidFill>
                  <a:srgbClr val="FF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3" name="Footer Placeholder 2"/>
          <p:cNvSpPr>
            <a:spLocks noGrp="1"/>
          </p:cNvSpPr>
          <p:nvPr>
            <p:ph type="ftr" sz="quarter" idx="13"/>
          </p:nvPr>
        </p:nvSpPr>
        <p:spPr/>
        <p:txBody>
          <a:bodyPr/>
          <a:lstStyle/>
          <a:p>
            <a:r>
              <a:rPr lang="en-US" smtClean="0"/>
              <a:t>SPREAD Course 2016, Settat</a:t>
            </a:r>
            <a:endParaRPr lang="en-US" dirty="0"/>
          </a:p>
        </p:txBody>
      </p:sp>
      <p:pic>
        <p:nvPicPr>
          <p:cNvPr id="1027" name="Picture 3"/>
          <p:cNvPicPr>
            <a:picLocks noChangeAspect="1" noChangeArrowheads="1"/>
          </p:cNvPicPr>
          <p:nvPr/>
        </p:nvPicPr>
        <p:blipFill>
          <a:blip r:embed="rId3"/>
          <a:srcRect/>
          <a:stretch>
            <a:fillRect/>
          </a:stretch>
        </p:blipFill>
        <p:spPr bwMode="auto">
          <a:xfrm>
            <a:off x="1136576" y="980728"/>
            <a:ext cx="7632848" cy="5688632"/>
          </a:xfrm>
          <a:prstGeom prst="rect">
            <a:avLst/>
          </a:prstGeom>
          <a:noFill/>
          <a:ln w="9525">
            <a:solidFill>
              <a:schemeClr val="tx1"/>
            </a:solidFill>
            <a:miter lim="800000"/>
            <a:headEnd/>
            <a:tailEnd/>
          </a:ln>
        </p:spPr>
      </p:pic>
    </p:spTree>
    <p:extLst>
      <p:ext uri="{BB962C8B-B14F-4D97-AF65-F5344CB8AC3E}">
        <p14:creationId xmlns:p14="http://schemas.microsoft.com/office/powerpoint/2010/main" xmlns="" val="3122715930"/>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sz="quarter" idx="14"/>
          </p:nvPr>
        </p:nvSpPr>
        <p:spPr>
          <a:xfrm>
            <a:off x="560389" y="1123950"/>
            <a:ext cx="4176587" cy="5113338"/>
          </a:xfrm>
        </p:spPr>
        <p:txBody>
          <a:bodyPr/>
          <a:lstStyle/>
          <a:p>
            <a:pPr eaLnBrk="1" hangingPunct="1"/>
            <a:r>
              <a:rPr lang="en-GB" dirty="0" smtClean="0"/>
              <a:t>Advantages</a:t>
            </a:r>
          </a:p>
          <a:p>
            <a:pPr lvl="1" eaLnBrk="1" hangingPunct="1">
              <a:buFont typeface="Arial" pitchFamily="34" charset="0"/>
              <a:buChar char="•"/>
            </a:pPr>
            <a:r>
              <a:rPr lang="en-GB" dirty="0" smtClean="0"/>
              <a:t>Big storage height </a:t>
            </a:r>
            <a:br>
              <a:rPr lang="en-GB" dirty="0" smtClean="0"/>
            </a:br>
            <a:r>
              <a:rPr lang="en-GB" dirty="0" smtClean="0">
                <a:sym typeface="Wingdings" panose="05000000000000000000" pitchFamily="2" charset="2"/>
              </a:rPr>
              <a:t> </a:t>
            </a:r>
            <a:r>
              <a:rPr lang="en-GB" dirty="0" smtClean="0"/>
              <a:t>small footprint</a:t>
            </a:r>
          </a:p>
          <a:p>
            <a:pPr lvl="1">
              <a:buFont typeface="Arial" pitchFamily="34" charset="0"/>
              <a:buChar char="•"/>
            </a:pPr>
            <a:r>
              <a:rPr lang="en-GB" dirty="0" smtClean="0"/>
              <a:t>Flexibility</a:t>
            </a:r>
          </a:p>
          <a:p>
            <a:pPr eaLnBrk="1" hangingPunct="1"/>
            <a:r>
              <a:rPr lang="en-GB" dirty="0" smtClean="0"/>
              <a:t>Drawbacks</a:t>
            </a:r>
          </a:p>
          <a:p>
            <a:pPr lvl="1" eaLnBrk="1" hangingPunct="1">
              <a:buFont typeface="Arial" pitchFamily="34" charset="0"/>
              <a:buChar char="•"/>
            </a:pPr>
            <a:r>
              <a:rPr lang="en-GB" dirty="0" smtClean="0"/>
              <a:t>Dust accumulations</a:t>
            </a:r>
          </a:p>
          <a:p>
            <a:pPr lvl="1" eaLnBrk="1" hangingPunct="1">
              <a:buFont typeface="Arial" pitchFamily="34" charset="0"/>
              <a:buChar char="•"/>
            </a:pPr>
            <a:r>
              <a:rPr lang="en-GB" dirty="0" smtClean="0"/>
              <a:t>Ventilation in case of vapours</a:t>
            </a:r>
          </a:p>
          <a:p>
            <a:pPr lvl="1" eaLnBrk="1" hangingPunct="1">
              <a:buFont typeface="Arial" pitchFamily="34" charset="0"/>
              <a:buChar char="•"/>
            </a:pPr>
            <a:r>
              <a:rPr lang="en-GB" dirty="0" smtClean="0"/>
              <a:t>Dead corners</a:t>
            </a:r>
          </a:p>
          <a:p>
            <a:pPr lvl="1" eaLnBrk="1" hangingPunct="1">
              <a:buFont typeface="Arial" pitchFamily="34" charset="0"/>
              <a:buChar char="•"/>
            </a:pPr>
            <a:r>
              <a:rPr lang="en-GB" dirty="0" smtClean="0"/>
              <a:t>(First in - last out)</a:t>
            </a:r>
          </a:p>
          <a:p>
            <a:pPr lvl="1" eaLnBrk="1" hangingPunct="1">
              <a:buFont typeface="Arial" pitchFamily="34" charset="0"/>
              <a:buChar char="•"/>
            </a:pPr>
            <a:r>
              <a:rPr lang="en-GB" dirty="0" smtClean="0"/>
              <a:t>Expensive building and equipment</a:t>
            </a:r>
          </a:p>
          <a:p>
            <a:pPr lvl="1" eaLnBrk="1" hangingPunct="1">
              <a:buFont typeface="Arial" pitchFamily="34" charset="0"/>
              <a:buChar char="•"/>
            </a:pPr>
            <a:r>
              <a:rPr lang="en-GB" dirty="0" smtClean="0"/>
              <a:t>Feeding without crane impossible</a:t>
            </a:r>
          </a:p>
          <a:p>
            <a:pPr lvl="1" eaLnBrk="1" hangingPunct="1">
              <a:buFont typeface="Arial" pitchFamily="34" charset="0"/>
              <a:buChar char="•"/>
            </a:pPr>
            <a:r>
              <a:rPr lang="en-GB" dirty="0" smtClean="0"/>
              <a:t>Limited capacity (~200m3/h)</a:t>
            </a:r>
          </a:p>
        </p:txBody>
      </p:sp>
      <p:sp>
        <p:nvSpPr>
          <p:cNvPr id="31747" name="Rectangle 2"/>
          <p:cNvSpPr>
            <a:spLocks noGrp="1" noChangeArrowheads="1"/>
          </p:cNvSpPr>
          <p:nvPr>
            <p:ph type="title"/>
          </p:nvPr>
        </p:nvSpPr>
        <p:spPr/>
        <p:txBody>
          <a:bodyPr/>
          <a:lstStyle/>
          <a:p>
            <a:pPr eaLnBrk="1" hangingPunct="1"/>
            <a:r>
              <a:rPr lang="en-GB" smtClean="0"/>
              <a:t>Bridge Crane Operated Storage Hall</a:t>
            </a:r>
          </a:p>
        </p:txBody>
      </p:sp>
      <p:pic>
        <p:nvPicPr>
          <p:cNvPr id="31748" name="Picture 5" descr="DSCN1094"/>
          <p:cNvPicPr>
            <a:picLocks noChangeAspect="1" noChangeArrowheads="1"/>
          </p:cNvPicPr>
          <p:nvPr/>
        </p:nvPicPr>
        <p:blipFill>
          <a:blip r:embed="rId2" cstate="screen">
            <a:lum bright="18000" contrast="18000"/>
            <a:extLst>
              <a:ext uri="{28A0092B-C50C-407E-A947-70E740481C1C}">
                <a14:useLocalDpi xmlns:a14="http://schemas.microsoft.com/office/drawing/2010/main" xmlns=""/>
              </a:ext>
            </a:extLst>
          </a:blip>
          <a:stretch>
            <a:fillRect/>
          </a:stretch>
        </p:blipFill>
        <p:spPr bwMode="auto">
          <a:xfrm>
            <a:off x="4852102" y="1268760"/>
            <a:ext cx="4709410" cy="26660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329247548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8137E840-650A-4832-B319-2CF89C77E134}" type="slidenum">
              <a:rPr lang="en-US" sz="800"/>
              <a:pPr algn="r"/>
              <a:t>70</a:t>
            </a:fld>
            <a:endParaRPr lang="en-US" sz="800"/>
          </a:p>
        </p:txBody>
      </p:sp>
      <p:sp>
        <p:nvSpPr>
          <p:cNvPr id="18434" name="Title 4"/>
          <p:cNvSpPr>
            <a:spLocks/>
          </p:cNvSpPr>
          <p:nvPr/>
        </p:nvSpPr>
        <p:spPr bwMode="auto">
          <a:xfrm>
            <a:off x="632520" y="116632"/>
            <a:ext cx="8774112" cy="792163"/>
          </a:xfrm>
          <a:prstGeom prst="rect">
            <a:avLst/>
          </a:prstGeom>
          <a:noFill/>
          <a:ln w="9525">
            <a:noFill/>
            <a:miter lim="800000"/>
            <a:headEnd/>
            <a:tailEnd/>
          </a:ln>
        </p:spPr>
        <p:txBody>
          <a:bodyPr lIns="0" tIns="0" rIns="0" bIns="7200" anchor="b"/>
          <a:lstStyle/>
          <a:p>
            <a:pPr>
              <a:lnSpc>
                <a:spcPct val="95000"/>
              </a:lnSpc>
            </a:pPr>
            <a:r>
              <a:rPr lang="en-US" sz="2400" b="1" dirty="0"/>
              <a:t>AFR </a:t>
            </a:r>
            <a:r>
              <a:rPr lang="en-US" sz="2400" b="1" dirty="0" smtClean="0"/>
              <a:t>Quality Management - general frame</a:t>
            </a:r>
            <a:endParaRPr lang="en-US" sz="2400" b="1" dirty="0"/>
          </a:p>
        </p:txBody>
      </p:sp>
      <p:sp>
        <p:nvSpPr>
          <p:cNvPr id="18436" name="Footer Placeholder 6"/>
          <p:cNvSpPr txBox="1">
            <a:spLocks noGrp="1"/>
          </p:cNvSpPr>
          <p:nvPr/>
        </p:nvSpPr>
        <p:spPr bwMode="auto">
          <a:xfrm>
            <a:off x="1395413" y="6875463"/>
            <a:ext cx="3529012" cy="122237"/>
          </a:xfrm>
          <a:prstGeom prst="rect">
            <a:avLst/>
          </a:prstGeom>
          <a:noFill/>
          <a:ln w="9525">
            <a:noFill/>
            <a:miter lim="800000"/>
            <a:headEnd/>
            <a:tailEnd/>
          </a:ln>
        </p:spPr>
        <p:txBody>
          <a:bodyPr wrap="none" lIns="0" tIns="0" rIns="0" bIns="0" anchor="b"/>
          <a:lstStyle/>
          <a:p>
            <a:endParaRPr lang="en-US" sz="800">
              <a:solidFill>
                <a:srgbClr val="000000"/>
              </a:solidFill>
            </a:endParaRPr>
          </a:p>
        </p:txBody>
      </p:sp>
      <p:pic>
        <p:nvPicPr>
          <p:cNvPr id="1026" name="Picture 2"/>
          <p:cNvPicPr>
            <a:picLocks noChangeAspect="1" noChangeArrowheads="1"/>
          </p:cNvPicPr>
          <p:nvPr/>
        </p:nvPicPr>
        <p:blipFill>
          <a:blip r:embed="rId2"/>
          <a:srcRect/>
          <a:stretch>
            <a:fillRect/>
          </a:stretch>
        </p:blipFill>
        <p:spPr bwMode="auto">
          <a:xfrm>
            <a:off x="488503" y="980728"/>
            <a:ext cx="3100387" cy="3096344"/>
          </a:xfrm>
          <a:prstGeom prst="rect">
            <a:avLst/>
          </a:prstGeom>
          <a:noFill/>
          <a:ln w="9525">
            <a:solidFill>
              <a:schemeClr val="tx1"/>
            </a:solidFill>
            <a:miter lim="800000"/>
            <a:headEnd/>
            <a:tailEnd/>
          </a:ln>
        </p:spPr>
      </p:pic>
      <p:sp>
        <p:nvSpPr>
          <p:cNvPr id="17" name="Rectangle 16"/>
          <p:cNvSpPr/>
          <p:nvPr/>
        </p:nvSpPr>
        <p:spPr>
          <a:xfrm rot="20053665">
            <a:off x="740204" y="2823712"/>
            <a:ext cx="2613975" cy="430890"/>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975" indent="-180975" algn="ctr">
              <a:buClr>
                <a:schemeClr val="accent1"/>
              </a:buClr>
            </a:pPr>
            <a:r>
              <a:rPr lang="en-GB" b="1" dirty="0" smtClean="0">
                <a:solidFill>
                  <a:schemeClr val="accent5">
                    <a:lumMod val="75000"/>
                  </a:schemeClr>
                </a:solidFill>
              </a:rPr>
              <a:t>REQUIREMENTS</a:t>
            </a:r>
            <a:endParaRPr lang="en-GB" dirty="0" smtClean="0">
              <a:solidFill>
                <a:schemeClr val="accent5">
                  <a:lumMod val="75000"/>
                </a:schemeClr>
              </a:solidFill>
            </a:endParaRPr>
          </a:p>
        </p:txBody>
      </p:sp>
      <p:pic>
        <p:nvPicPr>
          <p:cNvPr id="1027" name="Picture 3"/>
          <p:cNvPicPr>
            <a:picLocks noChangeAspect="1" noChangeArrowheads="1"/>
          </p:cNvPicPr>
          <p:nvPr/>
        </p:nvPicPr>
        <p:blipFill>
          <a:blip r:embed="rId3"/>
          <a:srcRect/>
          <a:stretch>
            <a:fillRect/>
          </a:stretch>
        </p:blipFill>
        <p:spPr bwMode="auto">
          <a:xfrm>
            <a:off x="4880992" y="908720"/>
            <a:ext cx="4946048" cy="5328592"/>
          </a:xfrm>
          <a:prstGeom prst="rect">
            <a:avLst/>
          </a:prstGeom>
          <a:noFill/>
          <a:ln w="9525">
            <a:solidFill>
              <a:schemeClr val="tx1"/>
            </a:solidFill>
            <a:miter lim="800000"/>
            <a:headEnd/>
            <a:tailEnd/>
          </a:ln>
        </p:spPr>
      </p:pic>
      <p:sp>
        <p:nvSpPr>
          <p:cNvPr id="16" name="Rectangle 15"/>
          <p:cNvSpPr/>
          <p:nvPr/>
        </p:nvSpPr>
        <p:spPr>
          <a:xfrm rot="20053665">
            <a:off x="4797222" y="3057791"/>
            <a:ext cx="5015605" cy="430890"/>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975" indent="-180975" algn="ctr">
              <a:buClr>
                <a:schemeClr val="accent1"/>
              </a:buClr>
            </a:pPr>
            <a:r>
              <a:rPr lang="en-GB" b="1" dirty="0" smtClean="0">
                <a:solidFill>
                  <a:schemeClr val="accent5">
                    <a:lumMod val="75000"/>
                  </a:schemeClr>
                </a:solidFill>
              </a:rPr>
              <a:t>REQUIREMENTS &amp; RECOMMENDATIONS</a:t>
            </a:r>
            <a:endParaRPr lang="en-GB" dirty="0" smtClean="0">
              <a:solidFill>
                <a:schemeClr val="accent5">
                  <a:lumMod val="75000"/>
                </a:schemeClr>
              </a:solidFill>
            </a:endParaRPr>
          </a:p>
        </p:txBody>
      </p:sp>
      <p:sp>
        <p:nvSpPr>
          <p:cNvPr id="18" name="Rectangular Callout 17"/>
          <p:cNvSpPr/>
          <p:nvPr/>
        </p:nvSpPr>
        <p:spPr>
          <a:xfrm>
            <a:off x="200472" y="4365104"/>
            <a:ext cx="4032448" cy="1944216"/>
          </a:xfrm>
          <a:prstGeom prst="wedgeRectCallout">
            <a:avLst>
              <a:gd name="adj1" fmla="val 64638"/>
              <a:gd name="adj2" fmla="val -33050"/>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chemeClr val="tx1"/>
                </a:solidFill>
                <a:latin typeface="Arial" pitchFamily="34" charset="0"/>
                <a:cs typeface="Arial" pitchFamily="34" charset="0"/>
              </a:rPr>
              <a:t>1. GENERAL REQUIREMENTS (“Must”)</a:t>
            </a:r>
          </a:p>
          <a:p>
            <a:pPr algn="ctr">
              <a:buFontTx/>
              <a:buChar char="-"/>
            </a:pPr>
            <a:r>
              <a:rPr lang="en-GB" sz="1400" dirty="0" smtClean="0">
                <a:solidFill>
                  <a:schemeClr val="tx1"/>
                </a:solidFill>
                <a:latin typeface="Arial" pitchFamily="34" charset="0"/>
                <a:cs typeface="Arial" pitchFamily="34" charset="0"/>
              </a:rPr>
              <a:t>Health &amp; Safety</a:t>
            </a:r>
          </a:p>
          <a:p>
            <a:pPr algn="ctr">
              <a:buFontTx/>
              <a:buChar char="-"/>
            </a:pPr>
            <a:r>
              <a:rPr lang="en-GB" sz="1400" dirty="0" smtClean="0">
                <a:solidFill>
                  <a:schemeClr val="tx1"/>
                </a:solidFill>
                <a:latin typeface="Arial" pitchFamily="34" charset="0"/>
                <a:cs typeface="Arial" pitchFamily="34" charset="0"/>
              </a:rPr>
              <a:t>Environment</a:t>
            </a:r>
          </a:p>
          <a:p>
            <a:pPr algn="ctr">
              <a:buFontTx/>
              <a:buChar char="-"/>
            </a:pPr>
            <a:r>
              <a:rPr lang="en-GB" sz="1400" dirty="0" smtClean="0">
                <a:solidFill>
                  <a:schemeClr val="tx1"/>
                </a:solidFill>
                <a:latin typeface="Arial" pitchFamily="34" charset="0"/>
                <a:cs typeface="Arial" pitchFamily="34" charset="0"/>
              </a:rPr>
              <a:t>AFR Lab</a:t>
            </a:r>
          </a:p>
          <a:p>
            <a:pPr algn="ctr">
              <a:buFontTx/>
              <a:buChar char="-"/>
            </a:pPr>
            <a:r>
              <a:rPr lang="en-GB" sz="1400" dirty="0" smtClean="0">
                <a:solidFill>
                  <a:schemeClr val="tx1"/>
                </a:solidFill>
                <a:latin typeface="Arial" pitchFamily="34" charset="0"/>
                <a:cs typeface="Arial" pitchFamily="34" charset="0"/>
              </a:rPr>
              <a:t>E</a:t>
            </a:r>
            <a:r>
              <a:rPr lang="en-GB" sz="1400" dirty="0" smtClean="0">
                <a:solidFill>
                  <a:schemeClr val="tx1"/>
                </a:solidFill>
                <a:latin typeface="Arial" pitchFamily="34" charset="0"/>
                <a:cs typeface="Arial" pitchFamily="34" charset="0"/>
              </a:rPr>
              <a:t>xplosion</a:t>
            </a:r>
          </a:p>
          <a:p>
            <a:pPr algn="ctr">
              <a:buFontTx/>
              <a:buChar char="-"/>
            </a:pPr>
            <a:r>
              <a:rPr lang="en-GB" sz="1400" dirty="0" smtClean="0">
                <a:solidFill>
                  <a:schemeClr val="tx1"/>
                </a:solidFill>
                <a:latin typeface="Arial" pitchFamily="34" charset="0"/>
                <a:cs typeface="Arial" pitchFamily="34" charset="0"/>
              </a:rPr>
              <a:t>Fire</a:t>
            </a:r>
            <a:r>
              <a:rPr lang="en-GB" sz="1400" dirty="0" smtClean="0">
                <a:solidFill>
                  <a:schemeClr val="tx1"/>
                </a:solidFill>
                <a:latin typeface="Arial" pitchFamily="34" charset="0"/>
                <a:cs typeface="Arial" pitchFamily="34" charset="0"/>
              </a:rPr>
              <a:t> </a:t>
            </a:r>
          </a:p>
          <a:p>
            <a:pPr algn="ctr"/>
            <a:r>
              <a:rPr lang="en-GB" sz="1400" b="1" dirty="0" smtClean="0">
                <a:solidFill>
                  <a:schemeClr val="tx1"/>
                </a:solidFill>
                <a:latin typeface="Arial" pitchFamily="34" charset="0"/>
                <a:cs typeface="Arial" pitchFamily="34" charset="0"/>
              </a:rPr>
              <a:t>2. RECOMMENDATIONS (“Shall”)</a:t>
            </a:r>
            <a:endParaRPr lang="en-GB" sz="1400" b="1" dirty="0" smtClean="0">
              <a:solidFill>
                <a:schemeClr val="tx1"/>
              </a:solidFill>
              <a:latin typeface="Arial" pitchFamily="34" charset="0"/>
              <a:cs typeface="Arial" pitchFamily="34" charset="0"/>
            </a:endParaRPr>
          </a:p>
          <a:p>
            <a:pPr algn="ctr">
              <a:buFontTx/>
              <a:buChar char="-"/>
            </a:pPr>
            <a:r>
              <a:rPr lang="en-GB" sz="1400" dirty="0" smtClean="0">
                <a:solidFill>
                  <a:schemeClr val="tx1"/>
                </a:solidFill>
                <a:latin typeface="Arial" pitchFamily="34" charset="0"/>
                <a:cs typeface="Arial" pitchFamily="34" charset="0"/>
              </a:rPr>
              <a:t>Preferred solutions to cope with the Requirements</a:t>
            </a:r>
            <a:endParaRPr lang="en-GB" sz="1400" dirty="0" smtClean="0">
              <a:solidFill>
                <a:schemeClr val="tx1"/>
              </a:solidFill>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lstStyle/>
          <a:p>
            <a:r>
              <a:rPr lang="en-US" dirty="0" smtClean="0"/>
              <a:t>Typical incidents</a:t>
            </a:r>
          </a:p>
          <a:p>
            <a:r>
              <a:rPr lang="en-US" dirty="0" smtClean="0"/>
              <a:t>Explosion protection</a:t>
            </a:r>
          </a:p>
          <a:p>
            <a:r>
              <a:rPr lang="en-US" dirty="0" smtClean="0"/>
              <a:t>Safe Solid AFR Handling</a:t>
            </a:r>
          </a:p>
          <a:p>
            <a:r>
              <a:rPr lang="en-US" dirty="0" smtClean="0"/>
              <a:t>Safe Liquid AFR Handling</a:t>
            </a:r>
            <a:endParaRPr lang="en-US" dirty="0"/>
          </a:p>
        </p:txBody>
      </p:sp>
      <p:sp>
        <p:nvSpPr>
          <p:cNvPr id="5" name="Title 4"/>
          <p:cNvSpPr>
            <a:spLocks noGrp="1"/>
          </p:cNvSpPr>
          <p:nvPr>
            <p:ph type="title"/>
          </p:nvPr>
        </p:nvSpPr>
        <p:spPr/>
        <p:txBody>
          <a:bodyPr/>
          <a:lstStyle/>
          <a:p>
            <a:r>
              <a:rPr lang="en-US" dirty="0" smtClean="0"/>
              <a:t>Content</a:t>
            </a:r>
            <a:endParaRPr lang="en-US" dirty="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121364347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Lack of appropriate Fire Protection </a:t>
            </a:r>
            <a:br>
              <a:rPr lang="en-US" dirty="0"/>
            </a:br>
            <a:r>
              <a:rPr lang="en-US" dirty="0"/>
              <a:t>and uncontrollable Storage Arrangement</a:t>
            </a:r>
          </a:p>
        </p:txBody>
      </p:sp>
      <p:pic>
        <p:nvPicPr>
          <p:cNvPr id="6" name="Picture 5" descr="Panorama 1"/>
          <p:cNvPicPr>
            <a:picLocks noChangeAspect="1" noChangeArrowheads="1"/>
          </p:cNvPicPr>
          <p:nvPr/>
        </p:nvPicPr>
        <p:blipFill>
          <a:blip r:embed="rId2" cstate="screen">
            <a:extLst>
              <a:ext uri="{28A0092B-C50C-407E-A947-70E740481C1C}">
                <a14:useLocalDpi xmlns:a14="http://schemas.microsoft.com/office/drawing/2010/main" xmlns=""/>
              </a:ext>
            </a:extLst>
          </a:blip>
          <a:srcRect r="-12"/>
          <a:stretch>
            <a:fillRect/>
          </a:stretch>
        </p:blipFill>
        <p:spPr bwMode="auto">
          <a:xfrm>
            <a:off x="560512" y="1196752"/>
            <a:ext cx="5601072" cy="26201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4"/>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3584847" y="2924944"/>
            <a:ext cx="5724465" cy="33704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78312535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Lack of Feed Point Fire Protection</a:t>
            </a:r>
          </a:p>
        </p:txBody>
      </p:sp>
      <p:pic>
        <p:nvPicPr>
          <p:cNvPr id="10247" name="Picture 5" descr="ausgebrannte Bandbrücke von unten"/>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560511" y="1196752"/>
            <a:ext cx="7448829" cy="51568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0" name="Picture 2"/>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p:blipFill>
        <p:spPr bwMode="auto">
          <a:xfrm>
            <a:off x="5852160" y="225946"/>
            <a:ext cx="3817228" cy="22669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1" name="Text Box 7"/>
          <p:cNvSpPr txBox="1">
            <a:spLocks noChangeArrowheads="1"/>
          </p:cNvSpPr>
          <p:nvPr/>
        </p:nvSpPr>
        <p:spPr bwMode="auto">
          <a:xfrm>
            <a:off x="6075047" y="2545273"/>
            <a:ext cx="1934294" cy="276999"/>
          </a:xfrm>
          <a:prstGeom prst="rect">
            <a:avLst/>
          </a:prstGeom>
          <a:noFill/>
          <a:ln w="12700">
            <a:no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600">
                <a:solidFill>
                  <a:schemeClr val="tx1"/>
                </a:solidFill>
                <a:latin typeface="Arial" pitchFamily="34" charset="0"/>
              </a:defRPr>
            </a:lvl1pPr>
            <a:lvl2pPr marL="742950" indent="-285750">
              <a:defRPr sz="2600">
                <a:solidFill>
                  <a:schemeClr val="tx1"/>
                </a:solidFill>
                <a:latin typeface="Arial" pitchFamily="34" charset="0"/>
              </a:defRPr>
            </a:lvl2pPr>
            <a:lvl3pPr marL="1143000" indent="-228600">
              <a:defRPr sz="2600">
                <a:solidFill>
                  <a:schemeClr val="tx1"/>
                </a:solidFill>
                <a:latin typeface="Arial" pitchFamily="34" charset="0"/>
              </a:defRPr>
            </a:lvl3pPr>
            <a:lvl4pPr marL="1600200" indent="-228600">
              <a:defRPr sz="2600">
                <a:solidFill>
                  <a:schemeClr val="tx1"/>
                </a:solidFill>
                <a:latin typeface="Arial" pitchFamily="34" charset="0"/>
              </a:defRPr>
            </a:lvl4pPr>
            <a:lvl5pPr marL="2057400" indent="-228600">
              <a:defRPr sz="26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9pPr>
          </a:lstStyle>
          <a:p>
            <a:pPr algn="l"/>
            <a:r>
              <a:rPr lang="en-US" sz="1200" b="1" dirty="0">
                <a:solidFill>
                  <a:srgbClr val="FF0000"/>
                </a:solidFill>
              </a:rPr>
              <a:t>Video </a:t>
            </a:r>
            <a:r>
              <a:rPr lang="en-US" sz="1200" b="1" dirty="0" err="1">
                <a:solidFill>
                  <a:srgbClr val="FF0000"/>
                </a:solidFill>
              </a:rPr>
              <a:t>Feedpoint</a:t>
            </a:r>
            <a:r>
              <a:rPr lang="en-US" sz="1200" b="1" dirty="0">
                <a:solidFill>
                  <a:srgbClr val="FF0000"/>
                </a:solidFill>
              </a:rPr>
              <a:t> Fire</a:t>
            </a:r>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544968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5" name="Rectangle 3"/>
          <p:cNvSpPr>
            <a:spLocks noGrp="1" noChangeArrowheads="1"/>
          </p:cNvSpPr>
          <p:nvPr>
            <p:ph type="title"/>
          </p:nvPr>
        </p:nvSpPr>
        <p:spPr/>
        <p:txBody>
          <a:bodyPr/>
          <a:lstStyle/>
          <a:p>
            <a:pPr>
              <a:tabLst>
                <a:tab pos="8001000" algn="r"/>
              </a:tabLst>
            </a:pPr>
            <a:r>
              <a:rPr lang="en-US" dirty="0" smtClean="0"/>
              <a:t>Underestimation of fire/explosion risk related to fine combustible dust</a:t>
            </a:r>
            <a:r>
              <a:rPr lang="en-US" sz="1800" dirty="0" smtClean="0"/>
              <a:t>	</a:t>
            </a:r>
          </a:p>
        </p:txBody>
      </p:sp>
      <p:sp>
        <p:nvSpPr>
          <p:cNvPr id="18436" name="Rectangle 4"/>
          <p:cNvSpPr>
            <a:spLocks noChangeArrowheads="1"/>
          </p:cNvSpPr>
          <p:nvPr/>
        </p:nvSpPr>
        <p:spPr bwMode="auto">
          <a:xfrm>
            <a:off x="2457450" y="1514475"/>
            <a:ext cx="990600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pic>
        <p:nvPicPr>
          <p:cNvPr id="18439" name="Picture 8" descr="npo000115"/>
          <p:cNvPicPr>
            <a:picLocks noChangeAspect="1" noChangeArrowheads="1"/>
          </p:cNvPicPr>
          <p:nvPr/>
        </p:nvPicPr>
        <p:blipFill>
          <a:blip r:embed="rId3" cstate="screen">
            <a:extLst>
              <a:ext uri="{28A0092B-C50C-407E-A947-70E740481C1C}">
                <a14:useLocalDpi xmlns:a14="http://schemas.microsoft.com/office/drawing/2010/main" xmlns=""/>
              </a:ext>
            </a:extLst>
          </a:blip>
          <a:srcRect r="-191"/>
          <a:stretch>
            <a:fillRect/>
          </a:stretch>
        </p:blipFill>
        <p:spPr bwMode="auto">
          <a:xfrm>
            <a:off x="6969224" y="1060649"/>
            <a:ext cx="2503487" cy="4086225"/>
          </a:xfrm>
          <a:prstGeom prst="rect">
            <a:avLst/>
          </a:prstGeom>
          <a:noFill/>
          <a:ln w="19050">
            <a:solidFill>
              <a:schemeClr val="accent1"/>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8440" name="Picture 9" descr="npo000117"/>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4088904" y="1091605"/>
            <a:ext cx="2498725" cy="2882900"/>
          </a:xfrm>
          <a:prstGeom prst="rect">
            <a:avLst/>
          </a:prstGeom>
          <a:noFill/>
          <a:ln w="19050">
            <a:solidFill>
              <a:schemeClr val="accent1"/>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8441" name="Picture 11" descr="npo000119"/>
          <p:cNvPicPr>
            <a:picLocks noChangeAspect="1" noChangeArrowheads="1"/>
          </p:cNvPicPr>
          <p:nvPr/>
        </p:nvPicPr>
        <p:blipFill>
          <a:blip r:embed="rId5">
            <a:extLst>
              <a:ext uri="{28A0092B-C50C-407E-A947-70E740481C1C}">
                <a14:useLocalDpi xmlns:a14="http://schemas.microsoft.com/office/drawing/2010/main" xmlns=""/>
              </a:ext>
            </a:extLst>
          </a:blip>
          <a:srcRect/>
          <a:stretch>
            <a:fillRect/>
          </a:stretch>
        </p:blipFill>
        <p:spPr bwMode="auto">
          <a:xfrm>
            <a:off x="608013" y="1124744"/>
            <a:ext cx="3117850" cy="2300288"/>
          </a:xfrm>
          <a:prstGeom prst="rect">
            <a:avLst/>
          </a:prstGeom>
          <a:noFill/>
          <a:ln w="19050">
            <a:solidFill>
              <a:schemeClr val="accent1"/>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8442" name="Text Box 12"/>
          <p:cNvSpPr txBox="1">
            <a:spLocks noChangeArrowheads="1"/>
          </p:cNvSpPr>
          <p:nvPr/>
        </p:nvSpPr>
        <p:spPr bwMode="auto">
          <a:xfrm>
            <a:off x="3368824" y="4530725"/>
            <a:ext cx="3498073" cy="1107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marL="180975" indent="-180975">
              <a:defRPr sz="2600">
                <a:solidFill>
                  <a:schemeClr val="tx1"/>
                </a:solidFill>
                <a:latin typeface="Arial" pitchFamily="34" charset="0"/>
              </a:defRPr>
            </a:lvl1pPr>
            <a:lvl2pPr marL="742950" indent="-285750">
              <a:defRPr sz="2600">
                <a:solidFill>
                  <a:schemeClr val="tx1"/>
                </a:solidFill>
                <a:latin typeface="Arial" pitchFamily="34" charset="0"/>
              </a:defRPr>
            </a:lvl2pPr>
            <a:lvl3pPr marL="1143000" indent="-228600">
              <a:defRPr sz="2600">
                <a:solidFill>
                  <a:schemeClr val="tx1"/>
                </a:solidFill>
                <a:latin typeface="Arial" pitchFamily="34" charset="0"/>
              </a:defRPr>
            </a:lvl3pPr>
            <a:lvl4pPr marL="1600200" indent="-228600">
              <a:defRPr sz="2600">
                <a:solidFill>
                  <a:schemeClr val="tx1"/>
                </a:solidFill>
                <a:latin typeface="Arial" pitchFamily="34" charset="0"/>
              </a:defRPr>
            </a:lvl4pPr>
            <a:lvl5pPr marL="2057400" indent="-228600">
              <a:defRPr sz="26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9pPr>
          </a:lstStyle>
          <a:p>
            <a:pPr marL="342900" indent="-342900" algn="l">
              <a:buClr>
                <a:schemeClr val="tx2"/>
              </a:buClr>
              <a:buFont typeface="Arial" panose="020B0604020202020204" pitchFamily="34" charset="0"/>
              <a:buChar char="•"/>
            </a:pPr>
            <a:r>
              <a:rPr lang="en-US" sz="2200" dirty="0"/>
              <a:t>Lack of Housekeeping </a:t>
            </a:r>
          </a:p>
          <a:p>
            <a:pPr marL="342900" indent="-342900" algn="l">
              <a:buClr>
                <a:schemeClr val="tx2"/>
              </a:buClr>
              <a:buFont typeface="Arial" panose="020B0604020202020204" pitchFamily="34" charset="0"/>
              <a:buChar char="•"/>
            </a:pPr>
            <a:r>
              <a:rPr lang="en-US" sz="2200" dirty="0"/>
              <a:t>Lack of </a:t>
            </a:r>
            <a:r>
              <a:rPr lang="en-US" sz="2200" dirty="0" err="1"/>
              <a:t>Dedusting</a:t>
            </a:r>
            <a:endParaRPr lang="en-US" sz="2200" dirty="0"/>
          </a:p>
          <a:p>
            <a:pPr marL="342900" indent="-342900" algn="l">
              <a:buClr>
                <a:schemeClr val="tx2"/>
              </a:buClr>
              <a:buFont typeface="Arial" panose="020B0604020202020204" pitchFamily="34" charset="0"/>
              <a:buChar char="•"/>
            </a:pPr>
            <a:r>
              <a:rPr lang="en-US" sz="2200" dirty="0"/>
              <a:t>Open Material Handling</a:t>
            </a:r>
          </a:p>
        </p:txBody>
      </p:sp>
      <p:pic>
        <p:nvPicPr>
          <p:cNvPr id="18443" name="Picture 13" descr="102_0219"/>
          <p:cNvPicPr>
            <a:picLocks noChangeAspect="1" noChangeArrowheads="1"/>
          </p:cNvPicPr>
          <p:nvPr/>
        </p:nvPicPr>
        <p:blipFill>
          <a:blip r:embed="rId6">
            <a:extLst>
              <a:ext uri="{28A0092B-C50C-407E-A947-70E740481C1C}">
                <a14:useLocalDpi xmlns:a14="http://schemas.microsoft.com/office/drawing/2010/main" xmlns=""/>
              </a:ext>
            </a:extLst>
          </a:blip>
          <a:srcRect/>
          <a:stretch>
            <a:fillRect/>
          </a:stretch>
        </p:blipFill>
        <p:spPr bwMode="auto">
          <a:xfrm>
            <a:off x="608013" y="3924300"/>
            <a:ext cx="2600325" cy="1800225"/>
          </a:xfrm>
          <a:prstGeom prst="rect">
            <a:avLst/>
          </a:prstGeom>
          <a:noFill/>
          <a:ln w="19050">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pic>
      <p:pic>
        <p:nvPicPr>
          <p:cNvPr id="15" name="Picture 8" descr="npo000115"/>
          <p:cNvPicPr>
            <a:picLocks noChangeAspect="1" noChangeArrowheads="1"/>
          </p:cNvPicPr>
          <p:nvPr/>
        </p:nvPicPr>
        <p:blipFill>
          <a:blip r:embed="rId3" cstate="screen">
            <a:extLst>
              <a:ext uri="{28A0092B-C50C-407E-A947-70E740481C1C}">
                <a14:useLocalDpi xmlns:a14="http://schemas.microsoft.com/office/drawing/2010/main" xmlns=""/>
              </a:ext>
            </a:extLst>
          </a:blip>
          <a:srcRect r="-191"/>
          <a:stretch>
            <a:fillRect/>
          </a:stretch>
        </p:blipFill>
        <p:spPr bwMode="auto">
          <a:xfrm>
            <a:off x="6982519" y="1079029"/>
            <a:ext cx="2503487" cy="4086225"/>
          </a:xfrm>
          <a:prstGeom prst="rect">
            <a:avLst/>
          </a:prstGeom>
          <a:noFill/>
          <a:ln w="19050">
            <a:solidFill>
              <a:srgbClr val="FF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6" name="Picture 9" descr="npo000117"/>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4102199" y="1109985"/>
            <a:ext cx="2498725" cy="2882900"/>
          </a:xfrm>
          <a:prstGeom prst="rect">
            <a:avLst/>
          </a:prstGeom>
          <a:noFill/>
          <a:ln w="19050">
            <a:solidFill>
              <a:srgbClr val="FF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7" name="Picture 11" descr="npo000119"/>
          <p:cNvPicPr>
            <a:picLocks noChangeAspect="1" noChangeArrowheads="1"/>
          </p:cNvPicPr>
          <p:nvPr/>
        </p:nvPicPr>
        <p:blipFill>
          <a:blip r:embed="rId5">
            <a:extLst>
              <a:ext uri="{28A0092B-C50C-407E-A947-70E740481C1C}">
                <a14:useLocalDpi xmlns:a14="http://schemas.microsoft.com/office/drawing/2010/main" xmlns=""/>
              </a:ext>
            </a:extLst>
          </a:blip>
          <a:srcRect/>
          <a:stretch>
            <a:fillRect/>
          </a:stretch>
        </p:blipFill>
        <p:spPr bwMode="auto">
          <a:xfrm>
            <a:off x="621308" y="1143124"/>
            <a:ext cx="3117850" cy="2300288"/>
          </a:xfrm>
          <a:prstGeom prst="rect">
            <a:avLst/>
          </a:prstGeom>
          <a:noFill/>
          <a:ln w="19050">
            <a:solidFill>
              <a:srgbClr val="FF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8" name="Picture 13" descr="102_0219"/>
          <p:cNvPicPr>
            <a:picLocks noChangeAspect="1" noChangeArrowheads="1"/>
          </p:cNvPicPr>
          <p:nvPr/>
        </p:nvPicPr>
        <p:blipFill>
          <a:blip r:embed="rId6">
            <a:extLst>
              <a:ext uri="{28A0092B-C50C-407E-A947-70E740481C1C}">
                <a14:useLocalDpi xmlns:a14="http://schemas.microsoft.com/office/drawing/2010/main" xmlns=""/>
              </a:ext>
            </a:extLst>
          </a:blip>
          <a:srcRect/>
          <a:stretch>
            <a:fillRect/>
          </a:stretch>
        </p:blipFill>
        <p:spPr bwMode="auto">
          <a:xfrm>
            <a:off x="621308" y="3942680"/>
            <a:ext cx="2600325" cy="1800225"/>
          </a:xfrm>
          <a:prstGeom prst="rect">
            <a:avLst/>
          </a:prstGeom>
          <a:noFill/>
          <a:ln w="190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68980308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Lack of appropriate Explosion Protection</a:t>
            </a:r>
          </a:p>
        </p:txBody>
      </p:sp>
      <p:pic>
        <p:nvPicPr>
          <p:cNvPr id="6" name="Picture 3" descr="DSCN0108"/>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560512" y="1052736"/>
            <a:ext cx="4680520" cy="3240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3" descr="100_3781"/>
          <p:cNvPicPr>
            <a:picLocks noChangeAspect="1" noChangeArrowheads="1"/>
          </p:cNvPicPr>
          <p:nvPr/>
        </p:nvPicPr>
        <p:blipFill>
          <a:blip r:embed="rId3" cstate="screen">
            <a:extLst>
              <a:ext uri="{28A0092B-C50C-407E-A947-70E740481C1C}">
                <a14:useLocalDpi xmlns:a14="http://schemas.microsoft.com/office/drawing/2010/main" xmlns=""/>
              </a:ext>
            </a:extLst>
          </a:blip>
          <a:srcRect b="-92"/>
          <a:stretch>
            <a:fillRect/>
          </a:stretch>
        </p:blipFill>
        <p:spPr bwMode="auto">
          <a:xfrm>
            <a:off x="4160912" y="2814162"/>
            <a:ext cx="5256584" cy="36391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 Box 7"/>
          <p:cNvSpPr txBox="1">
            <a:spLocks noChangeArrowheads="1"/>
          </p:cNvSpPr>
          <p:nvPr/>
        </p:nvSpPr>
        <p:spPr bwMode="auto">
          <a:xfrm>
            <a:off x="5381575" y="1287921"/>
            <a:ext cx="4158431" cy="13849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600">
                <a:solidFill>
                  <a:schemeClr val="tx1"/>
                </a:solidFill>
                <a:latin typeface="Arial" pitchFamily="34" charset="0"/>
              </a:defRPr>
            </a:lvl1pPr>
            <a:lvl2pPr marL="742950" indent="-285750">
              <a:defRPr sz="2600">
                <a:solidFill>
                  <a:schemeClr val="tx1"/>
                </a:solidFill>
                <a:latin typeface="Arial" pitchFamily="34" charset="0"/>
              </a:defRPr>
            </a:lvl2pPr>
            <a:lvl3pPr marL="1143000" indent="-228600">
              <a:defRPr sz="2600">
                <a:solidFill>
                  <a:schemeClr val="tx1"/>
                </a:solidFill>
                <a:latin typeface="Arial" pitchFamily="34" charset="0"/>
              </a:defRPr>
            </a:lvl3pPr>
            <a:lvl4pPr marL="1600200" indent="-228600">
              <a:defRPr sz="2600">
                <a:solidFill>
                  <a:schemeClr val="tx1"/>
                </a:solidFill>
                <a:latin typeface="Arial" pitchFamily="34" charset="0"/>
              </a:defRPr>
            </a:lvl4pPr>
            <a:lvl5pPr marL="2057400" indent="-228600">
              <a:defRPr sz="26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9pPr>
          </a:lstStyle>
          <a:p>
            <a:r>
              <a:rPr lang="en-US" sz="1400" dirty="0"/>
              <a:t>Important remark: picture looks worse than it was: all the screen coverings were taken out (after the explosion) to finalize the extinction of the </a:t>
            </a:r>
            <a:r>
              <a:rPr lang="en-US" sz="1400" dirty="0" smtClean="0"/>
              <a:t>fire.</a:t>
            </a:r>
          </a:p>
          <a:p>
            <a:endParaRPr lang="en-US" sz="1400" dirty="0" smtClean="0"/>
          </a:p>
          <a:p>
            <a:r>
              <a:rPr lang="en-US" sz="1400" dirty="0" smtClean="0"/>
              <a:t>Nevertheless: in the meantime another explosion took place in this screen!</a:t>
            </a:r>
            <a:endParaRPr lang="en-US" sz="1400" dirty="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90745008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5"/>
          <p:cNvSpPr>
            <a:spLocks noGrp="1" noChangeArrowheads="1"/>
          </p:cNvSpPr>
          <p:nvPr>
            <p:ph sz="quarter" idx="14"/>
          </p:nvPr>
        </p:nvSpPr>
        <p:spPr/>
        <p:txBody>
          <a:bodyPr/>
          <a:lstStyle/>
          <a:p>
            <a:r>
              <a:rPr lang="en-US" b="1" dirty="0" smtClean="0">
                <a:solidFill>
                  <a:srgbClr val="0070C0"/>
                </a:solidFill>
              </a:rPr>
              <a:t>Direct Costs</a:t>
            </a:r>
          </a:p>
          <a:p>
            <a:pPr lvl="1"/>
            <a:r>
              <a:rPr lang="en-US" dirty="0" smtClean="0"/>
              <a:t>Health costs</a:t>
            </a:r>
          </a:p>
          <a:p>
            <a:pPr lvl="1"/>
            <a:r>
              <a:rPr lang="en-US" dirty="0" smtClean="0"/>
              <a:t>Property loss</a:t>
            </a:r>
          </a:p>
          <a:p>
            <a:pPr lvl="1"/>
            <a:r>
              <a:rPr lang="en-US" dirty="0" smtClean="0"/>
              <a:t>Production loss</a:t>
            </a:r>
          </a:p>
          <a:p>
            <a:pPr lvl="1"/>
            <a:r>
              <a:rPr lang="en-US" dirty="0" smtClean="0"/>
              <a:t>GAV loss</a:t>
            </a:r>
          </a:p>
          <a:p>
            <a:pPr lvl="1"/>
            <a:r>
              <a:rPr lang="en-US" dirty="0" smtClean="0"/>
              <a:t>Clean-up costs</a:t>
            </a:r>
          </a:p>
          <a:p>
            <a:r>
              <a:rPr lang="en-US" b="1" dirty="0" smtClean="0">
                <a:solidFill>
                  <a:srgbClr val="FF0000"/>
                </a:solidFill>
              </a:rPr>
              <a:t>Indirect Costs</a:t>
            </a:r>
          </a:p>
          <a:p>
            <a:pPr lvl="1"/>
            <a:r>
              <a:rPr lang="en-US" dirty="0" smtClean="0"/>
              <a:t>Shareholder confidence</a:t>
            </a:r>
          </a:p>
          <a:p>
            <a:pPr lvl="1"/>
            <a:r>
              <a:rPr lang="en-US" dirty="0" smtClean="0"/>
              <a:t>Customer relationships</a:t>
            </a:r>
          </a:p>
          <a:p>
            <a:pPr lvl="1"/>
            <a:r>
              <a:rPr lang="en-US" dirty="0" smtClean="0"/>
              <a:t>Bad publicity</a:t>
            </a:r>
          </a:p>
          <a:p>
            <a:pPr lvl="1"/>
            <a:r>
              <a:rPr lang="en-US" dirty="0" smtClean="0"/>
              <a:t>Missing Goodwill</a:t>
            </a:r>
          </a:p>
          <a:p>
            <a:pPr lvl="1"/>
            <a:r>
              <a:rPr lang="en-US" dirty="0" smtClean="0"/>
              <a:t>…</a:t>
            </a:r>
          </a:p>
        </p:txBody>
      </p:sp>
      <p:sp>
        <p:nvSpPr>
          <p:cNvPr id="26627" name="Rectangle 4"/>
          <p:cNvSpPr>
            <a:spLocks noGrp="1" noChangeArrowheads="1"/>
          </p:cNvSpPr>
          <p:nvPr>
            <p:ph type="title"/>
          </p:nvPr>
        </p:nvSpPr>
        <p:spPr/>
        <p:txBody>
          <a:bodyPr/>
          <a:lstStyle/>
          <a:p>
            <a:r>
              <a:rPr lang="en-US" b="1" dirty="0" smtClean="0"/>
              <a:t>Financial impacts on our business</a:t>
            </a:r>
          </a:p>
        </p:txBody>
      </p:sp>
      <p:sp>
        <p:nvSpPr>
          <p:cNvPr id="26628" name="Text Box 12"/>
          <p:cNvSpPr txBox="1">
            <a:spLocks noChangeArrowheads="1"/>
          </p:cNvSpPr>
          <p:nvPr/>
        </p:nvSpPr>
        <p:spPr bwMode="auto">
          <a:xfrm>
            <a:off x="7905750" y="1219200"/>
            <a:ext cx="1870075" cy="5238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3175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600">
                <a:solidFill>
                  <a:schemeClr val="tx1"/>
                </a:solidFill>
                <a:latin typeface="Arial" pitchFamily="34" charset="0"/>
              </a:defRPr>
            </a:lvl1pPr>
            <a:lvl2pPr marL="742950" indent="-285750">
              <a:defRPr sz="2600">
                <a:solidFill>
                  <a:schemeClr val="tx1"/>
                </a:solidFill>
                <a:latin typeface="Arial" pitchFamily="34" charset="0"/>
              </a:defRPr>
            </a:lvl2pPr>
            <a:lvl3pPr marL="1143000" indent="-228600">
              <a:defRPr sz="2600">
                <a:solidFill>
                  <a:schemeClr val="tx1"/>
                </a:solidFill>
                <a:latin typeface="Arial" pitchFamily="34" charset="0"/>
              </a:defRPr>
            </a:lvl3pPr>
            <a:lvl4pPr marL="1600200" indent="-228600">
              <a:defRPr sz="2600">
                <a:solidFill>
                  <a:schemeClr val="tx1"/>
                </a:solidFill>
                <a:latin typeface="Arial" pitchFamily="34" charset="0"/>
              </a:defRPr>
            </a:lvl4pPr>
            <a:lvl5pPr marL="2057400" indent="-228600">
              <a:defRPr sz="26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9pPr>
          </a:lstStyle>
          <a:p>
            <a:pPr algn="l">
              <a:spcBef>
                <a:spcPct val="50000"/>
              </a:spcBef>
            </a:pPr>
            <a:r>
              <a:rPr lang="en-US" sz="1400"/>
              <a:t>What the insurance might pay</a:t>
            </a:r>
          </a:p>
        </p:txBody>
      </p:sp>
      <p:sp>
        <p:nvSpPr>
          <p:cNvPr id="26629" name="Rectangle 15"/>
          <p:cNvSpPr>
            <a:spLocks noChangeArrowheads="1"/>
          </p:cNvSpPr>
          <p:nvPr/>
        </p:nvSpPr>
        <p:spPr bwMode="auto">
          <a:xfrm>
            <a:off x="6505575" y="1143000"/>
            <a:ext cx="1209675" cy="1619250"/>
          </a:xfrm>
          <a:prstGeom prst="rect">
            <a:avLst/>
          </a:prstGeom>
          <a:solidFill>
            <a:srgbClr val="0070C0"/>
          </a:solidFill>
          <a:ln>
            <a:noFill/>
          </a:ln>
          <a:effectLst/>
          <a:extLst/>
        </p:spPr>
        <p:txBody>
          <a:bodyPr anchor="ctr"/>
          <a:lstStyle/>
          <a:p>
            <a:r>
              <a:rPr lang="en-US">
                <a:solidFill>
                  <a:schemeClr val="bg1"/>
                </a:solidFill>
              </a:rPr>
              <a:t>Direct Costs</a:t>
            </a:r>
          </a:p>
        </p:txBody>
      </p:sp>
      <p:sp>
        <p:nvSpPr>
          <p:cNvPr id="281616" name="Rectangle 16"/>
          <p:cNvSpPr>
            <a:spLocks noChangeArrowheads="1"/>
          </p:cNvSpPr>
          <p:nvPr/>
        </p:nvSpPr>
        <p:spPr bwMode="auto">
          <a:xfrm>
            <a:off x="6508750" y="2784475"/>
            <a:ext cx="1209675" cy="2809875"/>
          </a:xfrm>
          <a:prstGeom prst="rect">
            <a:avLst/>
          </a:prstGeom>
          <a:solidFill>
            <a:srgbClr val="FF0000"/>
          </a:solidFill>
          <a:ln>
            <a:noFill/>
          </a:ln>
          <a:effectLst/>
          <a:extLst/>
        </p:spPr>
        <p:txBody>
          <a:bodyPr anchor="ctr"/>
          <a:lstStyle/>
          <a:p>
            <a:r>
              <a:rPr lang="en-US">
                <a:solidFill>
                  <a:schemeClr val="bg1"/>
                </a:solidFill>
              </a:rPr>
              <a:t>Indirect Costs</a:t>
            </a:r>
          </a:p>
        </p:txBody>
      </p:sp>
      <p:sp>
        <p:nvSpPr>
          <p:cNvPr id="26631" name="Line 22"/>
          <p:cNvSpPr>
            <a:spLocks noChangeShapeType="1"/>
          </p:cNvSpPr>
          <p:nvPr/>
        </p:nvSpPr>
        <p:spPr bwMode="auto">
          <a:xfrm>
            <a:off x="7853363" y="1152525"/>
            <a:ext cx="0" cy="62865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32" name="Line 23"/>
          <p:cNvSpPr>
            <a:spLocks noChangeShapeType="1"/>
          </p:cNvSpPr>
          <p:nvPr/>
        </p:nvSpPr>
        <p:spPr bwMode="auto">
          <a:xfrm>
            <a:off x="7718425" y="1143000"/>
            <a:ext cx="168275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33" name="Line 24"/>
          <p:cNvSpPr>
            <a:spLocks noChangeShapeType="1"/>
          </p:cNvSpPr>
          <p:nvPr/>
        </p:nvSpPr>
        <p:spPr bwMode="auto">
          <a:xfrm>
            <a:off x="7724775" y="1787525"/>
            <a:ext cx="168275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34" name="Text Box 25"/>
          <p:cNvSpPr txBox="1">
            <a:spLocks noChangeArrowheads="1"/>
          </p:cNvSpPr>
          <p:nvPr/>
        </p:nvSpPr>
        <p:spPr bwMode="auto">
          <a:xfrm>
            <a:off x="7843837" y="3933056"/>
            <a:ext cx="1931988"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600">
                <a:solidFill>
                  <a:schemeClr val="tx1"/>
                </a:solidFill>
                <a:latin typeface="Arial" pitchFamily="34" charset="0"/>
              </a:defRPr>
            </a:lvl1pPr>
            <a:lvl2pPr marL="742950" indent="-285750">
              <a:defRPr sz="2600">
                <a:solidFill>
                  <a:schemeClr val="tx1"/>
                </a:solidFill>
                <a:latin typeface="Arial" pitchFamily="34" charset="0"/>
              </a:defRPr>
            </a:lvl2pPr>
            <a:lvl3pPr marL="1143000" indent="-228600">
              <a:defRPr sz="2600">
                <a:solidFill>
                  <a:schemeClr val="tx1"/>
                </a:solidFill>
                <a:latin typeface="Arial" pitchFamily="34" charset="0"/>
              </a:defRPr>
            </a:lvl3pPr>
            <a:lvl4pPr marL="1600200" indent="-228600">
              <a:defRPr sz="2600">
                <a:solidFill>
                  <a:schemeClr val="tx1"/>
                </a:solidFill>
                <a:latin typeface="Arial" pitchFamily="34" charset="0"/>
              </a:defRPr>
            </a:lvl4pPr>
            <a:lvl5pPr marL="2057400" indent="-228600">
              <a:defRPr sz="26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9pPr>
          </a:lstStyle>
          <a:p>
            <a:r>
              <a:rPr lang="en-US" sz="2000" i="1" dirty="0">
                <a:solidFill>
                  <a:srgbClr val="FF0000"/>
                </a:solidFill>
              </a:rPr>
              <a:t>Image &amp; Creditability</a:t>
            </a:r>
          </a:p>
        </p:txBody>
      </p:sp>
      <p:sp>
        <p:nvSpPr>
          <p:cNvPr id="26635" name="Text Box 29"/>
          <p:cNvSpPr txBox="1">
            <a:spLocks noChangeArrowheads="1"/>
          </p:cNvSpPr>
          <p:nvPr/>
        </p:nvSpPr>
        <p:spPr bwMode="auto">
          <a:xfrm>
            <a:off x="7851029" y="2066338"/>
            <a:ext cx="1522412" cy="2462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600">
                <a:solidFill>
                  <a:schemeClr val="tx1"/>
                </a:solidFill>
                <a:latin typeface="Arial" pitchFamily="34" charset="0"/>
              </a:defRPr>
            </a:lvl1pPr>
            <a:lvl2pPr marL="742950" indent="-285750">
              <a:defRPr sz="2600">
                <a:solidFill>
                  <a:schemeClr val="tx1"/>
                </a:solidFill>
                <a:latin typeface="Arial" pitchFamily="34" charset="0"/>
              </a:defRPr>
            </a:lvl2pPr>
            <a:lvl3pPr marL="1143000" indent="-228600">
              <a:defRPr sz="2600">
                <a:solidFill>
                  <a:schemeClr val="tx1"/>
                </a:solidFill>
                <a:latin typeface="Arial" pitchFamily="34" charset="0"/>
              </a:defRPr>
            </a:lvl3pPr>
            <a:lvl4pPr marL="1600200" indent="-228600">
              <a:defRPr sz="2600">
                <a:solidFill>
                  <a:schemeClr val="tx1"/>
                </a:solidFill>
                <a:latin typeface="Arial" pitchFamily="34" charset="0"/>
              </a:defRPr>
            </a:lvl4pPr>
            <a:lvl5pPr marL="2057400" indent="-228600">
              <a:defRPr sz="26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9pPr>
          </a:lstStyle>
          <a:p>
            <a:r>
              <a:rPr lang="en-US" sz="1000" dirty="0"/>
              <a:t>(Holcim </a:t>
            </a:r>
            <a:r>
              <a:rPr lang="en-US" sz="1000" dirty="0" smtClean="0"/>
              <a:t>Captive)</a:t>
            </a:r>
            <a:endParaRPr lang="en-US" sz="1000" dirty="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377013333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81616"/>
                                        </p:tgtEl>
                                        <p:attrNameLst>
                                          <p:attrName>style.visibility</p:attrName>
                                        </p:attrNameLst>
                                      </p:cBhvr>
                                      <p:to>
                                        <p:strVal val="visible"/>
                                      </p:to>
                                    </p:set>
                                    <p:animEffect transition="in" filter="box(in)">
                                      <p:cBhvr>
                                        <p:cTn id="7" dur="500"/>
                                        <p:tgtEl>
                                          <p:spTgt spid="281616"/>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66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16" grpId="0" animBg="1"/>
      <p:bldP spid="26634"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11"/>
          <p:cNvSpPr>
            <a:spLocks noGrp="1" noChangeArrowheads="1"/>
          </p:cNvSpPr>
          <p:nvPr>
            <p:ph sz="quarter" idx="14"/>
          </p:nvPr>
        </p:nvSpPr>
        <p:spPr/>
        <p:txBody>
          <a:bodyPr/>
          <a:lstStyle/>
          <a:p>
            <a:pPr>
              <a:buFont typeface="Times" pitchFamily="-96" charset="0"/>
              <a:buNone/>
            </a:pPr>
            <a:r>
              <a:rPr lang="en-US" b="1" dirty="0" smtClean="0"/>
              <a:t>Design Safety is an insurance</a:t>
            </a:r>
          </a:p>
          <a:p>
            <a:r>
              <a:rPr lang="en-US" dirty="0" smtClean="0"/>
              <a:t>For our own and third party workers</a:t>
            </a:r>
          </a:p>
          <a:p>
            <a:r>
              <a:rPr lang="en-US" dirty="0" smtClean="0"/>
              <a:t>For our environment</a:t>
            </a:r>
          </a:p>
          <a:p>
            <a:r>
              <a:rPr lang="en-US" dirty="0" smtClean="0"/>
              <a:t>For our brand and reputation</a:t>
            </a:r>
          </a:p>
        </p:txBody>
      </p:sp>
      <p:sp>
        <p:nvSpPr>
          <p:cNvPr id="32770" name="Rectangle 2"/>
          <p:cNvSpPr>
            <a:spLocks noGrp="1" noChangeArrowheads="1"/>
          </p:cNvSpPr>
          <p:nvPr>
            <p:ph type="title"/>
          </p:nvPr>
        </p:nvSpPr>
        <p:spPr/>
        <p:txBody>
          <a:bodyPr/>
          <a:lstStyle/>
          <a:p>
            <a:r>
              <a:rPr lang="en-US" dirty="0" smtClean="0">
                <a:solidFill>
                  <a:schemeClr val="tx1"/>
                </a:solidFill>
              </a:rPr>
              <a:t>Image loss and fatalities cannot be insured…</a:t>
            </a:r>
          </a:p>
        </p:txBody>
      </p:sp>
      <p:sp>
        <p:nvSpPr>
          <p:cNvPr id="32772" name="Rectangle 12"/>
          <p:cNvSpPr>
            <a:spLocks noChangeArrowheads="1"/>
          </p:cNvSpPr>
          <p:nvPr/>
        </p:nvSpPr>
        <p:spPr bwMode="auto">
          <a:xfrm>
            <a:off x="560512" y="3356992"/>
            <a:ext cx="8856984" cy="369332"/>
          </a:xfrm>
          <a:prstGeom prst="rect">
            <a:avLst/>
          </a:prstGeom>
          <a:ln w="76200">
            <a:solidFill>
              <a:srgbClr val="FF0000"/>
            </a:solidFill>
            <a:miter lim="800000"/>
            <a:headEnd/>
            <a:tailEnd/>
          </a:ln>
          <a:extLst/>
        </p:spPr>
        <p:txBody>
          <a:bodyPr vert="horz" lIns="0" tIns="0" rIns="0" bIns="0" rtlCol="0">
            <a:spAutoFit/>
          </a:bodyPr>
          <a:lstStyle/>
          <a:p>
            <a:pPr marL="270000" indent="-270000" algn="ctr">
              <a:spcBef>
                <a:spcPts val="576"/>
              </a:spcBef>
              <a:buClr>
                <a:srgbClr val="22934B"/>
              </a:buClr>
              <a:buFont typeface="Wingdings" pitchFamily="2" charset="2"/>
              <a:buNone/>
            </a:pPr>
            <a:r>
              <a:rPr lang="en-US" sz="2400" dirty="0">
                <a:latin typeface="Arial" pitchFamily="34" charset="0"/>
                <a:cs typeface="Arial" pitchFamily="34" charset="0"/>
              </a:rPr>
              <a:t>A design safety concept is required for </a:t>
            </a:r>
            <a:r>
              <a:rPr lang="en-US" sz="2400" dirty="0" smtClean="0">
                <a:latin typeface="Arial" pitchFamily="34" charset="0"/>
                <a:cs typeface="Arial" pitchFamily="34" charset="0"/>
              </a:rPr>
              <a:t>every </a:t>
            </a:r>
            <a:r>
              <a:rPr lang="en-US" sz="2400" dirty="0">
                <a:latin typeface="Arial" pitchFamily="34" charset="0"/>
                <a:cs typeface="Arial" pitchFamily="34" charset="0"/>
              </a:rPr>
              <a:t>AFR installation.</a:t>
            </a:r>
          </a:p>
        </p:txBody>
      </p:sp>
      <p:sp>
        <p:nvSpPr>
          <p:cNvPr id="7" name="Rectangle 3"/>
          <p:cNvSpPr txBox="1">
            <a:spLocks noChangeArrowheads="1"/>
          </p:cNvSpPr>
          <p:nvPr/>
        </p:nvSpPr>
        <p:spPr>
          <a:xfrm>
            <a:off x="545311" y="4795991"/>
            <a:ext cx="8785223" cy="430887"/>
          </a:xfrm>
          <a:prstGeom prst="rect">
            <a:avLst/>
          </a:prstGeom>
          <a:ln w="76200">
            <a:noFill/>
            <a:miter lim="800000"/>
            <a:headEnd/>
            <a:tailEnd/>
          </a:ln>
        </p:spPr>
        <p:txBody>
          <a:bodyPr vert="horz" lIns="0" tIns="0" rIns="0" bIns="0" rtlCol="0">
            <a:spAutoFit/>
          </a:bodyPr>
          <a:lstStyle>
            <a:lvl1pPr marL="270000" indent="-270000" algn="l" defTabSz="914400" rtl="0" eaLnBrk="1" latinLnBrk="0" hangingPunct="1">
              <a:spcBef>
                <a:spcPts val="576"/>
              </a:spcBef>
              <a:buClr>
                <a:srgbClr val="22934B"/>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22934B"/>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22934B"/>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22934B"/>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22934B"/>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 typeface="Wingdings" pitchFamily="2" charset="2"/>
              <a:buNone/>
            </a:pPr>
            <a:r>
              <a:rPr lang="en-US" sz="2800" dirty="0" smtClean="0">
                <a:solidFill>
                  <a:srgbClr val="FF0000"/>
                </a:solidFill>
              </a:rPr>
              <a:t>To Save on Safety is not Safe!</a:t>
            </a:r>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930836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iterate type="lt">
                                    <p:tmPct val="10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Horizontal)">
                                      <p:cBhvr>
                                        <p:cTn id="7" dur="75"/>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1026"/>
          <p:cNvSpPr>
            <a:spLocks noGrp="1" noChangeArrowheads="1"/>
          </p:cNvSpPr>
          <p:nvPr>
            <p:ph type="ctrTitle"/>
          </p:nvPr>
        </p:nvSpPr>
        <p:spPr/>
        <p:txBody>
          <a:bodyPr/>
          <a:lstStyle/>
          <a:p>
            <a:r>
              <a:rPr lang="en-US" dirty="0" smtClean="0"/>
              <a:t>Explosion protection</a:t>
            </a:r>
          </a:p>
        </p:txBody>
      </p:sp>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7"/>
          </p:nvPr>
        </p:nvSpPr>
        <p:spPr/>
        <p:txBody>
          <a:bodyPr/>
          <a:lstStyle/>
          <a:p>
            <a:endParaRPr lang="en-US"/>
          </a:p>
        </p:txBody>
      </p:sp>
      <p:sp>
        <p:nvSpPr>
          <p:cNvPr id="3" name="Footer Placeholder 2"/>
          <p:cNvSpPr>
            <a:spLocks noGrp="1"/>
          </p:cNvSpPr>
          <p:nvPr>
            <p:ph type="ftr" sz="quarter" idx="18"/>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59623504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47108" name="Rectangle 4"/>
          <p:cNvSpPr>
            <a:spLocks noGrp="1" noChangeArrowheads="1"/>
          </p:cNvSpPr>
          <p:nvPr>
            <p:ph sz="quarter" idx="14"/>
          </p:nvPr>
        </p:nvSpPr>
        <p:spPr>
          <a:xfrm>
            <a:off x="480033" y="1124744"/>
            <a:ext cx="8785223" cy="3816425"/>
          </a:xfrm>
          <a:extLst>
            <a:ext uri="{91240B29-F687-4F45-9708-019B960494DF}">
              <a14:hiddenLine xmlns:a14="http://schemas.microsoft.com/office/drawing/2010/main" xmlns="" w="9525">
                <a:solidFill>
                  <a:srgbClr val="FFCC00"/>
                </a:solidFill>
                <a:miter lim="800000"/>
                <a:headEnd/>
                <a:tailEnd/>
              </a14:hiddenLine>
            </a:ext>
          </a:extLst>
        </p:spPr>
        <p:txBody>
          <a:bodyPr/>
          <a:lstStyle/>
          <a:p>
            <a:pPr>
              <a:tabLst>
                <a:tab pos="3333750" algn="l"/>
              </a:tabLst>
            </a:pPr>
            <a:r>
              <a:rPr lang="en-US" dirty="0" smtClean="0">
                <a:latin typeface="Arial"/>
                <a:cs typeface="Times New Roman" pitchFamily="18" charset="0"/>
              </a:rPr>
              <a:t>Explosion Prevention</a:t>
            </a:r>
            <a:endParaRPr lang="en-US" dirty="0" smtClean="0">
              <a:solidFill>
                <a:schemeClr val="bg2"/>
              </a:solidFill>
              <a:latin typeface="Arial"/>
              <a:cs typeface="Times New Roman" pitchFamily="18" charset="0"/>
            </a:endParaRPr>
          </a:p>
        </p:txBody>
      </p:sp>
      <p:sp>
        <p:nvSpPr>
          <p:cNvPr id="47107" name="Rectangle 3"/>
          <p:cNvSpPr>
            <a:spLocks noGrp="1" noChangeArrowheads="1"/>
          </p:cNvSpPr>
          <p:nvPr>
            <p:ph type="title"/>
          </p:nvPr>
        </p:nvSpPr>
        <p:spPr/>
        <p:txBody>
          <a:bodyPr/>
          <a:lstStyle/>
          <a:p>
            <a:r>
              <a:rPr lang="en-US" dirty="0" smtClean="0"/>
              <a:t>Explosion Protection Measures:</a:t>
            </a:r>
            <a:br>
              <a:rPr lang="en-US" dirty="0" smtClean="0"/>
            </a:br>
            <a:r>
              <a:rPr lang="en-US" dirty="0" smtClean="0"/>
              <a:t>Combustible dust (&lt; 0.5mm) and combustible gases</a:t>
            </a:r>
          </a:p>
        </p:txBody>
      </p:sp>
      <p:pic>
        <p:nvPicPr>
          <p:cNvPr id="181253" name="Picture 5"/>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38100" y="1853838"/>
            <a:ext cx="1847850" cy="1443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81254" name="Group 6"/>
          <p:cNvGrpSpPr>
            <a:grpSpLocks/>
          </p:cNvGrpSpPr>
          <p:nvPr/>
        </p:nvGrpSpPr>
        <p:grpSpPr bwMode="auto">
          <a:xfrm>
            <a:off x="628650" y="1752238"/>
            <a:ext cx="609600" cy="342900"/>
            <a:chOff x="366" y="1014"/>
            <a:chExt cx="384" cy="216"/>
          </a:xfrm>
        </p:grpSpPr>
        <p:sp>
          <p:nvSpPr>
            <p:cNvPr id="47131" name="Line 7"/>
            <p:cNvSpPr>
              <a:spLocks noChangeShapeType="1"/>
            </p:cNvSpPr>
            <p:nvPr/>
          </p:nvSpPr>
          <p:spPr bwMode="auto">
            <a:xfrm>
              <a:off x="366" y="1014"/>
              <a:ext cx="384" cy="216"/>
            </a:xfrm>
            <a:prstGeom prst="line">
              <a:avLst/>
            </a:prstGeom>
            <a:noFill/>
            <a:ln w="22225">
              <a:solidFill>
                <a:srgbClr val="FF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7132" name="Line 8"/>
            <p:cNvSpPr>
              <a:spLocks noChangeShapeType="1"/>
            </p:cNvSpPr>
            <p:nvPr/>
          </p:nvSpPr>
          <p:spPr bwMode="auto">
            <a:xfrm flipV="1">
              <a:off x="378" y="1026"/>
              <a:ext cx="348" cy="204"/>
            </a:xfrm>
            <a:prstGeom prst="line">
              <a:avLst/>
            </a:prstGeom>
            <a:noFill/>
            <a:ln w="22225">
              <a:solidFill>
                <a:srgbClr val="FF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181257" name="Group 9"/>
          <p:cNvGrpSpPr>
            <a:grpSpLocks/>
          </p:cNvGrpSpPr>
          <p:nvPr/>
        </p:nvGrpSpPr>
        <p:grpSpPr bwMode="auto">
          <a:xfrm>
            <a:off x="1257300" y="3028588"/>
            <a:ext cx="666750" cy="361950"/>
            <a:chOff x="732" y="1836"/>
            <a:chExt cx="420" cy="228"/>
          </a:xfrm>
        </p:grpSpPr>
        <p:sp>
          <p:nvSpPr>
            <p:cNvPr id="47129" name="Line 10"/>
            <p:cNvSpPr>
              <a:spLocks noChangeShapeType="1"/>
            </p:cNvSpPr>
            <p:nvPr/>
          </p:nvSpPr>
          <p:spPr bwMode="auto">
            <a:xfrm>
              <a:off x="768" y="1848"/>
              <a:ext cx="384" cy="216"/>
            </a:xfrm>
            <a:prstGeom prst="line">
              <a:avLst/>
            </a:prstGeom>
            <a:noFill/>
            <a:ln w="22225">
              <a:solidFill>
                <a:srgbClr val="FF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7130" name="Line 11"/>
            <p:cNvSpPr>
              <a:spLocks noChangeShapeType="1"/>
            </p:cNvSpPr>
            <p:nvPr/>
          </p:nvSpPr>
          <p:spPr bwMode="auto">
            <a:xfrm flipV="1">
              <a:off x="732" y="1836"/>
              <a:ext cx="348" cy="204"/>
            </a:xfrm>
            <a:prstGeom prst="line">
              <a:avLst/>
            </a:prstGeom>
            <a:noFill/>
            <a:ln w="22225">
              <a:solidFill>
                <a:srgbClr val="FF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181260" name="Group 12"/>
          <p:cNvGrpSpPr>
            <a:grpSpLocks/>
          </p:cNvGrpSpPr>
          <p:nvPr/>
        </p:nvGrpSpPr>
        <p:grpSpPr bwMode="auto">
          <a:xfrm>
            <a:off x="19050" y="3019063"/>
            <a:ext cx="609600" cy="342900"/>
            <a:chOff x="0" y="1818"/>
            <a:chExt cx="384" cy="216"/>
          </a:xfrm>
        </p:grpSpPr>
        <p:sp>
          <p:nvSpPr>
            <p:cNvPr id="47127" name="Line 13"/>
            <p:cNvSpPr>
              <a:spLocks noChangeShapeType="1"/>
            </p:cNvSpPr>
            <p:nvPr/>
          </p:nvSpPr>
          <p:spPr bwMode="auto">
            <a:xfrm>
              <a:off x="0" y="1818"/>
              <a:ext cx="384" cy="216"/>
            </a:xfrm>
            <a:prstGeom prst="line">
              <a:avLst/>
            </a:prstGeom>
            <a:noFill/>
            <a:ln w="22225">
              <a:solidFill>
                <a:srgbClr val="FF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7128" name="Line 14"/>
            <p:cNvSpPr>
              <a:spLocks noChangeShapeType="1"/>
            </p:cNvSpPr>
            <p:nvPr/>
          </p:nvSpPr>
          <p:spPr bwMode="auto">
            <a:xfrm flipV="1">
              <a:off x="12" y="1818"/>
              <a:ext cx="348" cy="204"/>
            </a:xfrm>
            <a:prstGeom prst="line">
              <a:avLst/>
            </a:prstGeom>
            <a:noFill/>
            <a:ln w="22225">
              <a:solidFill>
                <a:srgbClr val="FF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181263" name="Line 15"/>
          <p:cNvSpPr>
            <a:spLocks noChangeShapeType="1"/>
          </p:cNvSpPr>
          <p:nvPr/>
        </p:nvSpPr>
        <p:spPr bwMode="auto">
          <a:xfrm>
            <a:off x="1712640" y="3142715"/>
            <a:ext cx="400050" cy="142875"/>
          </a:xfrm>
          <a:prstGeom prst="line">
            <a:avLst/>
          </a:prstGeom>
          <a:noFill/>
          <a:ln w="31750" cap="rnd">
            <a:solidFill>
              <a:schemeClr val="accent2"/>
            </a:solidFill>
            <a:prstDash val="sysDot"/>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nvGrpSpPr>
          <p:cNvPr id="181264" name="Group 16"/>
          <p:cNvGrpSpPr>
            <a:grpSpLocks/>
          </p:cNvGrpSpPr>
          <p:nvPr/>
        </p:nvGrpSpPr>
        <p:grpSpPr bwMode="auto">
          <a:xfrm>
            <a:off x="438150" y="3414351"/>
            <a:ext cx="1476375" cy="952500"/>
            <a:chOff x="396" y="1989"/>
            <a:chExt cx="846" cy="582"/>
          </a:xfrm>
        </p:grpSpPr>
        <p:sp>
          <p:nvSpPr>
            <p:cNvPr id="47124" name="Line 17"/>
            <p:cNvSpPr>
              <a:spLocks noChangeShapeType="1"/>
            </p:cNvSpPr>
            <p:nvPr/>
          </p:nvSpPr>
          <p:spPr bwMode="auto">
            <a:xfrm>
              <a:off x="396" y="1989"/>
              <a:ext cx="840" cy="171"/>
            </a:xfrm>
            <a:prstGeom prst="line">
              <a:avLst/>
            </a:prstGeom>
            <a:noFill/>
            <a:ln w="31750" cap="rnd">
              <a:solidFill>
                <a:srgbClr val="FF6600"/>
              </a:solidFill>
              <a:prstDash val="sysDot"/>
              <a:round/>
              <a:headEnd/>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7125" name="Line 18"/>
            <p:cNvSpPr>
              <a:spLocks noChangeShapeType="1"/>
            </p:cNvSpPr>
            <p:nvPr/>
          </p:nvSpPr>
          <p:spPr bwMode="auto">
            <a:xfrm>
              <a:off x="420" y="1991"/>
              <a:ext cx="822" cy="377"/>
            </a:xfrm>
            <a:prstGeom prst="line">
              <a:avLst/>
            </a:prstGeom>
            <a:noFill/>
            <a:ln w="31750" cap="rnd">
              <a:solidFill>
                <a:srgbClr val="FF6600"/>
              </a:solidFill>
              <a:prstDash val="sysDot"/>
              <a:round/>
              <a:headEnd/>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7126" name="Line 19"/>
            <p:cNvSpPr>
              <a:spLocks noChangeShapeType="1"/>
            </p:cNvSpPr>
            <p:nvPr/>
          </p:nvSpPr>
          <p:spPr bwMode="auto">
            <a:xfrm>
              <a:off x="402" y="1989"/>
              <a:ext cx="822" cy="582"/>
            </a:xfrm>
            <a:prstGeom prst="line">
              <a:avLst/>
            </a:prstGeom>
            <a:noFill/>
            <a:ln w="31750" cap="rnd">
              <a:solidFill>
                <a:srgbClr val="FF6600"/>
              </a:solidFill>
              <a:prstDash val="sysDot"/>
              <a:round/>
              <a:headEnd/>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181268" name="Group 20"/>
          <p:cNvGrpSpPr>
            <a:grpSpLocks/>
          </p:cNvGrpSpPr>
          <p:nvPr/>
        </p:nvGrpSpPr>
        <p:grpSpPr bwMode="auto">
          <a:xfrm>
            <a:off x="1343025" y="1990363"/>
            <a:ext cx="592138" cy="1057275"/>
            <a:chOff x="846" y="1170"/>
            <a:chExt cx="373" cy="666"/>
          </a:xfrm>
        </p:grpSpPr>
        <p:sp>
          <p:nvSpPr>
            <p:cNvPr id="47120" name="Line 21"/>
            <p:cNvSpPr>
              <a:spLocks noChangeShapeType="1"/>
            </p:cNvSpPr>
            <p:nvPr/>
          </p:nvSpPr>
          <p:spPr bwMode="auto">
            <a:xfrm>
              <a:off x="852" y="1170"/>
              <a:ext cx="348" cy="241"/>
            </a:xfrm>
            <a:prstGeom prst="line">
              <a:avLst/>
            </a:prstGeom>
            <a:noFill/>
            <a:ln w="31750" cap="rnd">
              <a:solidFill>
                <a:schemeClr val="tx1"/>
              </a:solidFill>
              <a:prstDash val="sysDot"/>
              <a:round/>
              <a:headEnd/>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7121" name="Line 22"/>
            <p:cNvSpPr>
              <a:spLocks noChangeShapeType="1"/>
            </p:cNvSpPr>
            <p:nvPr/>
          </p:nvSpPr>
          <p:spPr bwMode="auto">
            <a:xfrm>
              <a:off x="857" y="1176"/>
              <a:ext cx="355" cy="427"/>
            </a:xfrm>
            <a:prstGeom prst="line">
              <a:avLst/>
            </a:prstGeom>
            <a:noFill/>
            <a:ln w="31750" cap="rnd">
              <a:solidFill>
                <a:schemeClr val="tx1"/>
              </a:solidFill>
              <a:prstDash val="sysDot"/>
              <a:round/>
              <a:headEnd/>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7122" name="Line 23"/>
            <p:cNvSpPr>
              <a:spLocks noChangeShapeType="1"/>
            </p:cNvSpPr>
            <p:nvPr/>
          </p:nvSpPr>
          <p:spPr bwMode="auto">
            <a:xfrm>
              <a:off x="846" y="1170"/>
              <a:ext cx="373" cy="666"/>
            </a:xfrm>
            <a:prstGeom prst="line">
              <a:avLst/>
            </a:prstGeom>
            <a:noFill/>
            <a:ln w="31750" cap="rnd">
              <a:solidFill>
                <a:schemeClr val="tx1"/>
              </a:solidFill>
              <a:prstDash val="sysDot"/>
              <a:round/>
              <a:headEnd/>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7123" name="Line 24"/>
            <p:cNvSpPr>
              <a:spLocks noChangeShapeType="1"/>
            </p:cNvSpPr>
            <p:nvPr/>
          </p:nvSpPr>
          <p:spPr bwMode="auto">
            <a:xfrm>
              <a:off x="864" y="1182"/>
              <a:ext cx="324" cy="37"/>
            </a:xfrm>
            <a:prstGeom prst="line">
              <a:avLst/>
            </a:prstGeom>
            <a:noFill/>
            <a:ln w="31750" cap="rnd">
              <a:solidFill>
                <a:schemeClr val="tx1"/>
              </a:solidFill>
              <a:prstDash val="sysDot"/>
              <a:round/>
              <a:headEnd/>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181274" name="Rectangle 26"/>
          <p:cNvSpPr>
            <a:spLocks noChangeArrowheads="1"/>
          </p:cNvSpPr>
          <p:nvPr/>
        </p:nvSpPr>
        <p:spPr bwMode="auto">
          <a:xfrm>
            <a:off x="1628775" y="1484784"/>
            <a:ext cx="8096250" cy="18158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CC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290513" indent="-290513" algn="just">
              <a:tabLst>
                <a:tab pos="3333750" algn="l"/>
              </a:tabLst>
            </a:pPr>
            <a:endParaRPr lang="en-US" sz="2400" dirty="0">
              <a:solidFill>
                <a:schemeClr val="bg2"/>
              </a:solidFill>
              <a:cs typeface="Times New Roman" pitchFamily="18" charset="0"/>
            </a:endParaRPr>
          </a:p>
          <a:p>
            <a:pPr marL="571500" lvl="1" indent="-279400" algn="l">
              <a:spcBef>
                <a:spcPct val="0"/>
              </a:spcBef>
              <a:spcAft>
                <a:spcPct val="0"/>
              </a:spcAft>
              <a:buSzPct val="60000"/>
              <a:buFont typeface="Webdings" pitchFamily="18" charset="2"/>
              <a:buChar char="4"/>
              <a:tabLst>
                <a:tab pos="3333750" algn="l"/>
              </a:tabLst>
            </a:pPr>
            <a:r>
              <a:rPr lang="en-US" sz="2200" dirty="0">
                <a:cs typeface="Times New Roman" pitchFamily="18" charset="0"/>
              </a:rPr>
              <a:t>Ex-protected Equipment &amp; Electrical Installations (ATEX)</a:t>
            </a:r>
          </a:p>
          <a:p>
            <a:pPr marL="571500" lvl="1" indent="-279400" algn="l">
              <a:spcBef>
                <a:spcPct val="0"/>
              </a:spcBef>
              <a:spcAft>
                <a:spcPct val="0"/>
              </a:spcAft>
              <a:buSzPct val="60000"/>
              <a:buFont typeface="Webdings" pitchFamily="18" charset="2"/>
              <a:buChar char="4"/>
              <a:tabLst>
                <a:tab pos="3333750" algn="l"/>
              </a:tabLst>
            </a:pPr>
            <a:r>
              <a:rPr lang="en-US" sz="2200" dirty="0">
                <a:cs typeface="Times New Roman" pitchFamily="18" charset="0"/>
              </a:rPr>
              <a:t>Grounding / Lightning Protection</a:t>
            </a:r>
          </a:p>
          <a:p>
            <a:pPr marL="571500" lvl="1" indent="-279400" algn="just">
              <a:spcBef>
                <a:spcPct val="0"/>
              </a:spcBef>
              <a:spcAft>
                <a:spcPct val="0"/>
              </a:spcAft>
              <a:buSzPct val="60000"/>
              <a:buFont typeface="Webdings" pitchFamily="18" charset="2"/>
              <a:buChar char="4"/>
              <a:tabLst>
                <a:tab pos="3333750" algn="l"/>
              </a:tabLst>
            </a:pPr>
            <a:r>
              <a:rPr lang="en-US" sz="2200" dirty="0">
                <a:cs typeface="Times New Roman" pitchFamily="18" charset="0"/>
              </a:rPr>
              <a:t>Measures preventing Flame Propagation  </a:t>
            </a:r>
          </a:p>
          <a:p>
            <a:pPr marL="571500" lvl="1" indent="-279400" algn="just">
              <a:spcBef>
                <a:spcPct val="0"/>
              </a:spcBef>
              <a:spcAft>
                <a:spcPct val="0"/>
              </a:spcAft>
              <a:buSzPct val="60000"/>
              <a:buFont typeface="Webdings" pitchFamily="18" charset="2"/>
              <a:buChar char="4"/>
              <a:tabLst>
                <a:tab pos="3333750" algn="l"/>
              </a:tabLst>
            </a:pPr>
            <a:r>
              <a:rPr lang="en-US" sz="2200" dirty="0">
                <a:cs typeface="Times New Roman" pitchFamily="18" charset="0"/>
              </a:rPr>
              <a:t>Organizational &amp; Personnel </a:t>
            </a:r>
            <a:r>
              <a:rPr lang="en-US" sz="2200" dirty="0" smtClean="0">
                <a:cs typeface="Times New Roman" pitchFamily="18" charset="0"/>
              </a:rPr>
              <a:t>Measures</a:t>
            </a:r>
            <a:endParaRPr lang="en-US" sz="2400" dirty="0">
              <a:cs typeface="Times New Roman" pitchFamily="18" charset="0"/>
            </a:endParaRPr>
          </a:p>
        </p:txBody>
      </p:sp>
      <p:sp>
        <p:nvSpPr>
          <p:cNvPr id="30" name="Rectangle 4"/>
          <p:cNvSpPr txBox="1">
            <a:spLocks noChangeArrowheads="1"/>
          </p:cNvSpPr>
          <p:nvPr/>
        </p:nvSpPr>
        <p:spPr>
          <a:xfrm>
            <a:off x="560265" y="4869160"/>
            <a:ext cx="8785223" cy="1512168"/>
          </a:xfrm>
          <a:prstGeom prst="rect">
            <a:avLst/>
          </a:prstGeom>
          <a:extLst>
            <a:ext uri="{91240B29-F687-4F45-9708-019B960494DF}">
              <a14:hiddenLine xmlns:a14="http://schemas.microsoft.com/office/drawing/2010/main" xmlns="" w="9525">
                <a:solidFill>
                  <a:srgbClr val="FFCC00"/>
                </a:solidFill>
                <a:miter lim="800000"/>
                <a:headEnd/>
                <a:tailEnd/>
              </a14:hiddenLine>
            </a:ext>
          </a:extLst>
        </p:spPr>
        <p:txBody>
          <a:bodyPr vert="horz" lIns="0" tIns="0" rIns="0" bIns="0" rtlCol="0">
            <a:noAutofit/>
          </a:bodyPr>
          <a:lstStyle>
            <a:lvl1pPr marL="270000" indent="-270000" algn="l" defTabSz="914400" rtl="0" eaLnBrk="1" latinLnBrk="0" hangingPunct="1">
              <a:spcBef>
                <a:spcPts val="576"/>
              </a:spcBef>
              <a:buClr>
                <a:srgbClr val="FF1100"/>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FF1100"/>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FF1100"/>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tx2"/>
              </a:buClr>
              <a:tabLst>
                <a:tab pos="3333750" algn="l"/>
              </a:tabLst>
            </a:pPr>
            <a:r>
              <a:rPr lang="en-US" dirty="0">
                <a:latin typeface="Arial"/>
                <a:cs typeface="Times New Roman" pitchFamily="18" charset="0"/>
              </a:rPr>
              <a:t>Explosion </a:t>
            </a:r>
            <a:r>
              <a:rPr lang="en-US" dirty="0" smtClean="0">
                <a:latin typeface="Arial"/>
                <a:cs typeface="Times New Roman" pitchFamily="18" charset="0"/>
              </a:rPr>
              <a:t>Fighting </a:t>
            </a:r>
            <a:endParaRPr lang="en-US" dirty="0">
              <a:latin typeface="Arial"/>
              <a:cs typeface="Times New Roman" pitchFamily="18" charset="0"/>
            </a:endParaRPr>
          </a:p>
          <a:p>
            <a:pPr marL="571500" lvl="1" indent="-279400">
              <a:spcBef>
                <a:spcPct val="0"/>
              </a:spcBef>
              <a:spcAft>
                <a:spcPct val="0"/>
              </a:spcAft>
              <a:buClr>
                <a:schemeClr val="tx2"/>
              </a:buClr>
              <a:buFont typeface="Webdings" pitchFamily="18" charset="2"/>
              <a:buChar char="4"/>
              <a:tabLst>
                <a:tab pos="3333750" algn="l"/>
              </a:tabLst>
            </a:pPr>
            <a:r>
              <a:rPr lang="en-US" dirty="0">
                <a:cs typeface="Times New Roman" pitchFamily="18" charset="0"/>
              </a:rPr>
              <a:t>Explosion Pressure </a:t>
            </a:r>
            <a:r>
              <a:rPr lang="en-US" dirty="0">
                <a:solidFill>
                  <a:srgbClr val="FF0000"/>
                </a:solidFill>
                <a:cs typeface="Times New Roman" pitchFamily="18" charset="0"/>
              </a:rPr>
              <a:t>(Shock) Resistant </a:t>
            </a:r>
            <a:r>
              <a:rPr lang="en-US" dirty="0">
                <a:cs typeface="Times New Roman" pitchFamily="18" charset="0"/>
              </a:rPr>
              <a:t>Construction</a:t>
            </a:r>
          </a:p>
          <a:p>
            <a:pPr marL="571500" lvl="1" indent="-279400">
              <a:spcBef>
                <a:spcPct val="0"/>
              </a:spcBef>
              <a:spcAft>
                <a:spcPct val="0"/>
              </a:spcAft>
              <a:buClr>
                <a:schemeClr val="tx2"/>
              </a:buClr>
              <a:buFont typeface="Webdings" pitchFamily="18" charset="2"/>
              <a:buChar char="4"/>
              <a:tabLst>
                <a:tab pos="3333750" algn="l"/>
              </a:tabLst>
            </a:pPr>
            <a:r>
              <a:rPr lang="en-US" dirty="0">
                <a:cs typeface="Times New Roman" pitchFamily="18" charset="0"/>
              </a:rPr>
              <a:t>Explosion Pressure </a:t>
            </a:r>
            <a:r>
              <a:rPr lang="en-US" dirty="0">
                <a:solidFill>
                  <a:srgbClr val="FF0000"/>
                </a:solidFill>
                <a:cs typeface="Times New Roman" pitchFamily="18" charset="0"/>
              </a:rPr>
              <a:t>Venting</a:t>
            </a:r>
            <a:r>
              <a:rPr lang="en-US" dirty="0">
                <a:cs typeface="Times New Roman" pitchFamily="18" charset="0"/>
              </a:rPr>
              <a:t> </a:t>
            </a:r>
            <a:r>
              <a:rPr lang="en-US" dirty="0" smtClean="0">
                <a:cs typeface="Times New Roman" pitchFamily="18" charset="0"/>
              </a:rPr>
              <a:t>Measures of closed systems</a:t>
            </a:r>
            <a:endParaRPr lang="en-US" dirty="0">
              <a:cs typeface="Times New Roman" pitchFamily="18" charset="0"/>
            </a:endParaRPr>
          </a:p>
          <a:p>
            <a:pPr marL="571500" lvl="1" indent="-279400">
              <a:spcBef>
                <a:spcPct val="0"/>
              </a:spcBef>
              <a:spcAft>
                <a:spcPct val="0"/>
              </a:spcAft>
              <a:buClr>
                <a:schemeClr val="tx2"/>
              </a:buClr>
              <a:buFont typeface="Webdings" pitchFamily="18" charset="2"/>
              <a:buChar char="4"/>
              <a:tabLst>
                <a:tab pos="3333750" algn="l"/>
              </a:tabLst>
            </a:pPr>
            <a:r>
              <a:rPr lang="en-US" dirty="0">
                <a:cs typeface="Times New Roman" pitchFamily="18" charset="0"/>
              </a:rPr>
              <a:t>Explosion </a:t>
            </a:r>
            <a:r>
              <a:rPr lang="en-US" dirty="0">
                <a:solidFill>
                  <a:srgbClr val="FF0000"/>
                </a:solidFill>
                <a:cs typeface="Times New Roman" pitchFamily="18" charset="0"/>
              </a:rPr>
              <a:t>Suppression</a:t>
            </a:r>
            <a:r>
              <a:rPr lang="en-US" dirty="0">
                <a:cs typeface="Times New Roman" pitchFamily="18" charset="0"/>
              </a:rPr>
              <a:t> System</a:t>
            </a:r>
            <a:r>
              <a:rPr lang="en-US" sz="2000" dirty="0">
                <a:solidFill>
                  <a:schemeClr val="bg2"/>
                </a:solidFill>
                <a:latin typeface="Arial"/>
                <a:cs typeface="Times New Roman" pitchFamily="18" charset="0"/>
              </a:rPr>
              <a:t> </a:t>
            </a:r>
            <a:r>
              <a:rPr lang="en-US" sz="2000" dirty="0">
                <a:latin typeface="Arial"/>
                <a:cs typeface="Times New Roman" pitchFamily="18" charset="0"/>
              </a:rPr>
              <a:t>  </a:t>
            </a:r>
          </a:p>
        </p:txBody>
      </p:sp>
      <p:sp>
        <p:nvSpPr>
          <p:cNvPr id="2" name="TextBox 1"/>
          <p:cNvSpPr txBox="1"/>
          <p:nvPr/>
        </p:nvSpPr>
        <p:spPr>
          <a:xfrm>
            <a:off x="1640632" y="3142715"/>
            <a:ext cx="7704856" cy="430887"/>
          </a:xfrm>
          <a:prstGeom prst="rect">
            <a:avLst/>
          </a:prstGeom>
          <a:noFill/>
        </p:spPr>
        <p:txBody>
          <a:bodyPr wrap="square" rtlCol="0">
            <a:spAutoFit/>
          </a:bodyPr>
          <a:lstStyle/>
          <a:p>
            <a:pPr marL="571500" lvl="1" indent="-279400" algn="just">
              <a:spcBef>
                <a:spcPct val="0"/>
              </a:spcBef>
              <a:spcAft>
                <a:spcPct val="0"/>
              </a:spcAft>
              <a:buSzPct val="60000"/>
              <a:buFont typeface="Webdings" pitchFamily="18" charset="2"/>
              <a:buChar char="4"/>
              <a:tabLst>
                <a:tab pos="3333750" algn="l"/>
              </a:tabLst>
            </a:pPr>
            <a:r>
              <a:rPr lang="en-US" sz="2200" dirty="0" err="1" smtClean="0">
                <a:solidFill>
                  <a:schemeClr val="accent2"/>
                </a:solidFill>
                <a:cs typeface="Times New Roman" pitchFamily="18" charset="0"/>
              </a:rPr>
              <a:t>Inertisation</a:t>
            </a:r>
            <a:endParaRPr lang="en-US" sz="2200" dirty="0">
              <a:solidFill>
                <a:schemeClr val="accent2"/>
              </a:solidFill>
              <a:cs typeface="Times New Roman" pitchFamily="18" charset="0"/>
            </a:endParaRPr>
          </a:p>
        </p:txBody>
      </p:sp>
      <p:sp>
        <p:nvSpPr>
          <p:cNvPr id="28" name="TextBox 27"/>
          <p:cNvSpPr txBox="1"/>
          <p:nvPr/>
        </p:nvSpPr>
        <p:spPr>
          <a:xfrm>
            <a:off x="1640632" y="3430747"/>
            <a:ext cx="7416824" cy="1107996"/>
          </a:xfrm>
          <a:prstGeom prst="rect">
            <a:avLst/>
          </a:prstGeom>
          <a:noFill/>
        </p:spPr>
        <p:txBody>
          <a:bodyPr wrap="square" rtlCol="0">
            <a:spAutoFit/>
          </a:bodyPr>
          <a:lstStyle/>
          <a:p>
            <a:pPr marL="571500" lvl="1" indent="-279400" algn="just">
              <a:spcBef>
                <a:spcPct val="0"/>
              </a:spcBef>
              <a:spcAft>
                <a:spcPct val="0"/>
              </a:spcAft>
              <a:buSzPct val="60000"/>
              <a:buFont typeface="Webdings" pitchFamily="18" charset="2"/>
              <a:buChar char="4"/>
              <a:tabLst>
                <a:tab pos="3333750" algn="l"/>
              </a:tabLst>
            </a:pPr>
            <a:r>
              <a:rPr lang="en-US" sz="2200" dirty="0" smtClean="0">
                <a:solidFill>
                  <a:srgbClr val="FF6600"/>
                </a:solidFill>
                <a:cs typeface="Times New Roman" pitchFamily="18" charset="0"/>
              </a:rPr>
              <a:t>Housekeeping</a:t>
            </a:r>
          </a:p>
          <a:p>
            <a:pPr marL="571500" lvl="1" indent="-279400" algn="just">
              <a:spcBef>
                <a:spcPct val="0"/>
              </a:spcBef>
              <a:spcAft>
                <a:spcPct val="0"/>
              </a:spcAft>
              <a:buSzPct val="60000"/>
              <a:buFont typeface="Webdings" pitchFamily="18" charset="2"/>
              <a:buChar char="4"/>
              <a:tabLst>
                <a:tab pos="3333750" algn="l"/>
              </a:tabLst>
            </a:pPr>
            <a:r>
              <a:rPr lang="en-US" sz="2200" dirty="0" err="1" smtClean="0">
                <a:solidFill>
                  <a:srgbClr val="FF6600"/>
                </a:solidFill>
                <a:cs typeface="Times New Roman" pitchFamily="18" charset="0"/>
              </a:rPr>
              <a:t>Dedusting</a:t>
            </a:r>
            <a:endParaRPr lang="en-US" sz="2200" dirty="0" smtClean="0">
              <a:solidFill>
                <a:srgbClr val="FF6600"/>
              </a:solidFill>
              <a:cs typeface="Times New Roman" pitchFamily="18" charset="0"/>
            </a:endParaRPr>
          </a:p>
          <a:p>
            <a:pPr marL="571500" lvl="1" indent="-279400" algn="just">
              <a:spcBef>
                <a:spcPct val="0"/>
              </a:spcBef>
              <a:spcAft>
                <a:spcPct val="0"/>
              </a:spcAft>
              <a:buSzPct val="60000"/>
              <a:buFont typeface="Webdings" pitchFamily="18" charset="2"/>
              <a:buChar char="4"/>
              <a:tabLst>
                <a:tab pos="3333750" algn="l"/>
              </a:tabLst>
            </a:pPr>
            <a:r>
              <a:rPr lang="en-US" sz="2200" dirty="0" smtClean="0">
                <a:solidFill>
                  <a:srgbClr val="FF6600"/>
                </a:solidFill>
                <a:cs typeface="Times New Roman" pitchFamily="18" charset="0"/>
              </a:rPr>
              <a:t>Ventilation</a:t>
            </a:r>
            <a:endParaRPr lang="en-US" sz="2200" dirty="0">
              <a:cs typeface="Times New Roman" pitchFamily="18" charset="0"/>
            </a:endParaRPr>
          </a:p>
        </p:txBody>
      </p:sp>
      <p:sp>
        <p:nvSpPr>
          <p:cNvPr id="3" name="Footer Placeholder 2"/>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42130710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81253"/>
                                        </p:tgtEl>
                                        <p:attrNameLst>
                                          <p:attrName>style.visibility</p:attrName>
                                        </p:attrNameLst>
                                      </p:cBhvr>
                                      <p:to>
                                        <p:strVal val="visible"/>
                                      </p:to>
                                    </p:set>
                                    <p:anim calcmode="lin" valueType="num">
                                      <p:cBhvr additive="base">
                                        <p:cTn id="7" dur="500" fill="hold"/>
                                        <p:tgtEl>
                                          <p:spTgt spid="181253"/>
                                        </p:tgtEl>
                                        <p:attrNameLst>
                                          <p:attrName>ppt_x</p:attrName>
                                        </p:attrNameLst>
                                      </p:cBhvr>
                                      <p:tavLst>
                                        <p:tav tm="0">
                                          <p:val>
                                            <p:strVal val="0-#ppt_w/2"/>
                                          </p:val>
                                        </p:tav>
                                        <p:tav tm="100000">
                                          <p:val>
                                            <p:strVal val="#ppt_x"/>
                                          </p:val>
                                        </p:tav>
                                      </p:tavLst>
                                    </p:anim>
                                    <p:anim calcmode="lin" valueType="num">
                                      <p:cBhvr additive="base">
                                        <p:cTn id="8" dur="500" fill="hold"/>
                                        <p:tgtEl>
                                          <p:spTgt spid="18125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81254"/>
                                        </p:tgtEl>
                                        <p:attrNameLst>
                                          <p:attrName>style.visibility</p:attrName>
                                        </p:attrNameLst>
                                      </p:cBhvr>
                                      <p:to>
                                        <p:strVal val="visible"/>
                                      </p:to>
                                    </p:set>
                                    <p:anim calcmode="lin" valueType="num">
                                      <p:cBhvr additive="base">
                                        <p:cTn id="13" dur="500" fill="hold"/>
                                        <p:tgtEl>
                                          <p:spTgt spid="181254"/>
                                        </p:tgtEl>
                                        <p:attrNameLst>
                                          <p:attrName>ppt_x</p:attrName>
                                        </p:attrNameLst>
                                      </p:cBhvr>
                                      <p:tavLst>
                                        <p:tav tm="0">
                                          <p:val>
                                            <p:strVal val="0-#ppt_w/2"/>
                                          </p:val>
                                        </p:tav>
                                        <p:tav tm="100000">
                                          <p:val>
                                            <p:strVal val="#ppt_x"/>
                                          </p:val>
                                        </p:tav>
                                      </p:tavLst>
                                    </p:anim>
                                    <p:anim calcmode="lin" valueType="num">
                                      <p:cBhvr additive="base">
                                        <p:cTn id="14" dur="500" fill="hold"/>
                                        <p:tgtEl>
                                          <p:spTgt spid="18125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81268"/>
                                        </p:tgtEl>
                                        <p:attrNameLst>
                                          <p:attrName>style.visibility</p:attrName>
                                        </p:attrNameLst>
                                      </p:cBhvr>
                                      <p:to>
                                        <p:strVal val="visible"/>
                                      </p:to>
                                    </p:set>
                                    <p:anim calcmode="lin" valueType="num">
                                      <p:cBhvr additive="base">
                                        <p:cTn id="19" dur="500" fill="hold"/>
                                        <p:tgtEl>
                                          <p:spTgt spid="181268"/>
                                        </p:tgtEl>
                                        <p:attrNameLst>
                                          <p:attrName>ppt_x</p:attrName>
                                        </p:attrNameLst>
                                      </p:cBhvr>
                                      <p:tavLst>
                                        <p:tav tm="0">
                                          <p:val>
                                            <p:strVal val="0-#ppt_w/2"/>
                                          </p:val>
                                        </p:tav>
                                        <p:tav tm="100000">
                                          <p:val>
                                            <p:strVal val="#ppt_x"/>
                                          </p:val>
                                        </p:tav>
                                      </p:tavLst>
                                    </p:anim>
                                    <p:anim calcmode="lin" valueType="num">
                                      <p:cBhvr additive="base">
                                        <p:cTn id="20" dur="500" fill="hold"/>
                                        <p:tgtEl>
                                          <p:spTgt spid="181268"/>
                                        </p:tgtEl>
                                        <p:attrNameLst>
                                          <p:attrName>ppt_y</p:attrName>
                                        </p:attrNameLst>
                                      </p:cBhvr>
                                      <p:tavLst>
                                        <p:tav tm="0">
                                          <p:val>
                                            <p:strVal val="#ppt_y"/>
                                          </p:val>
                                        </p:tav>
                                        <p:tav tm="100000">
                                          <p:val>
                                            <p:strVal val="#ppt_y"/>
                                          </p:val>
                                        </p:tav>
                                      </p:tavLst>
                                    </p:anim>
                                  </p:childTnLst>
                                </p:cTn>
                              </p:par>
                              <p:par>
                                <p:cTn id="21" presetID="9" presetClass="entr" presetSubtype="0" fill="hold" grpId="0" nodeType="withEffect">
                                  <p:stCondLst>
                                    <p:cond delay="0"/>
                                  </p:stCondLst>
                                  <p:childTnLst>
                                    <p:set>
                                      <p:cBhvr>
                                        <p:cTn id="22" dur="1" fill="hold">
                                          <p:stCondLst>
                                            <p:cond delay="0"/>
                                          </p:stCondLst>
                                        </p:cTn>
                                        <p:tgtEl>
                                          <p:spTgt spid="181274"/>
                                        </p:tgtEl>
                                        <p:attrNameLst>
                                          <p:attrName>style.visibility</p:attrName>
                                        </p:attrNameLst>
                                      </p:cBhvr>
                                      <p:to>
                                        <p:strVal val="visible"/>
                                      </p:to>
                                    </p:set>
                                    <p:animEffect transition="in" filter="dissolve">
                                      <p:cBhvr>
                                        <p:cTn id="23" dur="500"/>
                                        <p:tgtEl>
                                          <p:spTgt spid="18127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nodeType="clickEffect">
                                  <p:stCondLst>
                                    <p:cond delay="0"/>
                                  </p:stCondLst>
                                  <p:childTnLst>
                                    <p:set>
                                      <p:cBhvr>
                                        <p:cTn id="27" dur="1" fill="hold">
                                          <p:stCondLst>
                                            <p:cond delay="0"/>
                                          </p:stCondLst>
                                        </p:cTn>
                                        <p:tgtEl>
                                          <p:spTgt spid="181257"/>
                                        </p:tgtEl>
                                        <p:attrNameLst>
                                          <p:attrName>style.visibility</p:attrName>
                                        </p:attrNameLst>
                                      </p:cBhvr>
                                      <p:to>
                                        <p:strVal val="visible"/>
                                      </p:to>
                                    </p:set>
                                    <p:anim calcmode="lin" valueType="num">
                                      <p:cBhvr additive="base">
                                        <p:cTn id="28" dur="500" fill="hold"/>
                                        <p:tgtEl>
                                          <p:spTgt spid="181257"/>
                                        </p:tgtEl>
                                        <p:attrNameLst>
                                          <p:attrName>ppt_x</p:attrName>
                                        </p:attrNameLst>
                                      </p:cBhvr>
                                      <p:tavLst>
                                        <p:tav tm="0">
                                          <p:val>
                                            <p:strVal val="0-#ppt_w/2"/>
                                          </p:val>
                                        </p:tav>
                                        <p:tav tm="100000">
                                          <p:val>
                                            <p:strVal val="#ppt_x"/>
                                          </p:val>
                                        </p:tav>
                                      </p:tavLst>
                                    </p:anim>
                                    <p:anim calcmode="lin" valueType="num">
                                      <p:cBhvr additive="base">
                                        <p:cTn id="29" dur="500" fill="hold"/>
                                        <p:tgtEl>
                                          <p:spTgt spid="181257"/>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81263"/>
                                        </p:tgtEl>
                                        <p:attrNameLst>
                                          <p:attrName>style.visibility</p:attrName>
                                        </p:attrNameLst>
                                      </p:cBhvr>
                                      <p:to>
                                        <p:strVal val="visible"/>
                                      </p:to>
                                    </p:set>
                                    <p:anim calcmode="lin" valueType="num">
                                      <p:cBhvr additive="base">
                                        <p:cTn id="34" dur="500" fill="hold"/>
                                        <p:tgtEl>
                                          <p:spTgt spid="181263"/>
                                        </p:tgtEl>
                                        <p:attrNameLst>
                                          <p:attrName>ppt_x</p:attrName>
                                        </p:attrNameLst>
                                      </p:cBhvr>
                                      <p:tavLst>
                                        <p:tav tm="0">
                                          <p:val>
                                            <p:strVal val="0-#ppt_w/2"/>
                                          </p:val>
                                        </p:tav>
                                        <p:tav tm="100000">
                                          <p:val>
                                            <p:strVal val="#ppt_x"/>
                                          </p:val>
                                        </p:tav>
                                      </p:tavLst>
                                    </p:anim>
                                    <p:anim calcmode="lin" valueType="num">
                                      <p:cBhvr additive="base">
                                        <p:cTn id="35" dur="500" fill="hold"/>
                                        <p:tgtEl>
                                          <p:spTgt spid="181263"/>
                                        </p:tgtEl>
                                        <p:attrNameLst>
                                          <p:attrName>ppt_y</p:attrName>
                                        </p:attrNameLst>
                                      </p:cBhvr>
                                      <p:tavLst>
                                        <p:tav tm="0">
                                          <p:val>
                                            <p:strVal val="#ppt_y"/>
                                          </p:val>
                                        </p:tav>
                                        <p:tav tm="100000">
                                          <p:val>
                                            <p:strVal val="#ppt_y"/>
                                          </p:val>
                                        </p:tav>
                                      </p:tavLst>
                                    </p:anim>
                                  </p:childTnLst>
                                </p:cTn>
                              </p:par>
                              <p:par>
                                <p:cTn id="36" presetID="1"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181260"/>
                                        </p:tgtEl>
                                        <p:attrNameLst>
                                          <p:attrName>style.visibility</p:attrName>
                                        </p:attrNameLst>
                                      </p:cBhvr>
                                      <p:to>
                                        <p:strVal val="visible"/>
                                      </p:to>
                                    </p:set>
                                    <p:anim calcmode="lin" valueType="num">
                                      <p:cBhvr additive="base">
                                        <p:cTn id="42" dur="500" fill="hold"/>
                                        <p:tgtEl>
                                          <p:spTgt spid="181260"/>
                                        </p:tgtEl>
                                        <p:attrNameLst>
                                          <p:attrName>ppt_x</p:attrName>
                                        </p:attrNameLst>
                                      </p:cBhvr>
                                      <p:tavLst>
                                        <p:tav tm="0">
                                          <p:val>
                                            <p:strVal val="0-#ppt_w/2"/>
                                          </p:val>
                                        </p:tav>
                                        <p:tav tm="100000">
                                          <p:val>
                                            <p:strVal val="#ppt_x"/>
                                          </p:val>
                                        </p:tav>
                                      </p:tavLst>
                                    </p:anim>
                                    <p:anim calcmode="lin" valueType="num">
                                      <p:cBhvr additive="base">
                                        <p:cTn id="43" dur="500" fill="hold"/>
                                        <p:tgtEl>
                                          <p:spTgt spid="181260"/>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nodeType="clickEffect">
                                  <p:stCondLst>
                                    <p:cond delay="0"/>
                                  </p:stCondLst>
                                  <p:childTnLst>
                                    <p:set>
                                      <p:cBhvr>
                                        <p:cTn id="47" dur="1" fill="hold">
                                          <p:stCondLst>
                                            <p:cond delay="0"/>
                                          </p:stCondLst>
                                        </p:cTn>
                                        <p:tgtEl>
                                          <p:spTgt spid="181264"/>
                                        </p:tgtEl>
                                        <p:attrNameLst>
                                          <p:attrName>style.visibility</p:attrName>
                                        </p:attrNameLst>
                                      </p:cBhvr>
                                      <p:to>
                                        <p:strVal val="visible"/>
                                      </p:to>
                                    </p:set>
                                    <p:anim calcmode="lin" valueType="num">
                                      <p:cBhvr additive="base">
                                        <p:cTn id="48" dur="500" fill="hold"/>
                                        <p:tgtEl>
                                          <p:spTgt spid="181264"/>
                                        </p:tgtEl>
                                        <p:attrNameLst>
                                          <p:attrName>ppt_x</p:attrName>
                                        </p:attrNameLst>
                                      </p:cBhvr>
                                      <p:tavLst>
                                        <p:tav tm="0">
                                          <p:val>
                                            <p:strVal val="0-#ppt_w/2"/>
                                          </p:val>
                                        </p:tav>
                                        <p:tav tm="100000">
                                          <p:val>
                                            <p:strVal val="#ppt_x"/>
                                          </p:val>
                                        </p:tav>
                                      </p:tavLst>
                                    </p:anim>
                                    <p:anim calcmode="lin" valueType="num">
                                      <p:cBhvr additive="base">
                                        <p:cTn id="49" dur="500" fill="hold"/>
                                        <p:tgtEl>
                                          <p:spTgt spid="181264"/>
                                        </p:tgtEl>
                                        <p:attrNameLst>
                                          <p:attrName>ppt_y</p:attrName>
                                        </p:attrNameLst>
                                      </p:cBhvr>
                                      <p:tavLst>
                                        <p:tav tm="0">
                                          <p:val>
                                            <p:strVal val="#ppt_y"/>
                                          </p:val>
                                        </p:tav>
                                        <p:tav tm="100000">
                                          <p:val>
                                            <p:strVal val="#ppt_y"/>
                                          </p:val>
                                        </p:tav>
                                      </p:tavLst>
                                    </p:anim>
                                  </p:childTnLst>
                                </p:cTn>
                              </p:par>
                              <p:par>
                                <p:cTn id="50" presetID="1" presetClass="entr" presetSubtype="0" fill="hold" grpId="0" nodeType="withEffect">
                                  <p:stCondLst>
                                    <p:cond delay="0"/>
                                  </p:stCondLst>
                                  <p:childTnLst>
                                    <p:set>
                                      <p:cBhvr>
                                        <p:cTn id="51" dur="1" fill="hold">
                                          <p:stCondLst>
                                            <p:cond delay="0"/>
                                          </p:stCondLst>
                                        </p:cTn>
                                        <p:tgtEl>
                                          <p:spTgt spid="2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63" grpId="0" animBg="1"/>
      <p:bldP spid="181274" grpId="0" autoUpdateAnimBg="0"/>
      <p:bldP spid="30" grpId="0"/>
      <p:bldP spid="2"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3"/>
          <p:cNvSpPr>
            <a:spLocks noGrp="1" noChangeArrowheads="1"/>
          </p:cNvSpPr>
          <p:nvPr>
            <p:ph sz="quarter" idx="14"/>
          </p:nvPr>
        </p:nvSpPr>
        <p:spPr>
          <a:xfrm>
            <a:off x="560388" y="1052513"/>
            <a:ext cx="8785225" cy="5113337"/>
          </a:xfrm>
        </p:spPr>
        <p:txBody>
          <a:bodyPr rtlCol="0">
            <a:noAutofit/>
          </a:bodyPr>
          <a:lstStyle/>
          <a:p>
            <a:pPr marL="270000" indent="-270000" eaLnBrk="1" fontAlgn="auto" hangingPunct="1">
              <a:spcBef>
                <a:spcPts val="0"/>
              </a:spcBef>
              <a:spcAft>
                <a:spcPts val="0"/>
              </a:spcAft>
              <a:defRPr/>
            </a:pPr>
            <a:r>
              <a:rPr lang="en-GB" sz="2200" dirty="0" smtClean="0"/>
              <a:t>Only flat bottom silos with planetary screw </a:t>
            </a:r>
          </a:p>
          <a:p>
            <a:pPr marL="0" indent="0" eaLnBrk="1" fontAlgn="auto" hangingPunct="1">
              <a:spcBef>
                <a:spcPts val="0"/>
              </a:spcBef>
              <a:spcAft>
                <a:spcPts val="0"/>
              </a:spcAft>
              <a:buFont typeface="Arial" pitchFamily="34" charset="0"/>
              <a:buNone/>
              <a:defRPr/>
            </a:pPr>
            <a:r>
              <a:rPr lang="en-GB" sz="2200" dirty="0" smtClean="0"/>
              <a:t>    extraction acceptable - no silo cones!</a:t>
            </a:r>
          </a:p>
          <a:p>
            <a:pPr marL="270000" indent="-270000" eaLnBrk="1" fontAlgn="auto" hangingPunct="1">
              <a:spcBef>
                <a:spcPts val="576"/>
              </a:spcBef>
              <a:spcAft>
                <a:spcPts val="0"/>
              </a:spcAft>
              <a:defRPr/>
            </a:pPr>
            <a:r>
              <a:rPr lang="en-GB" sz="2200" dirty="0" smtClean="0"/>
              <a:t>Planetary screw must be overdesigned</a:t>
            </a:r>
          </a:p>
          <a:p>
            <a:pPr marL="270000" indent="-270000" eaLnBrk="1" fontAlgn="auto" hangingPunct="1">
              <a:spcBef>
                <a:spcPts val="0"/>
              </a:spcBef>
              <a:spcAft>
                <a:spcPts val="0"/>
              </a:spcAft>
              <a:defRPr/>
            </a:pPr>
            <a:r>
              <a:rPr lang="en-GB" sz="2200" dirty="0" smtClean="0"/>
              <a:t>Screw teeth must be wear-protected </a:t>
            </a:r>
            <a:br>
              <a:rPr lang="en-GB" sz="2200" dirty="0" smtClean="0"/>
            </a:br>
            <a:r>
              <a:rPr lang="en-GB" sz="2200" dirty="0" smtClean="0"/>
              <a:t>(e.g. tungsten carbide coating)</a:t>
            </a:r>
          </a:p>
          <a:p>
            <a:pPr marL="270000" indent="-270000" eaLnBrk="1" fontAlgn="auto" hangingPunct="1">
              <a:spcBef>
                <a:spcPts val="0"/>
              </a:spcBef>
              <a:spcAft>
                <a:spcPts val="0"/>
              </a:spcAft>
              <a:defRPr/>
            </a:pPr>
            <a:r>
              <a:rPr lang="en-GB" sz="2200" dirty="0" smtClean="0"/>
              <a:t>Big issue if extraction screw fails (silo full of </a:t>
            </a:r>
            <a:br>
              <a:rPr lang="en-GB" sz="2200" dirty="0" smtClean="0"/>
            </a:br>
            <a:r>
              <a:rPr lang="en-GB" sz="2200" dirty="0" smtClean="0"/>
              <a:t>material)</a:t>
            </a:r>
          </a:p>
          <a:p>
            <a:pPr marL="270000" indent="-270000" eaLnBrk="1" fontAlgn="auto" hangingPunct="1">
              <a:spcBef>
                <a:spcPts val="576"/>
              </a:spcBef>
              <a:spcAft>
                <a:spcPts val="0"/>
              </a:spcAft>
              <a:defRPr/>
            </a:pPr>
            <a:r>
              <a:rPr lang="en-GB" sz="2200" dirty="0" smtClean="0"/>
              <a:t>Max. particle size &lt; 100mm, only recommended</a:t>
            </a:r>
            <a:br>
              <a:rPr lang="en-GB" sz="2200" dirty="0" smtClean="0"/>
            </a:br>
            <a:r>
              <a:rPr lang="en-GB" sz="2200" dirty="0" smtClean="0"/>
              <a:t>for fine solid AF</a:t>
            </a:r>
          </a:p>
          <a:p>
            <a:pPr>
              <a:defRPr/>
            </a:pPr>
            <a:r>
              <a:rPr lang="en-GB" sz="2200" dirty="0"/>
              <a:t>Silo Diameter: &gt; 5m to prevent bridging </a:t>
            </a:r>
            <a:r>
              <a:rPr lang="en-GB" sz="2200" dirty="0" smtClean="0"/>
              <a:t/>
            </a:r>
            <a:br>
              <a:rPr lang="en-GB" sz="2200" dirty="0" smtClean="0"/>
            </a:br>
            <a:r>
              <a:rPr lang="en-GB" dirty="0" smtClean="0"/>
              <a:t>between </a:t>
            </a:r>
            <a:r>
              <a:rPr lang="en-GB" dirty="0"/>
              <a:t>silo-wall and centre hood</a:t>
            </a:r>
          </a:p>
          <a:p>
            <a:pPr marL="270000" indent="-270000" eaLnBrk="1" fontAlgn="auto" hangingPunct="1">
              <a:spcBef>
                <a:spcPts val="576"/>
              </a:spcBef>
              <a:spcAft>
                <a:spcPts val="0"/>
              </a:spcAft>
              <a:defRPr/>
            </a:pPr>
            <a:r>
              <a:rPr lang="en-GB" sz="2200" dirty="0" smtClean="0"/>
              <a:t>Certain homogenization effect</a:t>
            </a:r>
          </a:p>
        </p:txBody>
      </p:sp>
      <p:sp>
        <p:nvSpPr>
          <p:cNvPr id="32771" name="Rectangle 2"/>
          <p:cNvSpPr>
            <a:spLocks noGrp="1" noChangeArrowheads="1"/>
          </p:cNvSpPr>
          <p:nvPr>
            <p:ph type="title"/>
          </p:nvPr>
        </p:nvSpPr>
        <p:spPr/>
        <p:txBody>
          <a:bodyPr/>
          <a:lstStyle/>
          <a:p>
            <a:pPr eaLnBrk="1" hangingPunct="1"/>
            <a:r>
              <a:rPr lang="en-GB" smtClean="0"/>
              <a:t>Silo Storage</a:t>
            </a:r>
          </a:p>
        </p:txBody>
      </p:sp>
      <p:pic>
        <p:nvPicPr>
          <p:cNvPr id="32774" name="Picture 8" descr="DSCN0426"/>
          <p:cNvPicPr>
            <a:picLocks noChangeAspect="1" noChangeArrowheads="1"/>
          </p:cNvPicPr>
          <p:nvPr/>
        </p:nvPicPr>
        <p:blipFill>
          <a:blip r:embed="rId3" cstate="screen">
            <a:lum bright="30000" contrast="12000"/>
            <a:extLst>
              <a:ext uri="{28A0092B-C50C-407E-A947-70E740481C1C}">
                <a14:useLocalDpi xmlns:a14="http://schemas.microsoft.com/office/drawing/2010/main" xmlns=""/>
              </a:ext>
            </a:extLst>
          </a:blip>
          <a:stretch>
            <a:fillRect/>
          </a:stretch>
        </p:blipFill>
        <p:spPr bwMode="auto">
          <a:xfrm>
            <a:off x="6999411" y="1064741"/>
            <a:ext cx="2274068" cy="17944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775" name="Picture 9" descr="Mvc-023f"/>
          <p:cNvPicPr>
            <a:picLocks noChangeAspect="1" noChangeArrowheads="1"/>
          </p:cNvPicPr>
          <p:nvPr/>
        </p:nvPicPr>
        <p:blipFill>
          <a:blip r:embed="rId4" cstate="screen">
            <a:lum bright="12000" contrast="12000"/>
            <a:extLst>
              <a:ext uri="{28A0092B-C50C-407E-A947-70E740481C1C}">
                <a14:useLocalDpi xmlns:a14="http://schemas.microsoft.com/office/drawing/2010/main" xmlns=""/>
              </a:ext>
            </a:extLst>
          </a:blip>
          <a:srcRect/>
          <a:stretch>
            <a:fillRect/>
          </a:stretch>
        </p:blipFill>
        <p:spPr bwMode="auto">
          <a:xfrm>
            <a:off x="6999412" y="2996953"/>
            <a:ext cx="2274068" cy="17062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444559763"/>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lstStyle/>
          <a:p>
            <a:r>
              <a:rPr lang="en-US" dirty="0"/>
              <a:t>Loading / unloading of fine AF</a:t>
            </a:r>
          </a:p>
          <a:p>
            <a:r>
              <a:rPr lang="en-US" dirty="0" smtClean="0"/>
              <a:t>Dedusting filters</a:t>
            </a:r>
          </a:p>
          <a:p>
            <a:endParaRPr lang="en-US" dirty="0" smtClean="0"/>
          </a:p>
        </p:txBody>
      </p:sp>
      <p:sp>
        <p:nvSpPr>
          <p:cNvPr id="5" name="Title 4"/>
          <p:cNvSpPr>
            <a:spLocks noGrp="1"/>
          </p:cNvSpPr>
          <p:nvPr>
            <p:ph type="title"/>
          </p:nvPr>
        </p:nvSpPr>
        <p:spPr/>
        <p:txBody>
          <a:bodyPr/>
          <a:lstStyle/>
          <a:p>
            <a:r>
              <a:rPr lang="en-US" dirty="0" smtClean="0"/>
              <a:t>Highest risk areas of storage and feed installations</a:t>
            </a:r>
            <a:endParaRPr lang="en-US" dirty="0"/>
          </a:p>
        </p:txBody>
      </p:sp>
      <p:pic>
        <p:nvPicPr>
          <p:cNvPr id="2050" name="Picture 2"/>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920552" y="2069538"/>
            <a:ext cx="4145361" cy="31097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 Box 10"/>
          <p:cNvSpPr txBox="1">
            <a:spLocks noChangeArrowheads="1"/>
          </p:cNvSpPr>
          <p:nvPr/>
        </p:nvSpPr>
        <p:spPr bwMode="auto">
          <a:xfrm>
            <a:off x="1247277" y="5322694"/>
            <a:ext cx="2001044"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3175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600">
                <a:solidFill>
                  <a:schemeClr val="tx1"/>
                </a:solidFill>
                <a:latin typeface="Arial" pitchFamily="34" charset="0"/>
              </a:defRPr>
            </a:lvl1pPr>
            <a:lvl2pPr marL="742950" indent="-285750">
              <a:defRPr sz="2600">
                <a:solidFill>
                  <a:schemeClr val="tx1"/>
                </a:solidFill>
                <a:latin typeface="Arial" pitchFamily="34" charset="0"/>
              </a:defRPr>
            </a:lvl2pPr>
            <a:lvl3pPr marL="1143000" indent="-228600">
              <a:defRPr sz="2600">
                <a:solidFill>
                  <a:schemeClr val="tx1"/>
                </a:solidFill>
                <a:latin typeface="Arial" pitchFamily="34" charset="0"/>
              </a:defRPr>
            </a:lvl3pPr>
            <a:lvl4pPr marL="1600200" indent="-228600">
              <a:defRPr sz="2600">
                <a:solidFill>
                  <a:schemeClr val="tx1"/>
                </a:solidFill>
                <a:latin typeface="Arial" pitchFamily="34" charset="0"/>
              </a:defRPr>
            </a:lvl4pPr>
            <a:lvl5pPr marL="2057400" indent="-228600">
              <a:defRPr sz="26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9pPr>
          </a:lstStyle>
          <a:p>
            <a:pPr>
              <a:spcBef>
                <a:spcPct val="50000"/>
              </a:spcBef>
            </a:pPr>
            <a:r>
              <a:rPr lang="en-US" sz="1600" dirty="0">
                <a:solidFill>
                  <a:srgbClr val="FF0000"/>
                </a:solidFill>
              </a:rPr>
              <a:t>Movie Bridge Crane</a:t>
            </a:r>
          </a:p>
        </p:txBody>
      </p:sp>
      <p:pic>
        <p:nvPicPr>
          <p:cNvPr id="2053" name="Picture 5"/>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5601072" y="2069538"/>
            <a:ext cx="2535709" cy="310973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0235302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dirty="0" smtClean="0"/>
              <a:t>Class definition</a:t>
            </a:r>
          </a:p>
          <a:p>
            <a:pPr lvl="1"/>
            <a:r>
              <a:rPr lang="en-US" dirty="0"/>
              <a:t>Class </a:t>
            </a:r>
            <a:r>
              <a:rPr lang="en-US" dirty="0" smtClean="0"/>
              <a:t>I: flammable </a:t>
            </a:r>
            <a:r>
              <a:rPr lang="en-US" dirty="0"/>
              <a:t>vapors and gases may be present.</a:t>
            </a:r>
          </a:p>
          <a:p>
            <a:pPr lvl="1"/>
            <a:r>
              <a:rPr lang="en-US" dirty="0" smtClean="0"/>
              <a:t>Class II: combustible </a:t>
            </a:r>
            <a:r>
              <a:rPr lang="en-US" dirty="0"/>
              <a:t>dust may be </a:t>
            </a:r>
            <a:r>
              <a:rPr lang="en-US" dirty="0" smtClean="0"/>
              <a:t>found</a:t>
            </a:r>
            <a:endParaRPr lang="en-US" dirty="0"/>
          </a:p>
          <a:p>
            <a:pPr lvl="1"/>
            <a:r>
              <a:rPr lang="en-US" dirty="0" smtClean="0"/>
              <a:t>Class III: presence </a:t>
            </a:r>
            <a:r>
              <a:rPr lang="en-US" dirty="0"/>
              <a:t>of </a:t>
            </a:r>
            <a:r>
              <a:rPr lang="en-US" dirty="0" smtClean="0"/>
              <a:t>easily ignitable </a:t>
            </a:r>
            <a:r>
              <a:rPr lang="en-US" dirty="0"/>
              <a:t>fibers or </a:t>
            </a:r>
            <a:r>
              <a:rPr lang="en-US" dirty="0" err="1" smtClean="0"/>
              <a:t>flyings</a:t>
            </a:r>
            <a:endParaRPr lang="en-US" dirty="0" smtClean="0"/>
          </a:p>
          <a:p>
            <a:r>
              <a:rPr lang="en-US" dirty="0" smtClean="0"/>
              <a:t>Division definition</a:t>
            </a:r>
          </a:p>
          <a:p>
            <a:pPr lvl="1"/>
            <a:r>
              <a:rPr lang="en-US" dirty="0" smtClean="0"/>
              <a:t>Division I: In </a:t>
            </a:r>
            <a:r>
              <a:rPr lang="en-US" dirty="0"/>
              <a:t>which ignitable concentrations of hazards exists under </a:t>
            </a:r>
            <a:r>
              <a:rPr lang="en-US" dirty="0">
                <a:solidFill>
                  <a:srgbClr val="FF0000"/>
                </a:solidFill>
              </a:rPr>
              <a:t>normal operation conditions </a:t>
            </a:r>
            <a:r>
              <a:rPr lang="en-US" dirty="0" smtClean="0"/>
              <a:t>and/or where </a:t>
            </a:r>
            <a:r>
              <a:rPr lang="en-US" dirty="0"/>
              <a:t>hazard is caused by </a:t>
            </a:r>
            <a:r>
              <a:rPr lang="en-US" dirty="0">
                <a:solidFill>
                  <a:srgbClr val="FF0000"/>
                </a:solidFill>
              </a:rPr>
              <a:t>frequent</a:t>
            </a:r>
            <a:r>
              <a:rPr lang="en-US" dirty="0"/>
              <a:t> maintenance or repair work or frequent equipment </a:t>
            </a:r>
            <a:r>
              <a:rPr lang="en-US" dirty="0" smtClean="0"/>
              <a:t>failure.</a:t>
            </a:r>
          </a:p>
          <a:p>
            <a:pPr lvl="1"/>
            <a:r>
              <a:rPr lang="en-US" smtClean="0"/>
              <a:t>Division </a:t>
            </a:r>
            <a:r>
              <a:rPr lang="en-US" dirty="0" smtClean="0"/>
              <a:t>II: In </a:t>
            </a:r>
            <a:r>
              <a:rPr lang="en-US" dirty="0"/>
              <a:t>which ignitable concentrations of hazards are handled, processed or used, but which </a:t>
            </a:r>
            <a:r>
              <a:rPr lang="en-US" dirty="0" smtClean="0"/>
              <a:t>are normally </a:t>
            </a:r>
            <a:r>
              <a:rPr lang="en-US" dirty="0"/>
              <a:t>in closed containers or </a:t>
            </a:r>
            <a:r>
              <a:rPr lang="en-US" dirty="0">
                <a:solidFill>
                  <a:srgbClr val="FF0000"/>
                </a:solidFill>
              </a:rPr>
              <a:t>closed systems </a:t>
            </a:r>
            <a:r>
              <a:rPr lang="en-US" dirty="0"/>
              <a:t>from which they can only escape </a:t>
            </a:r>
            <a:r>
              <a:rPr lang="en-US" dirty="0" smtClean="0"/>
              <a:t>through </a:t>
            </a:r>
            <a:r>
              <a:rPr lang="en-US" dirty="0" smtClean="0">
                <a:solidFill>
                  <a:srgbClr val="FF0000"/>
                </a:solidFill>
              </a:rPr>
              <a:t>accidental </a:t>
            </a:r>
            <a:r>
              <a:rPr lang="en-US" dirty="0">
                <a:solidFill>
                  <a:srgbClr val="FF0000"/>
                </a:solidFill>
              </a:rPr>
              <a:t>rupture or breakdown </a:t>
            </a:r>
            <a:r>
              <a:rPr lang="en-US" dirty="0"/>
              <a:t>of such containers or systems</a:t>
            </a:r>
            <a:r>
              <a:rPr lang="en-US" dirty="0" smtClean="0"/>
              <a:t>.</a:t>
            </a:r>
          </a:p>
        </p:txBody>
      </p:sp>
      <p:sp>
        <p:nvSpPr>
          <p:cNvPr id="4" name="Title 3"/>
          <p:cNvSpPr>
            <a:spLocks noGrp="1"/>
          </p:cNvSpPr>
          <p:nvPr>
            <p:ph type="title"/>
          </p:nvPr>
        </p:nvSpPr>
        <p:spPr/>
        <p:txBody>
          <a:bodyPr/>
          <a:lstStyle/>
          <a:p>
            <a:r>
              <a:rPr lang="en-US" dirty="0" smtClean="0"/>
              <a:t>Area Classification according to NFPA 17, NEC &amp; CEC</a:t>
            </a:r>
            <a:endParaRPr lang="en-US" dirty="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372835066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ATEX Area Classification </a:t>
            </a:r>
            <a:r>
              <a:rPr lang="en-GB" dirty="0" smtClean="0"/>
              <a:t>/ NFPA area classification:</a:t>
            </a:r>
            <a:br>
              <a:rPr lang="en-GB" dirty="0" smtClean="0"/>
            </a:br>
            <a:r>
              <a:rPr lang="en-GB" dirty="0" smtClean="0">
                <a:solidFill>
                  <a:srgbClr val="FF1100"/>
                </a:solidFill>
              </a:rPr>
              <a:t>Ex-Zones</a:t>
            </a:r>
            <a:endParaRPr lang="en-US" dirty="0"/>
          </a:p>
        </p:txBody>
      </p:sp>
      <p:pic>
        <p:nvPicPr>
          <p:cNvPr id="6" name="Picture 3"/>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578442" y="1116703"/>
            <a:ext cx="4414878" cy="31763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5487049" y="1084307"/>
            <a:ext cx="3849439" cy="16205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2" descr="D:\Users\mschmid1\Desktop\Mai-017a.jpg"/>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5118010" y="2955353"/>
            <a:ext cx="4587518" cy="320995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17883048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Content Placeholder 1"/>
          <p:cNvSpPr>
            <a:spLocks noGrp="1"/>
          </p:cNvSpPr>
          <p:nvPr>
            <p:ph sz="quarter" idx="14"/>
          </p:nvPr>
        </p:nvSpPr>
        <p:spPr>
          <a:xfrm>
            <a:off x="560388" y="1123950"/>
            <a:ext cx="8785225" cy="2161034"/>
          </a:xfrm>
        </p:spPr>
        <p:txBody>
          <a:bodyPr/>
          <a:lstStyle/>
          <a:p>
            <a:r>
              <a:rPr lang="en-US" dirty="0" smtClean="0"/>
              <a:t>Rupture discs</a:t>
            </a:r>
          </a:p>
          <a:p>
            <a:r>
              <a:rPr lang="en-US" dirty="0" smtClean="0"/>
              <a:t>Flameless explosion vents are necessary in case that:</a:t>
            </a:r>
          </a:p>
          <a:p>
            <a:pPr lvl="1"/>
            <a:r>
              <a:rPr lang="en-US" sz="2000" dirty="0" smtClean="0"/>
              <a:t>restriction of person access to explosion vents is not possible</a:t>
            </a:r>
          </a:p>
          <a:p>
            <a:pPr lvl="1"/>
            <a:r>
              <a:rPr lang="en-US" sz="2000" dirty="0" smtClean="0"/>
              <a:t>ventilation happens in an ATEX zone (internal explosion = ignitions source)</a:t>
            </a:r>
          </a:p>
        </p:txBody>
      </p:sp>
      <p:sp>
        <p:nvSpPr>
          <p:cNvPr id="46083" name="Title 2"/>
          <p:cNvSpPr>
            <a:spLocks noGrp="1"/>
          </p:cNvSpPr>
          <p:nvPr>
            <p:ph type="title"/>
          </p:nvPr>
        </p:nvSpPr>
        <p:spPr/>
        <p:txBody>
          <a:bodyPr/>
          <a:lstStyle/>
          <a:p>
            <a:r>
              <a:rPr lang="de-CH" dirty="0" smtClean="0"/>
              <a:t>Explosion </a:t>
            </a:r>
            <a:r>
              <a:rPr lang="de-CH" dirty="0" err="1"/>
              <a:t>V</a:t>
            </a:r>
            <a:r>
              <a:rPr lang="de-CH" dirty="0" err="1" smtClean="0"/>
              <a:t>enting</a:t>
            </a:r>
            <a:endParaRPr lang="de-CH" dirty="0" smtClean="0"/>
          </a:p>
        </p:txBody>
      </p:sp>
      <p:pic>
        <p:nvPicPr>
          <p:cNvPr id="46085" name="Picture 2"/>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3476543" y="3128338"/>
            <a:ext cx="3818103" cy="20701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6088" name="TextBox 1"/>
          <p:cNvSpPr txBox="1">
            <a:spLocks noChangeArrowheads="1"/>
          </p:cNvSpPr>
          <p:nvPr/>
        </p:nvSpPr>
        <p:spPr bwMode="auto">
          <a:xfrm>
            <a:off x="3178165" y="5220489"/>
            <a:ext cx="441485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600" dirty="0"/>
              <a:t>Reclosing flameless venting </a:t>
            </a:r>
            <a:r>
              <a:rPr lang="en-US" sz="1600" dirty="0" smtClean="0"/>
              <a:t>valves</a:t>
            </a:r>
            <a:endParaRPr lang="en-US" sz="1600" dirty="0"/>
          </a:p>
        </p:txBody>
      </p:sp>
      <p:pic>
        <p:nvPicPr>
          <p:cNvPr id="3074" name="Picture 2" descr="I:\04 PF\05 Plant_Data\Holcim (France)\St. Etienne AFR Platform\_Pictures\2010-09_SCE (Acert)\DSC09644.JPG"/>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7742644" y="3132499"/>
            <a:ext cx="1549505" cy="2066006"/>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
          <p:cNvSpPr txBox="1">
            <a:spLocks noChangeArrowheads="1"/>
          </p:cNvSpPr>
          <p:nvPr/>
        </p:nvSpPr>
        <p:spPr bwMode="auto">
          <a:xfrm>
            <a:off x="7617296" y="5220489"/>
            <a:ext cx="18002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600" dirty="0" smtClean="0"/>
              <a:t>Rupture disk with flame filter</a:t>
            </a:r>
            <a:endParaRPr lang="en-US" sz="1600" dirty="0"/>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xmlns=""/>
              </a:ext>
            </a:extLst>
          </a:blip>
          <a:srcRect/>
          <a:stretch>
            <a:fillRect/>
          </a:stretch>
        </p:blipFill>
        <p:spPr bwMode="auto">
          <a:xfrm>
            <a:off x="848544" y="3132499"/>
            <a:ext cx="2088232" cy="26198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1" name="TextBox 1"/>
          <p:cNvSpPr txBox="1">
            <a:spLocks noChangeArrowheads="1"/>
          </p:cNvSpPr>
          <p:nvPr/>
        </p:nvSpPr>
        <p:spPr bwMode="auto">
          <a:xfrm>
            <a:off x="788945" y="5733256"/>
            <a:ext cx="2207429"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600" dirty="0" smtClean="0"/>
              <a:t>Rupture discs</a:t>
            </a:r>
            <a:endParaRPr lang="en-US" sz="1600" dirty="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31005718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dirty="0" smtClean="0"/>
              <a:t>Protection of the filter housing from bursting</a:t>
            </a:r>
          </a:p>
          <a:p>
            <a:r>
              <a:rPr lang="en-US" dirty="0" smtClean="0"/>
              <a:t>Prevent </a:t>
            </a:r>
            <a:r>
              <a:rPr lang="en-US" dirty="0"/>
              <a:t>the spread of the flame/burning particles </a:t>
            </a:r>
            <a:r>
              <a:rPr lang="en-US" dirty="0" smtClean="0"/>
              <a:t>into the raw gas duct and the filter outlet</a:t>
            </a:r>
            <a:endParaRPr lang="en-US" dirty="0"/>
          </a:p>
        </p:txBody>
      </p:sp>
      <p:sp>
        <p:nvSpPr>
          <p:cNvPr id="4" name="Title 3"/>
          <p:cNvSpPr>
            <a:spLocks noGrp="1"/>
          </p:cNvSpPr>
          <p:nvPr>
            <p:ph type="title"/>
          </p:nvPr>
        </p:nvSpPr>
        <p:spPr/>
        <p:txBody>
          <a:bodyPr/>
          <a:lstStyle/>
          <a:p>
            <a:r>
              <a:rPr lang="en-US" dirty="0" smtClean="0"/>
              <a:t>Dedusting filters</a:t>
            </a:r>
            <a:endParaRPr lang="en-US" dirty="0"/>
          </a:p>
        </p:txBody>
      </p:sp>
      <p:pic>
        <p:nvPicPr>
          <p:cNvPr id="17" name="Picture 2"/>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3944888" y="3314667"/>
            <a:ext cx="1524194" cy="11521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9" name="TextBox 50176"/>
          <p:cNvSpPr txBox="1">
            <a:spLocks noChangeArrowheads="1"/>
          </p:cNvSpPr>
          <p:nvPr/>
        </p:nvSpPr>
        <p:spPr bwMode="auto">
          <a:xfrm>
            <a:off x="4167455" y="2832345"/>
            <a:ext cx="1079061" cy="369888"/>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dirty="0" smtClean="0"/>
              <a:t>Barriers</a:t>
            </a:r>
            <a:endParaRPr lang="en-US" dirty="0"/>
          </a:p>
        </p:txBody>
      </p:sp>
      <p:pic>
        <p:nvPicPr>
          <p:cNvPr id="30" name="Picture 2"/>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p:blipFill>
        <p:spPr bwMode="auto">
          <a:xfrm>
            <a:off x="4252015" y="4618186"/>
            <a:ext cx="909943" cy="12050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1064568" y="2605752"/>
            <a:ext cx="2376264" cy="32174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5673081" y="2555056"/>
            <a:ext cx="3851246" cy="3685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328047123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ctrTitle"/>
          </p:nvPr>
        </p:nvSpPr>
        <p:spPr/>
        <p:txBody>
          <a:bodyPr/>
          <a:lstStyle/>
          <a:p>
            <a:r>
              <a:rPr lang="en-US" smtClean="0"/>
              <a:t>Safe Solid AFR Handling</a:t>
            </a:r>
          </a:p>
        </p:txBody>
      </p:sp>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7"/>
          </p:nvPr>
        </p:nvSpPr>
        <p:spPr/>
        <p:txBody>
          <a:bodyPr/>
          <a:lstStyle/>
          <a:p>
            <a:endParaRPr lang="en-US"/>
          </a:p>
        </p:txBody>
      </p:sp>
      <p:sp>
        <p:nvSpPr>
          <p:cNvPr id="3" name="Footer Placeholder 2"/>
          <p:cNvSpPr>
            <a:spLocks noGrp="1"/>
          </p:cNvSpPr>
          <p:nvPr>
            <p:ph type="ftr" sz="quarter" idx="18"/>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28205088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Title 2"/>
          <p:cNvSpPr>
            <a:spLocks noGrp="1"/>
          </p:cNvSpPr>
          <p:nvPr>
            <p:ph type="title"/>
          </p:nvPr>
        </p:nvSpPr>
        <p:spPr/>
        <p:txBody>
          <a:bodyPr/>
          <a:lstStyle/>
          <a:p>
            <a:r>
              <a:rPr lang="de-CH" dirty="0" err="1" smtClean="0"/>
              <a:t>Feeding</a:t>
            </a:r>
            <a:r>
              <a:rPr lang="de-CH" dirty="0" smtClean="0"/>
              <a:t> </a:t>
            </a:r>
            <a:r>
              <a:rPr lang="de-CH" dirty="0" err="1" smtClean="0"/>
              <a:t>Installations</a:t>
            </a:r>
            <a:r>
              <a:rPr lang="de-CH" dirty="0" smtClean="0"/>
              <a:t> – </a:t>
            </a:r>
            <a:r>
              <a:rPr lang="de-CH" dirty="0" err="1" smtClean="0"/>
              <a:t>Fire</a:t>
            </a:r>
            <a:r>
              <a:rPr lang="de-CH" dirty="0" smtClean="0"/>
              <a:t> </a:t>
            </a:r>
            <a:r>
              <a:rPr lang="de-CH" dirty="0" err="1" smtClean="0"/>
              <a:t>Protection</a:t>
            </a:r>
            <a:r>
              <a:rPr lang="de-CH" dirty="0" smtClean="0"/>
              <a:t> </a:t>
            </a:r>
            <a:r>
              <a:rPr lang="de-CH" dirty="0" err="1" smtClean="0"/>
              <a:t>Concept</a:t>
            </a:r>
            <a:r>
              <a:rPr lang="de-CH" dirty="0" smtClean="0"/>
              <a:t> </a:t>
            </a:r>
          </a:p>
        </p:txBody>
      </p:sp>
      <p:pic>
        <p:nvPicPr>
          <p:cNvPr id="9220" name="Picture 2"/>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73025" y="2780506"/>
            <a:ext cx="9805988" cy="2952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Oval 1"/>
          <p:cNvSpPr/>
          <p:nvPr/>
        </p:nvSpPr>
        <p:spPr>
          <a:xfrm>
            <a:off x="776536" y="3317651"/>
            <a:ext cx="4824536" cy="68741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CH" sz="2000" dirty="0" err="1">
              <a:solidFill>
                <a:schemeClr val="bg1"/>
              </a:solidFill>
              <a:cs typeface="Arial" pitchFamily="34" charset="0"/>
            </a:endParaRPr>
          </a:p>
        </p:txBody>
      </p:sp>
      <p:sp>
        <p:nvSpPr>
          <p:cNvPr id="3" name="Oval 2"/>
          <p:cNvSpPr/>
          <p:nvPr/>
        </p:nvSpPr>
        <p:spPr>
          <a:xfrm rot="1513953">
            <a:off x="7683902" y="2706874"/>
            <a:ext cx="1696405" cy="136785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CH" sz="2000" dirty="0" err="1">
              <a:solidFill>
                <a:schemeClr val="bg1"/>
              </a:solidFill>
              <a:cs typeface="Arial" pitchFamily="34" charset="0"/>
            </a:endParaRPr>
          </a:p>
        </p:txBody>
      </p:sp>
      <p:sp>
        <p:nvSpPr>
          <p:cNvPr id="9225" name="TextBox 4"/>
          <p:cNvSpPr txBox="1">
            <a:spLocks noChangeArrowheads="1"/>
          </p:cNvSpPr>
          <p:nvPr/>
        </p:nvSpPr>
        <p:spPr bwMode="auto">
          <a:xfrm>
            <a:off x="563886" y="1268760"/>
            <a:ext cx="4732222" cy="1231106"/>
          </a:xfrm>
          <a:prstGeom prst="rect">
            <a:avLst/>
          </a:prstGeom>
          <a:noFill/>
          <a:ln w="2857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000" b="1" dirty="0" smtClean="0"/>
              <a:t>Building (depending on type):</a:t>
            </a:r>
          </a:p>
          <a:p>
            <a:pPr marL="342900" indent="-342900" eaLnBrk="1" hangingPunct="1">
              <a:buClr>
                <a:schemeClr val="tx2"/>
              </a:buClr>
              <a:buFont typeface="Arial" panose="020B0604020202020204" pitchFamily="34" charset="0"/>
              <a:buChar char="•"/>
            </a:pPr>
            <a:r>
              <a:rPr lang="en-US" dirty="0" smtClean="0"/>
              <a:t>Flame / Heat detection monitors</a:t>
            </a:r>
          </a:p>
          <a:p>
            <a:pPr marL="342900" indent="-342900" eaLnBrk="1" hangingPunct="1">
              <a:buClr>
                <a:schemeClr val="tx2"/>
              </a:buClr>
              <a:buFont typeface="Arial" panose="020B0604020202020204" pitchFamily="34" charset="0"/>
              <a:buChar char="•"/>
            </a:pPr>
            <a:r>
              <a:rPr lang="en-US" dirty="0" smtClean="0"/>
              <a:t>Additionally/alternatively smoke detectors</a:t>
            </a:r>
          </a:p>
          <a:p>
            <a:pPr marL="342900" indent="-342900" eaLnBrk="1" hangingPunct="1">
              <a:buClr>
                <a:schemeClr val="tx2"/>
              </a:buClr>
              <a:buFont typeface="Arial" panose="020B0604020202020204" pitchFamily="34" charset="0"/>
              <a:buChar char="•"/>
            </a:pPr>
            <a:r>
              <a:rPr lang="en-US" dirty="0" smtClean="0"/>
              <a:t>Sprinklers or foam systems</a:t>
            </a:r>
          </a:p>
        </p:txBody>
      </p:sp>
      <p:sp>
        <p:nvSpPr>
          <p:cNvPr id="12" name="Oval 11"/>
          <p:cNvSpPr/>
          <p:nvPr/>
        </p:nvSpPr>
        <p:spPr>
          <a:xfrm>
            <a:off x="2936775" y="4757315"/>
            <a:ext cx="2039243" cy="4318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CH" sz="2000" dirty="0" err="1">
              <a:solidFill>
                <a:schemeClr val="bg1"/>
              </a:solidFill>
              <a:cs typeface="Arial" pitchFamily="34" charset="0"/>
            </a:endParaRPr>
          </a:p>
        </p:txBody>
      </p:sp>
      <p:sp>
        <p:nvSpPr>
          <p:cNvPr id="13" name="TextBox 4"/>
          <p:cNvSpPr txBox="1">
            <a:spLocks noChangeArrowheads="1"/>
          </p:cNvSpPr>
          <p:nvPr/>
        </p:nvSpPr>
        <p:spPr bwMode="auto">
          <a:xfrm>
            <a:off x="5296108" y="5512800"/>
            <a:ext cx="3128516" cy="954107"/>
          </a:xfrm>
          <a:prstGeom prst="rect">
            <a:avLst/>
          </a:prstGeom>
          <a:noFill/>
          <a:ln w="28575">
            <a:solidFill>
              <a:srgbClr val="FF0000"/>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defPPr>
              <a:defRPr lang="de-DE"/>
            </a:defPPr>
            <a:lvl1pPr>
              <a:defRPr sz="2000" b="1">
                <a:latin typeface="Arial" pitchFamily="34" charset="0"/>
                <a:cs typeface="Arial" pitchFamily="34" charset="0"/>
              </a:defRPr>
            </a:lvl1pPr>
            <a:lvl2pPr marL="742950" indent="-285750" eaLnBrk="0" hangingPunct="0">
              <a:defRPr>
                <a:latin typeface="Arial" pitchFamily="34" charset="0"/>
                <a:cs typeface="Arial" pitchFamily="34" charset="0"/>
              </a:defRPr>
            </a:lvl2pPr>
            <a:lvl3pPr marL="1143000" indent="-228600" eaLnBrk="0" hangingPunct="0">
              <a:defRPr>
                <a:latin typeface="Arial" pitchFamily="34" charset="0"/>
                <a:cs typeface="Arial" pitchFamily="34" charset="0"/>
              </a:defRPr>
            </a:lvl3pPr>
            <a:lvl4pPr marL="1600200" indent="-228600" eaLnBrk="0" hangingPunct="0">
              <a:defRPr>
                <a:latin typeface="Arial" pitchFamily="34" charset="0"/>
                <a:cs typeface="Arial" pitchFamily="34" charset="0"/>
              </a:defRPr>
            </a:lvl4pPr>
            <a:lvl5pPr marL="2057400" indent="-228600" eaLnBrk="0" hangingPunct="0">
              <a:defRPr>
                <a:latin typeface="Arial" pitchFamily="34" charset="0"/>
                <a:cs typeface="Arial" pitchFamily="34" charset="0"/>
              </a:defRPr>
            </a:lvl5pPr>
            <a:lvl6pPr marL="2514600" indent="-228600" eaLnBrk="0" fontAlgn="base" hangingPunct="0">
              <a:spcBef>
                <a:spcPct val="0"/>
              </a:spcBef>
              <a:spcAft>
                <a:spcPct val="0"/>
              </a:spcAft>
              <a:defRPr>
                <a:latin typeface="Arial" pitchFamily="34" charset="0"/>
                <a:cs typeface="Arial" pitchFamily="34" charset="0"/>
              </a:defRPr>
            </a:lvl6pPr>
            <a:lvl7pPr marL="2971800" indent="-228600" eaLnBrk="0" fontAlgn="base" hangingPunct="0">
              <a:spcBef>
                <a:spcPct val="0"/>
              </a:spcBef>
              <a:spcAft>
                <a:spcPct val="0"/>
              </a:spcAft>
              <a:defRPr>
                <a:latin typeface="Arial" pitchFamily="34" charset="0"/>
                <a:cs typeface="Arial" pitchFamily="34" charset="0"/>
              </a:defRPr>
            </a:lvl7pPr>
            <a:lvl8pPr marL="3429000" indent="-228600" eaLnBrk="0" fontAlgn="base" hangingPunct="0">
              <a:spcBef>
                <a:spcPct val="0"/>
              </a:spcBef>
              <a:spcAft>
                <a:spcPct val="0"/>
              </a:spcAft>
              <a:defRPr>
                <a:latin typeface="Arial" pitchFamily="34" charset="0"/>
                <a:cs typeface="Arial" pitchFamily="34" charset="0"/>
              </a:defRPr>
            </a:lvl8pPr>
            <a:lvl9pPr marL="3886200" indent="-228600" eaLnBrk="0" fontAlgn="base" hangingPunct="0">
              <a:spcBef>
                <a:spcPct val="0"/>
              </a:spcBef>
              <a:spcAft>
                <a:spcPct val="0"/>
              </a:spcAft>
              <a:defRPr>
                <a:latin typeface="Arial" pitchFamily="34" charset="0"/>
                <a:cs typeface="Arial" pitchFamily="34" charset="0"/>
              </a:defRPr>
            </a:lvl9pPr>
          </a:lstStyle>
          <a:p>
            <a:r>
              <a:rPr lang="en-US" dirty="0"/>
              <a:t>Conveyors:</a:t>
            </a:r>
          </a:p>
          <a:p>
            <a:pPr marL="342900" indent="-342900">
              <a:buClr>
                <a:schemeClr val="tx2"/>
              </a:buClr>
              <a:buFont typeface="Arial" panose="020B0604020202020204" pitchFamily="34" charset="0"/>
              <a:buChar char="•"/>
            </a:pPr>
            <a:r>
              <a:rPr lang="en-US" sz="1800" b="0" dirty="0"/>
              <a:t>Water spray nozzles</a:t>
            </a:r>
          </a:p>
          <a:p>
            <a:pPr marL="342900" indent="-342900">
              <a:buClr>
                <a:schemeClr val="tx2"/>
              </a:buClr>
              <a:buFont typeface="Arial" panose="020B0604020202020204" pitchFamily="34" charset="0"/>
              <a:buChar char="•"/>
            </a:pPr>
            <a:r>
              <a:rPr lang="en-US" sz="1800" b="0" dirty="0"/>
              <a:t>CAF</a:t>
            </a:r>
          </a:p>
        </p:txBody>
      </p:sp>
      <p:sp>
        <p:nvSpPr>
          <p:cNvPr id="14" name="TextBox 4"/>
          <p:cNvSpPr txBox="1">
            <a:spLocks noChangeArrowheads="1"/>
          </p:cNvSpPr>
          <p:nvPr/>
        </p:nvSpPr>
        <p:spPr bwMode="auto">
          <a:xfrm>
            <a:off x="508647" y="5666688"/>
            <a:ext cx="3933114" cy="677108"/>
          </a:xfrm>
          <a:prstGeom prst="rect">
            <a:avLst/>
          </a:prstGeom>
          <a:noFill/>
          <a:ln w="28575">
            <a:solidFill>
              <a:srgbClr val="FF0000"/>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000" b="1" dirty="0" smtClean="0"/>
              <a:t>Transfer chutes:</a:t>
            </a:r>
          </a:p>
          <a:p>
            <a:pPr marL="342900" indent="-342900" eaLnBrk="1" hangingPunct="1">
              <a:buClr>
                <a:schemeClr val="tx2"/>
              </a:buClr>
              <a:buFont typeface="Arial" panose="020B0604020202020204" pitchFamily="34" charset="0"/>
              <a:buChar char="•"/>
            </a:pPr>
            <a:r>
              <a:rPr lang="en-US" dirty="0" smtClean="0"/>
              <a:t>Hot body / spark extinguishing</a:t>
            </a:r>
          </a:p>
        </p:txBody>
      </p:sp>
      <p:sp>
        <p:nvSpPr>
          <p:cNvPr id="15" name="TextBox 4"/>
          <p:cNvSpPr txBox="1">
            <a:spLocks noChangeArrowheads="1"/>
          </p:cNvSpPr>
          <p:nvPr/>
        </p:nvSpPr>
        <p:spPr bwMode="auto">
          <a:xfrm>
            <a:off x="5834675" y="1253778"/>
            <a:ext cx="3726837" cy="1231106"/>
          </a:xfrm>
          <a:prstGeom prst="rect">
            <a:avLst/>
          </a:prstGeom>
          <a:noFill/>
          <a:ln w="2857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2000" b="1" dirty="0" err="1" smtClean="0"/>
              <a:t>Feedpoint</a:t>
            </a:r>
            <a:r>
              <a:rPr lang="en-US" sz="2000" b="1" dirty="0" smtClean="0"/>
              <a:t>:</a:t>
            </a:r>
          </a:p>
          <a:p>
            <a:pPr marL="342900" indent="-342900" eaLnBrk="1" hangingPunct="1">
              <a:buClr>
                <a:schemeClr val="tx2"/>
              </a:buClr>
              <a:buFont typeface="Arial" panose="020B0604020202020204" pitchFamily="34" charset="0"/>
              <a:buChar char="•"/>
            </a:pPr>
            <a:r>
              <a:rPr lang="en-US" dirty="0" smtClean="0"/>
              <a:t>Water spray nozzles</a:t>
            </a:r>
          </a:p>
          <a:p>
            <a:pPr marL="342900" indent="-342900" eaLnBrk="1" hangingPunct="1">
              <a:buClr>
                <a:schemeClr val="tx2"/>
              </a:buClr>
              <a:buFont typeface="Arial" panose="020B0604020202020204" pitchFamily="34" charset="0"/>
              <a:buChar char="•"/>
            </a:pPr>
            <a:r>
              <a:rPr lang="en-US" dirty="0" smtClean="0"/>
              <a:t>or compressed air foam</a:t>
            </a:r>
          </a:p>
          <a:p>
            <a:pPr marL="342900" indent="-342900" eaLnBrk="1" hangingPunct="1">
              <a:buClr>
                <a:schemeClr val="tx2"/>
              </a:buClr>
              <a:buFont typeface="Arial" panose="020B0604020202020204" pitchFamily="34" charset="0"/>
              <a:buChar char="•"/>
            </a:pPr>
            <a:r>
              <a:rPr lang="en-US" dirty="0" smtClean="0"/>
              <a:t>or (flooding with inert material)</a:t>
            </a:r>
          </a:p>
        </p:txBody>
      </p:sp>
      <p:cxnSp>
        <p:nvCxnSpPr>
          <p:cNvPr id="16" name="Straight Arrow Connector 15"/>
          <p:cNvCxnSpPr/>
          <p:nvPr/>
        </p:nvCxnSpPr>
        <p:spPr>
          <a:xfrm flipH="1" flipV="1">
            <a:off x="4808984" y="5123908"/>
            <a:ext cx="2051382" cy="402145"/>
          </a:xfrm>
          <a:prstGeom prst="straightConnector1">
            <a:avLst/>
          </a:prstGeom>
          <a:ln w="28575">
            <a:solidFill>
              <a:srgbClr val="FF0000"/>
            </a:solidFill>
            <a:prstDash val="dash"/>
            <a:tailEnd type="arrow"/>
          </a:ln>
        </p:spPr>
        <p:style>
          <a:lnRef idx="3">
            <a:schemeClr val="accent6"/>
          </a:lnRef>
          <a:fillRef idx="0">
            <a:schemeClr val="accent6"/>
          </a:fillRef>
          <a:effectRef idx="2">
            <a:schemeClr val="accent6"/>
          </a:effectRef>
          <a:fontRef idx="minor">
            <a:schemeClr val="tx1"/>
          </a:fontRef>
        </p:style>
      </p:cxnSp>
      <p:cxnSp>
        <p:nvCxnSpPr>
          <p:cNvPr id="22" name="Straight Arrow Connector 21"/>
          <p:cNvCxnSpPr>
            <a:stCxn id="14" idx="0"/>
          </p:cNvCxnSpPr>
          <p:nvPr/>
        </p:nvCxnSpPr>
        <p:spPr>
          <a:xfrm flipV="1">
            <a:off x="2475204" y="4581128"/>
            <a:ext cx="1181652" cy="1085560"/>
          </a:xfrm>
          <a:prstGeom prst="straightConnector1">
            <a:avLst/>
          </a:prstGeom>
          <a:ln w="28575">
            <a:solidFill>
              <a:srgbClr val="FF0000"/>
            </a:solidFill>
            <a:prstDash val="dash"/>
            <a:tailEnd type="arrow"/>
          </a:ln>
        </p:spPr>
        <p:style>
          <a:lnRef idx="3">
            <a:schemeClr val="accent6"/>
          </a:lnRef>
          <a:fillRef idx="0">
            <a:schemeClr val="accent6"/>
          </a:fillRef>
          <a:effectRef idx="2">
            <a:schemeClr val="accent6"/>
          </a:effectRef>
          <a:fontRef idx="minor">
            <a:schemeClr val="tx1"/>
          </a:fontRef>
        </p:style>
      </p:cxnSp>
      <p:sp>
        <p:nvSpPr>
          <p:cNvPr id="28" name="Oval 27"/>
          <p:cNvSpPr/>
          <p:nvPr/>
        </p:nvSpPr>
        <p:spPr>
          <a:xfrm rot="17776776">
            <a:off x="6328833" y="4020197"/>
            <a:ext cx="2298316" cy="384544"/>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CH" sz="2000" dirty="0" err="1">
              <a:solidFill>
                <a:schemeClr val="bg1"/>
              </a:solidFill>
              <a:cs typeface="Arial" pitchFamily="34" charset="0"/>
            </a:endParaRPr>
          </a:p>
        </p:txBody>
      </p:sp>
      <p:sp>
        <p:nvSpPr>
          <p:cNvPr id="29" name="Oval 28"/>
          <p:cNvSpPr/>
          <p:nvPr/>
        </p:nvSpPr>
        <p:spPr>
          <a:xfrm rot="19591868">
            <a:off x="4753899" y="4407070"/>
            <a:ext cx="1442605" cy="327964"/>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CH" sz="2000" dirty="0" err="1">
              <a:solidFill>
                <a:schemeClr val="bg1"/>
              </a:solidFill>
              <a:cs typeface="Arial" pitchFamily="34" charset="0"/>
            </a:endParaRPr>
          </a:p>
        </p:txBody>
      </p:sp>
      <p:cxnSp>
        <p:nvCxnSpPr>
          <p:cNvPr id="30" name="Straight Arrow Connector 29"/>
          <p:cNvCxnSpPr>
            <a:stCxn id="13" idx="0"/>
          </p:cNvCxnSpPr>
          <p:nvPr/>
        </p:nvCxnSpPr>
        <p:spPr>
          <a:xfrm flipV="1">
            <a:off x="6860366" y="5105632"/>
            <a:ext cx="252874" cy="407168"/>
          </a:xfrm>
          <a:prstGeom prst="straightConnector1">
            <a:avLst/>
          </a:prstGeom>
          <a:ln w="28575">
            <a:solidFill>
              <a:srgbClr val="FF0000"/>
            </a:solidFill>
            <a:prstDash val="dash"/>
            <a:tailEnd type="arrow"/>
          </a:ln>
        </p:spPr>
        <p:style>
          <a:lnRef idx="3">
            <a:schemeClr val="accent6"/>
          </a:lnRef>
          <a:fillRef idx="0">
            <a:schemeClr val="accent6"/>
          </a:fillRef>
          <a:effectRef idx="2">
            <a:schemeClr val="accent6"/>
          </a:effectRef>
          <a:fontRef idx="minor">
            <a:schemeClr val="tx1"/>
          </a:fontRef>
        </p:style>
      </p:cxnSp>
      <p:sp>
        <p:nvSpPr>
          <p:cNvPr id="4" name="Footer Placeholder 3"/>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97760920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4"/>
            <p:extLst>
              <p:ext uri="{D42A27DB-BD31-4B8C-83A1-F6EECF244321}">
                <p14:modId xmlns:p14="http://schemas.microsoft.com/office/powerpoint/2010/main" xmlns="" val="1878705142"/>
              </p:ext>
            </p:extLst>
          </p:nvPr>
        </p:nvGraphicFramePr>
        <p:xfrm>
          <a:off x="560388" y="1123950"/>
          <a:ext cx="8785224" cy="4918482"/>
        </p:xfrm>
        <a:graphic>
          <a:graphicData uri="http://schemas.openxmlformats.org/drawingml/2006/table">
            <a:tbl>
              <a:tblPr firstRow="1" bandRow="1">
                <a:tableStyleId>{5C22544A-7EE6-4342-B048-85BDC9FD1C3A}</a:tableStyleId>
              </a:tblPr>
              <a:tblGrid>
                <a:gridCol w="1800324"/>
                <a:gridCol w="3492450"/>
                <a:gridCol w="3492450"/>
              </a:tblGrid>
              <a:tr h="432842">
                <a:tc>
                  <a:txBody>
                    <a:bodyPr/>
                    <a:lstStyle/>
                    <a:p>
                      <a:endParaRPr lang="en-US" sz="1600" dirty="0"/>
                    </a:p>
                  </a:txBody>
                  <a:tcPr anchor="ctr"/>
                </a:tc>
                <a:tc>
                  <a:txBody>
                    <a:bodyPr/>
                    <a:lstStyle/>
                    <a:p>
                      <a:r>
                        <a:rPr lang="en-US" sz="1800" dirty="0" smtClean="0"/>
                        <a:t>Combustible Solids</a:t>
                      </a:r>
                      <a:endParaRPr lang="en-US" sz="1800" dirty="0"/>
                    </a:p>
                  </a:txBody>
                  <a:tcPr anchor="ctr"/>
                </a:tc>
                <a:tc>
                  <a:txBody>
                    <a:bodyPr/>
                    <a:lstStyle/>
                    <a:p>
                      <a:r>
                        <a:rPr lang="en-US" sz="1800" dirty="0" smtClean="0"/>
                        <a:t>Flammable Solids</a:t>
                      </a:r>
                      <a:endParaRPr lang="en-US" sz="1800" dirty="0"/>
                    </a:p>
                  </a:txBody>
                  <a:tcPr anchor="ctr"/>
                </a:tc>
              </a:tr>
              <a:tr h="370840">
                <a:tc>
                  <a:txBody>
                    <a:bodyPr/>
                    <a:lstStyle/>
                    <a:p>
                      <a:r>
                        <a:rPr lang="en-US" sz="1600" dirty="0" smtClean="0"/>
                        <a:t>Definition</a:t>
                      </a:r>
                      <a:endParaRPr lang="en-US" sz="1600" dirty="0"/>
                    </a:p>
                  </a:txBody>
                  <a:tcPr>
                    <a:solidFill>
                      <a:schemeClr val="bg1"/>
                    </a:solidFill>
                  </a:tcPr>
                </a:tc>
                <a:tc>
                  <a:txBody>
                    <a:bodyPr/>
                    <a:lstStyle/>
                    <a:p>
                      <a:r>
                        <a:rPr lang="en-US" sz="1600" dirty="0" smtClean="0"/>
                        <a:t>Substance capable of taking fire and burning.</a:t>
                      </a:r>
                      <a:endParaRPr lang="en-US" sz="1600" dirty="0"/>
                    </a:p>
                  </a:txBody>
                  <a:tcPr>
                    <a:solidFill>
                      <a:schemeClr val="bg1"/>
                    </a:solidFill>
                  </a:tcPr>
                </a:tc>
                <a:tc>
                  <a:txBody>
                    <a:bodyPr/>
                    <a:lstStyle/>
                    <a:p>
                      <a:r>
                        <a:rPr lang="en-US" sz="1600" dirty="0" smtClean="0"/>
                        <a:t>Substances</a:t>
                      </a:r>
                      <a:r>
                        <a:rPr lang="en-US" sz="1600" baseline="0" dirty="0" smtClean="0"/>
                        <a:t> capable of being easily ignited and burning with extreme rapidity.</a:t>
                      </a:r>
                      <a:endParaRPr lang="en-US" sz="1600" dirty="0"/>
                    </a:p>
                  </a:txBody>
                  <a:tcPr>
                    <a:solidFill>
                      <a:schemeClr val="bg1"/>
                    </a:solidFill>
                  </a:tcPr>
                </a:tc>
              </a:tr>
              <a:tr h="370840">
                <a:tc>
                  <a:txBody>
                    <a:bodyPr/>
                    <a:lstStyle/>
                    <a:p>
                      <a:r>
                        <a:rPr lang="en-US" sz="1600" dirty="0" smtClean="0"/>
                        <a:t>Examples</a:t>
                      </a:r>
                      <a:endParaRPr lang="en-US" sz="1600" dirty="0"/>
                    </a:p>
                  </a:txBody>
                  <a:tcPr>
                    <a:solidFill>
                      <a:schemeClr val="bg1"/>
                    </a:solidFill>
                  </a:tcPr>
                </a:tc>
                <a:tc>
                  <a:txBody>
                    <a:bodyPr/>
                    <a:lstStyle/>
                    <a:p>
                      <a:r>
                        <a:rPr lang="en-US" sz="1600" dirty="0" smtClean="0"/>
                        <a:t>wood, rice husk, tire chips, whole tires, dried sewage sludge, animal meal, coal, petcoke, roofing felts.</a:t>
                      </a:r>
                      <a:endParaRPr lang="en-US" sz="1600" dirty="0"/>
                    </a:p>
                  </a:txBody>
                  <a:tcPr>
                    <a:solidFill>
                      <a:schemeClr val="bg1"/>
                    </a:solidFill>
                  </a:tcPr>
                </a:tc>
                <a:tc>
                  <a:txBody>
                    <a:bodyPr/>
                    <a:lstStyle/>
                    <a:p>
                      <a:r>
                        <a:rPr lang="en-US" sz="1600" dirty="0" smtClean="0"/>
                        <a:t>SRF/RDF/Fluff with a high plastic concentration (&gt;15%), impregnated saw dust with a flashpoint ≤ 55°C</a:t>
                      </a:r>
                      <a:endParaRPr lang="en-US" sz="1600" dirty="0"/>
                    </a:p>
                  </a:txBody>
                  <a:tcPr>
                    <a:solidFill>
                      <a:schemeClr val="bg1"/>
                    </a:solidFill>
                  </a:tcPr>
                </a:tc>
              </a:tr>
              <a:tr h="370840">
                <a:tc>
                  <a:txBody>
                    <a:bodyPr/>
                    <a:lstStyle/>
                    <a:p>
                      <a:r>
                        <a:rPr lang="en-US" sz="1600" dirty="0" smtClean="0"/>
                        <a:t>Storage</a:t>
                      </a:r>
                      <a:endParaRPr lang="en-US" sz="1600" dirty="0"/>
                    </a:p>
                  </a:txBody>
                  <a:tcPr/>
                </a:tc>
                <a:tc>
                  <a:txBody>
                    <a:bodyPr/>
                    <a:lstStyle/>
                    <a:p>
                      <a:pPr marL="285750" indent="-285750">
                        <a:buFont typeface="Arial" panose="020B0604020202020204" pitchFamily="34" charset="0"/>
                        <a:buChar char="•"/>
                      </a:pPr>
                      <a:r>
                        <a:rPr lang="en-US" sz="1600" dirty="0" smtClean="0"/>
                        <a:t>Fire detection</a:t>
                      </a:r>
                    </a:p>
                  </a:txBody>
                  <a:tcPr/>
                </a:tc>
                <a:tc>
                  <a:txBody>
                    <a:bodyPr/>
                    <a:lstStyle/>
                    <a:p>
                      <a:pPr marL="285750" indent="-285750">
                        <a:buFont typeface="Arial" panose="020B0604020202020204" pitchFamily="34" charset="0"/>
                        <a:buChar char="•"/>
                      </a:pPr>
                      <a:r>
                        <a:rPr lang="en-US" sz="1600" dirty="0" smtClean="0">
                          <a:solidFill>
                            <a:srgbClr val="FF0000"/>
                          </a:solidFill>
                        </a:rPr>
                        <a:t>Redundant fire detection (</a:t>
                      </a:r>
                      <a:r>
                        <a:rPr lang="en-US" sz="1600" baseline="0" dirty="0" smtClean="0">
                          <a:solidFill>
                            <a:srgbClr val="FF0000"/>
                          </a:solidFill>
                        </a:rPr>
                        <a:t>different technologies)</a:t>
                      </a:r>
                    </a:p>
                    <a:p>
                      <a:pPr marL="285750" indent="-285750">
                        <a:buFont typeface="Arial" panose="020B0604020202020204" pitchFamily="34" charset="0"/>
                        <a:buChar char="•"/>
                      </a:pPr>
                      <a:r>
                        <a:rPr lang="en-US" sz="1600" baseline="0" dirty="0" smtClean="0">
                          <a:solidFill>
                            <a:srgbClr val="FF0000"/>
                          </a:solidFill>
                        </a:rPr>
                        <a:t>Fix installed and automatic fire control system</a:t>
                      </a:r>
                    </a:p>
                  </a:txBody>
                  <a:tcPr/>
                </a:tc>
              </a:tr>
              <a:tr h="370840">
                <a:tc>
                  <a:txBody>
                    <a:bodyPr/>
                    <a:lstStyle/>
                    <a:p>
                      <a:r>
                        <a:rPr lang="en-US" sz="1600" dirty="0" smtClean="0"/>
                        <a:t>Extraction/Dosing</a:t>
                      </a:r>
                      <a:endParaRPr lang="en-US" sz="1600" dirty="0"/>
                    </a:p>
                  </a:txBody>
                  <a:tcPr/>
                </a:tc>
                <a:tc>
                  <a:txBody>
                    <a:bodyPr/>
                    <a:lstStyle/>
                    <a:p>
                      <a:pPr marL="171450" indent="-171450">
                        <a:buFont typeface="Arial" panose="020B0604020202020204" pitchFamily="34" charset="0"/>
                        <a:buChar char="•"/>
                      </a:pPr>
                      <a:r>
                        <a:rPr lang="en-US" sz="1600" dirty="0" smtClean="0"/>
                        <a:t>Same</a:t>
                      </a:r>
                      <a:r>
                        <a:rPr lang="en-US" sz="1600" baseline="0" dirty="0" smtClean="0"/>
                        <a:t> as storage</a:t>
                      </a:r>
                      <a:endParaRPr lang="en-US" sz="1600" dirty="0"/>
                    </a:p>
                  </a:txBody>
                  <a:tcPr/>
                </a:tc>
                <a:tc>
                  <a:txBody>
                    <a:bodyPr/>
                    <a:lstStyle/>
                    <a:p>
                      <a:pPr marL="171450" indent="-171450">
                        <a:buFont typeface="Arial" panose="020B0604020202020204" pitchFamily="34" charset="0"/>
                        <a:buChar char="•"/>
                      </a:pPr>
                      <a:r>
                        <a:rPr lang="en-US" sz="1600" dirty="0" smtClean="0"/>
                        <a:t>Same as storage</a:t>
                      </a:r>
                      <a:endParaRPr lang="en-US" sz="1600" dirty="0"/>
                    </a:p>
                  </a:txBody>
                  <a:tcPr/>
                </a:tc>
              </a:tr>
              <a:tr h="370840">
                <a:tc>
                  <a:txBody>
                    <a:bodyPr/>
                    <a:lstStyle/>
                    <a:p>
                      <a:r>
                        <a:rPr lang="en-US" sz="1600" dirty="0" smtClean="0"/>
                        <a:t>Transport</a:t>
                      </a:r>
                      <a:endParaRPr lang="en-US" sz="1600" dirty="0"/>
                    </a:p>
                  </a:txBody>
                  <a:tcPr/>
                </a:tc>
                <a:tc>
                  <a:txBody>
                    <a:bodyPr/>
                    <a:lstStyle/>
                    <a:p>
                      <a:pPr marL="171450" indent="-171450">
                        <a:buFont typeface="Arial" panose="020B0604020202020204" pitchFamily="34" charset="0"/>
                        <a:buChar char="•"/>
                      </a:pPr>
                      <a:r>
                        <a:rPr lang="en-US" sz="1600" dirty="0" smtClean="0"/>
                        <a:t>Fire</a:t>
                      </a:r>
                      <a:r>
                        <a:rPr lang="en-US" sz="1600" baseline="0" dirty="0" smtClean="0"/>
                        <a:t> detection in case inside a gallery. Else none.</a:t>
                      </a:r>
                      <a:endParaRPr lang="en-US" sz="1600" dirty="0"/>
                    </a:p>
                  </a:txBody>
                  <a:tcPr/>
                </a:tc>
                <a:tc>
                  <a:txBody>
                    <a:bodyPr/>
                    <a:lstStyle/>
                    <a:p>
                      <a:pPr marL="171450" indent="-171450">
                        <a:buFont typeface="Arial" panose="020B0604020202020204" pitchFamily="34" charset="0"/>
                        <a:buChar char="•"/>
                      </a:pPr>
                      <a:r>
                        <a:rPr lang="en-US" sz="1600" dirty="0" smtClean="0">
                          <a:solidFill>
                            <a:srgbClr val="FF0000"/>
                          </a:solidFill>
                        </a:rPr>
                        <a:t>Redundant fire</a:t>
                      </a:r>
                      <a:r>
                        <a:rPr lang="en-US" sz="1600" baseline="0" dirty="0" smtClean="0">
                          <a:solidFill>
                            <a:srgbClr val="FF0000"/>
                          </a:solidFill>
                        </a:rPr>
                        <a:t> detection </a:t>
                      </a:r>
                      <a:r>
                        <a:rPr lang="en-US" sz="1600" baseline="0" dirty="0" smtClean="0"/>
                        <a:t>in case inside a gallery. Else none. </a:t>
                      </a:r>
                      <a:endParaRPr lang="en-US" sz="16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Feed-point</a:t>
                      </a:r>
                    </a:p>
                    <a:p>
                      <a:endParaRPr lang="en-US" sz="1600" dirty="0"/>
                    </a:p>
                  </a:txBody>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aseline="0" dirty="0" smtClean="0"/>
                        <a:t>Airlock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aseline="0" dirty="0" smtClean="0"/>
                        <a:t>Safety shut-off gate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t>Fire</a:t>
                      </a:r>
                      <a:r>
                        <a:rPr lang="en-US" sz="1600" baseline="0" dirty="0" smtClean="0"/>
                        <a:t> suppression system</a:t>
                      </a:r>
                      <a:endParaRPr lang="en-US" sz="1600" dirty="0"/>
                    </a:p>
                  </a:txBody>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aseline="0" dirty="0" smtClean="0"/>
                        <a:t>Airlock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aseline="0" dirty="0" smtClean="0"/>
                        <a:t>Safety shut-off gate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t>Fire</a:t>
                      </a:r>
                      <a:r>
                        <a:rPr lang="en-US" sz="1600" baseline="0" dirty="0" smtClean="0"/>
                        <a:t> suppression system</a:t>
                      </a:r>
                      <a:endParaRPr lang="en-US" sz="1600" dirty="0"/>
                    </a:p>
                  </a:txBody>
                  <a:tcPr/>
                </a:tc>
              </a:tr>
            </a:tbl>
          </a:graphicData>
        </a:graphic>
      </p:graphicFrame>
      <p:sp>
        <p:nvSpPr>
          <p:cNvPr id="5" name="Title 4"/>
          <p:cNvSpPr>
            <a:spLocks noGrp="1"/>
          </p:cNvSpPr>
          <p:nvPr>
            <p:ph type="title"/>
          </p:nvPr>
        </p:nvSpPr>
        <p:spPr/>
        <p:txBody>
          <a:bodyPr/>
          <a:lstStyle/>
          <a:p>
            <a:r>
              <a:rPr lang="en-US" smtClean="0"/>
              <a:t>Design Safety Elements for solid AF feed systems </a:t>
            </a:r>
            <a:endParaRPr lang="en-US" dirty="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13547160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1" name="Rectangle 3"/>
          <p:cNvSpPr>
            <a:spLocks noGrp="1" noChangeArrowheads="1"/>
          </p:cNvSpPr>
          <p:nvPr>
            <p:ph sz="quarter" idx="14"/>
          </p:nvPr>
        </p:nvSpPr>
        <p:spPr/>
        <p:txBody>
          <a:bodyPr/>
          <a:lstStyle/>
          <a:p>
            <a:pPr>
              <a:lnSpc>
                <a:spcPct val="90000"/>
              </a:lnSpc>
            </a:pPr>
            <a:r>
              <a:rPr lang="en-US" sz="2200" dirty="0" smtClean="0"/>
              <a:t>Gas sensing detectors</a:t>
            </a:r>
          </a:p>
          <a:p>
            <a:pPr lvl="1">
              <a:lnSpc>
                <a:spcPct val="90000"/>
              </a:lnSpc>
            </a:pPr>
            <a:r>
              <a:rPr lang="en-US" sz="2000" dirty="0" smtClean="0"/>
              <a:t>CO/CO2 &amp; Fire gas detectors</a:t>
            </a:r>
          </a:p>
          <a:p>
            <a:pPr lvl="1">
              <a:lnSpc>
                <a:spcPct val="90000"/>
              </a:lnSpc>
              <a:buFont typeface="Webdings" pitchFamily="18" charset="2"/>
              <a:buNone/>
            </a:pPr>
            <a:endParaRPr lang="en-US" sz="2000" dirty="0" smtClean="0"/>
          </a:p>
          <a:p>
            <a:pPr>
              <a:lnSpc>
                <a:spcPct val="90000"/>
              </a:lnSpc>
            </a:pPr>
            <a:r>
              <a:rPr lang="en-US" sz="2200" dirty="0" smtClean="0"/>
              <a:t>Smoke detectors</a:t>
            </a:r>
          </a:p>
          <a:p>
            <a:pPr lvl="1">
              <a:lnSpc>
                <a:spcPct val="90000"/>
              </a:lnSpc>
            </a:pPr>
            <a:r>
              <a:rPr lang="en-US" sz="2000" dirty="0" smtClean="0"/>
              <a:t>spot (small room/area)</a:t>
            </a:r>
          </a:p>
          <a:p>
            <a:pPr lvl="1">
              <a:lnSpc>
                <a:spcPct val="90000"/>
              </a:lnSpc>
            </a:pPr>
            <a:r>
              <a:rPr lang="en-US" sz="2000" dirty="0" smtClean="0"/>
              <a:t>aspiration type (big building)</a:t>
            </a:r>
          </a:p>
          <a:p>
            <a:pPr lvl="1">
              <a:lnSpc>
                <a:spcPct val="90000"/>
              </a:lnSpc>
            </a:pPr>
            <a:r>
              <a:rPr lang="en-US" sz="2000" dirty="0" smtClean="0"/>
              <a:t>light obscuration (projected beam)</a:t>
            </a:r>
          </a:p>
          <a:p>
            <a:pPr lvl="1">
              <a:lnSpc>
                <a:spcPct val="90000"/>
              </a:lnSpc>
            </a:pPr>
            <a:endParaRPr lang="en-US" sz="2000" dirty="0" smtClean="0"/>
          </a:p>
          <a:p>
            <a:pPr>
              <a:lnSpc>
                <a:spcPct val="90000"/>
              </a:lnSpc>
            </a:pPr>
            <a:r>
              <a:rPr lang="en-US" sz="2200" dirty="0" smtClean="0"/>
              <a:t>Radiant energy sensing detectors</a:t>
            </a:r>
          </a:p>
          <a:p>
            <a:pPr lvl="1">
              <a:lnSpc>
                <a:spcPct val="90000"/>
              </a:lnSpc>
            </a:pPr>
            <a:r>
              <a:rPr lang="en-US" sz="2000" dirty="0" smtClean="0"/>
              <a:t>Flame detector (UV, IR or combined)</a:t>
            </a:r>
          </a:p>
          <a:p>
            <a:pPr lvl="1">
              <a:lnSpc>
                <a:spcPct val="90000"/>
              </a:lnSpc>
            </a:pPr>
            <a:r>
              <a:rPr lang="en-US" sz="2000" dirty="0" smtClean="0"/>
              <a:t>Thermal radiation detector (IR camera)</a:t>
            </a:r>
          </a:p>
          <a:p>
            <a:pPr lvl="1">
              <a:lnSpc>
                <a:spcPct val="90000"/>
              </a:lnSpc>
            </a:pPr>
            <a:r>
              <a:rPr lang="en-US" sz="2000" dirty="0" smtClean="0"/>
              <a:t>Video-based flame detector</a:t>
            </a:r>
          </a:p>
          <a:p>
            <a:pPr lvl="1">
              <a:lnSpc>
                <a:spcPct val="90000"/>
              </a:lnSpc>
              <a:buFont typeface="Webdings" pitchFamily="18" charset="2"/>
              <a:buNone/>
            </a:pPr>
            <a:endParaRPr lang="en-US" sz="2000" dirty="0" smtClean="0"/>
          </a:p>
          <a:p>
            <a:pPr>
              <a:lnSpc>
                <a:spcPct val="90000"/>
              </a:lnSpc>
            </a:pPr>
            <a:r>
              <a:rPr lang="en-US" sz="2200" dirty="0" smtClean="0"/>
              <a:t>Heat detectors</a:t>
            </a:r>
          </a:p>
          <a:p>
            <a:pPr lvl="1">
              <a:lnSpc>
                <a:spcPct val="90000"/>
              </a:lnSpc>
            </a:pPr>
            <a:r>
              <a:rPr lang="en-US" sz="2000" dirty="0" smtClean="0"/>
              <a:t>Fixed temperature/rate-of-rise detector </a:t>
            </a:r>
            <a:br>
              <a:rPr lang="en-US" sz="2000" dirty="0" smtClean="0"/>
            </a:br>
            <a:r>
              <a:rPr lang="en-US" sz="2000" dirty="0" smtClean="0"/>
              <a:t>(spot or linear)</a:t>
            </a:r>
          </a:p>
          <a:p>
            <a:pPr lvl="1">
              <a:lnSpc>
                <a:spcPct val="90000"/>
              </a:lnSpc>
            </a:pPr>
            <a:r>
              <a:rPr lang="en-US" sz="2000" dirty="0" smtClean="0"/>
              <a:t>Sprinklers</a:t>
            </a:r>
          </a:p>
        </p:txBody>
      </p:sp>
      <p:sp>
        <p:nvSpPr>
          <p:cNvPr id="58370" name="Rectangle 2"/>
          <p:cNvSpPr>
            <a:spLocks noGrp="1" noChangeArrowheads="1"/>
          </p:cNvSpPr>
          <p:nvPr>
            <p:ph type="title"/>
          </p:nvPr>
        </p:nvSpPr>
        <p:spPr/>
        <p:txBody>
          <a:bodyPr/>
          <a:lstStyle/>
          <a:p>
            <a:r>
              <a:rPr lang="en-US" smtClean="0"/>
              <a:t>Fire Detection systems - Overview</a:t>
            </a:r>
          </a:p>
        </p:txBody>
      </p:sp>
      <p:pic>
        <p:nvPicPr>
          <p:cNvPr id="8194" name="Picture 2"/>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7041231" y="1196752"/>
            <a:ext cx="2643435" cy="1597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5700424" y="1628800"/>
            <a:ext cx="1169447" cy="9119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9"/>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5745088" y="4121783"/>
            <a:ext cx="1080120" cy="104414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3175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5745088" y="2874787"/>
            <a:ext cx="1080120" cy="11993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6">
            <a:extLst>
              <a:ext uri="{28A0092B-C50C-407E-A947-70E740481C1C}">
                <a14:useLocalDpi xmlns:a14="http://schemas.microsoft.com/office/drawing/2010/main" xmlns=""/>
              </a:ext>
            </a:extLst>
          </a:blip>
          <a:srcRect/>
          <a:stretch>
            <a:fillRect/>
          </a:stretch>
        </p:blipFill>
        <p:spPr bwMode="auto">
          <a:xfrm>
            <a:off x="7041231" y="2852936"/>
            <a:ext cx="2627312" cy="231298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3175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20"/>
          <p:cNvPicPr>
            <a:picLocks noChangeAspect="1" noChangeArrowheads="1"/>
          </p:cNvPicPr>
          <p:nvPr/>
        </p:nvPicPr>
        <p:blipFill>
          <a:blip r:embed="rId7">
            <a:extLst>
              <a:ext uri="{28A0092B-C50C-407E-A947-70E740481C1C}">
                <a14:useLocalDpi xmlns:a14="http://schemas.microsoft.com/office/drawing/2010/main" xmlns=""/>
              </a:ext>
            </a:extLst>
          </a:blip>
          <a:srcRect/>
          <a:stretch>
            <a:fillRect/>
          </a:stretch>
        </p:blipFill>
        <p:spPr bwMode="auto">
          <a:xfrm>
            <a:off x="5733133" y="5382135"/>
            <a:ext cx="1066800" cy="1085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23"/>
          <p:cNvPicPr>
            <a:picLocks noChangeAspect="1" noChangeArrowheads="1"/>
          </p:cNvPicPr>
          <p:nvPr/>
        </p:nvPicPr>
        <p:blipFill>
          <a:blip r:embed="rId8">
            <a:extLst>
              <a:ext uri="{28A0092B-C50C-407E-A947-70E740481C1C}">
                <a14:useLocalDpi xmlns:a14="http://schemas.microsoft.com/office/drawing/2010/main" xmlns=""/>
              </a:ext>
            </a:extLst>
          </a:blip>
          <a:srcRect/>
          <a:stretch>
            <a:fillRect/>
          </a:stretch>
        </p:blipFill>
        <p:spPr bwMode="auto">
          <a:xfrm>
            <a:off x="6900591" y="5391660"/>
            <a:ext cx="1057275" cy="1076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1192863091"/>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dirty="0" smtClean="0"/>
              <a:t>Fire detection (must be redundant)</a:t>
            </a:r>
          </a:p>
          <a:p>
            <a:pPr lvl="1"/>
            <a:r>
              <a:rPr lang="en-US" dirty="0" smtClean="0"/>
              <a:t>Early detection system (e.g. IR camera)</a:t>
            </a:r>
          </a:p>
          <a:p>
            <a:pPr lvl="2"/>
            <a:r>
              <a:rPr lang="en-US" dirty="0" smtClean="0"/>
              <a:t>Triggers the monitors</a:t>
            </a:r>
          </a:p>
          <a:p>
            <a:pPr lvl="1"/>
            <a:r>
              <a:rPr lang="en-US" dirty="0" smtClean="0"/>
              <a:t>Late detection system (e.g. heat, flame detectors)</a:t>
            </a:r>
          </a:p>
          <a:p>
            <a:pPr lvl="2"/>
            <a:r>
              <a:rPr lang="en-US" dirty="0" smtClean="0"/>
              <a:t>Triggers the deluge sprinkler system</a:t>
            </a:r>
            <a:endParaRPr lang="en-US" dirty="0"/>
          </a:p>
          <a:p>
            <a:r>
              <a:rPr lang="en-US" dirty="0" smtClean="0"/>
              <a:t>The seat of the fire must be identifiable in any case (especially in case of heavy smoke). For this, IR cameras are best suited.</a:t>
            </a:r>
          </a:p>
        </p:txBody>
      </p:sp>
      <p:sp>
        <p:nvSpPr>
          <p:cNvPr id="4" name="Title 3"/>
          <p:cNvSpPr>
            <a:spLocks noGrp="1"/>
          </p:cNvSpPr>
          <p:nvPr>
            <p:ph type="title"/>
          </p:nvPr>
        </p:nvSpPr>
        <p:spPr/>
        <p:txBody>
          <a:bodyPr/>
          <a:lstStyle/>
          <a:p>
            <a:r>
              <a:rPr lang="en-US" dirty="0"/>
              <a:t>Protection of AFR facilities with big ceiling heights – Sprinklers and Monitors</a:t>
            </a:r>
          </a:p>
        </p:txBody>
      </p:sp>
      <p:pic>
        <p:nvPicPr>
          <p:cNvPr id="11" name="Picture 3"/>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1280592" y="3933056"/>
            <a:ext cx="4248472" cy="241256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2" name="Picture 4"/>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5961112" y="3933056"/>
            <a:ext cx="2880320" cy="245125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144551970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sz="quarter" idx="14"/>
          </p:nvPr>
        </p:nvSpPr>
        <p:spPr>
          <a:xfrm>
            <a:off x="560389" y="1123950"/>
            <a:ext cx="5976788" cy="5113338"/>
          </a:xfrm>
        </p:spPr>
        <p:txBody>
          <a:bodyPr/>
          <a:lstStyle/>
          <a:p>
            <a:pPr eaLnBrk="1" hangingPunct="1"/>
            <a:r>
              <a:rPr lang="en-GB" sz="2000" dirty="0" smtClean="0"/>
              <a:t>Suppliers: </a:t>
            </a:r>
            <a:r>
              <a:rPr lang="en-GB" sz="2000" dirty="0" err="1" smtClean="0"/>
              <a:t>Vecoplan</a:t>
            </a:r>
            <a:r>
              <a:rPr lang="en-GB" sz="2000" dirty="0" smtClean="0"/>
              <a:t> (inventor), FLS (copy), </a:t>
            </a:r>
            <a:r>
              <a:rPr lang="en-GB" sz="2000" dirty="0" err="1" smtClean="0"/>
              <a:t>DiMatteo</a:t>
            </a:r>
            <a:r>
              <a:rPr lang="en-GB" sz="2000" dirty="0" smtClean="0"/>
              <a:t> (copy)</a:t>
            </a:r>
          </a:p>
          <a:p>
            <a:pPr eaLnBrk="1" hangingPunct="1"/>
            <a:r>
              <a:rPr lang="en-GB" sz="2000" dirty="0" smtClean="0"/>
              <a:t>Chips sizes &lt; 80 mm (</a:t>
            </a:r>
            <a:r>
              <a:rPr lang="en-GB" sz="2000" b="1" dirty="0" smtClean="0"/>
              <a:t>no long strips</a:t>
            </a:r>
            <a:r>
              <a:rPr lang="en-GB" sz="2000" dirty="0" smtClean="0"/>
              <a:t>), only for fine solid AF</a:t>
            </a:r>
          </a:p>
          <a:p>
            <a:pPr eaLnBrk="1" hangingPunct="1"/>
            <a:r>
              <a:rPr lang="en-GB" sz="2000" dirty="0" smtClean="0"/>
              <a:t>Fully enclosed design / </a:t>
            </a:r>
            <a:r>
              <a:rPr lang="en-GB" sz="2000" dirty="0" err="1" smtClean="0"/>
              <a:t>dedusting</a:t>
            </a:r>
            <a:r>
              <a:rPr lang="en-GB" sz="2000" dirty="0" smtClean="0"/>
              <a:t> required</a:t>
            </a:r>
          </a:p>
          <a:p>
            <a:pPr eaLnBrk="1" hangingPunct="1"/>
            <a:r>
              <a:rPr lang="en-GB" sz="2000" dirty="0" smtClean="0"/>
              <a:t>Explosion protection: same requirements as silos</a:t>
            </a:r>
          </a:p>
          <a:p>
            <a:pPr eaLnBrk="1" hangingPunct="1"/>
            <a:r>
              <a:rPr lang="en-GB" sz="2000" dirty="0" smtClean="0"/>
              <a:t>Homogenization effect</a:t>
            </a:r>
          </a:p>
          <a:p>
            <a:pPr eaLnBrk="1" hangingPunct="1"/>
            <a:r>
              <a:rPr lang="en-GB" sz="2000" dirty="0" smtClean="0"/>
              <a:t>2 boxes per AFR preferred</a:t>
            </a:r>
          </a:p>
        </p:txBody>
      </p:sp>
      <p:sp>
        <p:nvSpPr>
          <p:cNvPr id="35843" name="Rectangle 2"/>
          <p:cNvSpPr>
            <a:spLocks noGrp="1" noChangeArrowheads="1"/>
          </p:cNvSpPr>
          <p:nvPr>
            <p:ph type="title"/>
          </p:nvPr>
        </p:nvSpPr>
        <p:spPr/>
        <p:txBody>
          <a:bodyPr/>
          <a:lstStyle/>
          <a:p>
            <a:pPr eaLnBrk="1" hangingPunct="1"/>
            <a:r>
              <a:rPr lang="en-GB" dirty="0" smtClean="0"/>
              <a:t>Alternative to Silos: Stacker/</a:t>
            </a:r>
            <a:r>
              <a:rPr lang="en-GB" dirty="0" err="1" smtClean="0"/>
              <a:t>Reclaimer</a:t>
            </a:r>
            <a:r>
              <a:rPr lang="en-GB" dirty="0" smtClean="0"/>
              <a:t> Box</a:t>
            </a:r>
          </a:p>
        </p:txBody>
      </p:sp>
      <p:pic>
        <p:nvPicPr>
          <p:cNvPr id="35844" name="Picture 5" descr="bild 01"/>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1201537" y="4221088"/>
            <a:ext cx="3082568" cy="2160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849" name="Picture 13" descr="Panorama 1_2"/>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4953000" y="3254755"/>
            <a:ext cx="1284447" cy="31265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7201067" y="1342593"/>
            <a:ext cx="2448272" cy="584775"/>
          </a:xfrm>
          <a:prstGeom prst="rect">
            <a:avLst/>
          </a:prstGeom>
          <a:solidFill>
            <a:schemeClr val="bg1"/>
          </a:solidFill>
        </p:spPr>
        <p:txBody>
          <a:bodyPr wrap="square" rtlCol="0">
            <a:spAutoFit/>
          </a:bodyPr>
          <a:lstStyle/>
          <a:p>
            <a:pPr algn="ctr"/>
            <a:r>
              <a:rPr lang="en-US" sz="1600" dirty="0" smtClean="0">
                <a:solidFill>
                  <a:srgbClr val="FF0000"/>
                </a:solidFill>
                <a:latin typeface="Arial" pitchFamily="34" charset="0"/>
                <a:cs typeface="Arial" pitchFamily="34" charset="0"/>
              </a:rPr>
              <a:t>Video </a:t>
            </a:r>
            <a:r>
              <a:rPr lang="en-US" sz="1600" dirty="0" err="1" smtClean="0">
                <a:solidFill>
                  <a:srgbClr val="FF0000"/>
                </a:solidFill>
                <a:latin typeface="Arial" pitchFamily="34" charset="0"/>
                <a:cs typeface="Arial" pitchFamily="34" charset="0"/>
              </a:rPr>
              <a:t>Vecobox</a:t>
            </a:r>
            <a:r>
              <a:rPr lang="en-US" sz="1600" dirty="0" smtClean="0">
                <a:solidFill>
                  <a:srgbClr val="FF0000"/>
                </a:solidFill>
                <a:latin typeface="Arial" pitchFamily="34" charset="0"/>
                <a:cs typeface="Arial" pitchFamily="34" charset="0"/>
              </a:rPr>
              <a:t> </a:t>
            </a:r>
            <a:r>
              <a:rPr lang="en-US" sz="1600" dirty="0" err="1" smtClean="0">
                <a:solidFill>
                  <a:srgbClr val="FF0000"/>
                </a:solidFill>
                <a:latin typeface="Arial" pitchFamily="34" charset="0"/>
                <a:cs typeface="Arial" pitchFamily="34" charset="0"/>
              </a:rPr>
              <a:t>Reclaimer</a:t>
            </a:r>
            <a:r>
              <a:rPr lang="en-US" sz="1600" dirty="0" smtClean="0">
                <a:solidFill>
                  <a:srgbClr val="FF0000"/>
                </a:solidFill>
                <a:latin typeface="Arial" pitchFamily="34" charset="0"/>
                <a:cs typeface="Arial" pitchFamily="34" charset="0"/>
              </a:rPr>
              <a:t> box in </a:t>
            </a:r>
            <a:r>
              <a:rPr lang="en-US" sz="1600" dirty="0">
                <a:solidFill>
                  <a:srgbClr val="FF0000"/>
                </a:solidFill>
                <a:latin typeface="Arial" pitchFamily="34" charset="0"/>
                <a:cs typeface="Arial" pitchFamily="34" charset="0"/>
              </a:rPr>
              <a:t>action</a:t>
            </a:r>
            <a:endParaRPr lang="en-US" sz="1600" dirty="0" smtClean="0">
              <a:solidFill>
                <a:srgbClr val="FF0000"/>
              </a:solidFill>
              <a:latin typeface="Arial" pitchFamily="34" charset="0"/>
              <a:cs typeface="Arial" pitchFamily="34" charset="0"/>
            </a:endParaRPr>
          </a:p>
        </p:txBody>
      </p:sp>
      <p:pic>
        <p:nvPicPr>
          <p:cNvPr id="1026" name="Picture 2"/>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6609184" y="2132855"/>
            <a:ext cx="3036053" cy="42484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Footer Placeholder 4"/>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36268865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GB" altLang="de-DE" dirty="0" smtClean="0"/>
              <a:t>Fire &amp; Explosion Prevention – Spark / Hot Body Extinguishing System</a:t>
            </a:r>
          </a:p>
        </p:txBody>
      </p:sp>
      <p:pic>
        <p:nvPicPr>
          <p:cNvPr id="26629" name="Picture 3"/>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415925" y="1052513"/>
            <a:ext cx="8753475" cy="4638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6630" name="Picture 2"/>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6321425" y="3902075"/>
            <a:ext cx="2952750" cy="2571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631" name="TextBox 13"/>
          <p:cNvSpPr txBox="1">
            <a:spLocks noChangeArrowheads="1"/>
          </p:cNvSpPr>
          <p:nvPr/>
        </p:nvSpPr>
        <p:spPr bwMode="auto">
          <a:xfrm>
            <a:off x="436563" y="5949950"/>
            <a:ext cx="20161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altLang="de-DE" sz="2000">
                <a:solidFill>
                  <a:srgbClr val="FF0000"/>
                </a:solidFill>
              </a:rPr>
              <a:t>Video: Fire Fly</a:t>
            </a:r>
          </a:p>
        </p:txBody>
      </p:sp>
      <p:sp>
        <p:nvSpPr>
          <p:cNvPr id="9" name="Content Placeholder 2"/>
          <p:cNvSpPr txBox="1">
            <a:spLocks/>
          </p:cNvSpPr>
          <p:nvPr/>
        </p:nvSpPr>
        <p:spPr>
          <a:xfrm>
            <a:off x="488950" y="1052775"/>
            <a:ext cx="8928546" cy="864890"/>
          </a:xfrm>
          <a:prstGeom prst="rect">
            <a:avLst/>
          </a:prstGeom>
          <a:solidFill>
            <a:schemeClr val="bg1"/>
          </a:solidFill>
        </p:spPr>
        <p:txBody>
          <a:bodyPr/>
          <a:lstStyle>
            <a:lvl1pPr marL="270000" indent="-270000" algn="l" defTabSz="914400" rtl="0" eaLnBrk="1" latinLnBrk="0" hangingPunct="1">
              <a:spcBef>
                <a:spcPts val="576"/>
              </a:spcBef>
              <a:buClr>
                <a:srgbClr val="FF1100"/>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FF1100"/>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FF1100"/>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tx2"/>
              </a:buClr>
            </a:pPr>
            <a:r>
              <a:rPr lang="en-GB" altLang="de-DE" dirty="0" smtClean="0"/>
              <a:t>Idea: Recognize hot material and immediately (within ~0.3sec) apply water.</a:t>
            </a:r>
          </a:p>
        </p:txBody>
      </p:sp>
      <p:sp>
        <p:nvSpPr>
          <p:cNvPr id="2" name="Footer Placeholder 1"/>
          <p:cNvSpPr>
            <a:spLocks noGrp="1"/>
          </p:cNvSpPr>
          <p:nvPr>
            <p:ph type="ftr" sz="quarter" idx="13"/>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196904712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Content Placeholder 1"/>
          <p:cNvSpPr>
            <a:spLocks noGrp="1"/>
          </p:cNvSpPr>
          <p:nvPr>
            <p:ph sz="quarter" idx="14"/>
          </p:nvPr>
        </p:nvSpPr>
        <p:spPr>
          <a:xfrm>
            <a:off x="560388" y="1123950"/>
            <a:ext cx="8785225" cy="1009650"/>
          </a:xfrm>
        </p:spPr>
        <p:txBody>
          <a:bodyPr/>
          <a:lstStyle/>
          <a:p>
            <a:r>
              <a:rPr lang="en-US" sz="2000" dirty="0" err="1" smtClean="0"/>
              <a:t>Multiflex</a:t>
            </a:r>
            <a:r>
              <a:rPr lang="en-US" sz="2000" dirty="0" smtClean="0"/>
              <a:t> acts as airlock (for certain materials) due to material buffer inside the pre-bin and enclosed design.</a:t>
            </a:r>
          </a:p>
          <a:p>
            <a:r>
              <a:rPr lang="en-US" sz="2000" dirty="0"/>
              <a:t>“Sacrificial </a:t>
            </a:r>
            <a:r>
              <a:rPr lang="en-US" sz="2000" dirty="0" smtClean="0"/>
              <a:t>belt” before feed chute for systems with dosing on ground</a:t>
            </a:r>
            <a:endParaRPr lang="en-US" sz="2000" dirty="0"/>
          </a:p>
        </p:txBody>
      </p:sp>
      <p:sp>
        <p:nvSpPr>
          <p:cNvPr id="53251" name="Title 2"/>
          <p:cNvSpPr>
            <a:spLocks noGrp="1"/>
          </p:cNvSpPr>
          <p:nvPr>
            <p:ph type="title"/>
          </p:nvPr>
        </p:nvSpPr>
        <p:spPr/>
        <p:txBody>
          <a:bodyPr/>
          <a:lstStyle/>
          <a:p>
            <a:r>
              <a:rPr lang="en-US" dirty="0" smtClean="0"/>
              <a:t>Calciner feed point protection</a:t>
            </a:r>
          </a:p>
        </p:txBody>
      </p:sp>
      <p:pic>
        <p:nvPicPr>
          <p:cNvPr id="53253" name="Picture 2"/>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3944888" y="2334019"/>
            <a:ext cx="2486025" cy="2867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3254" name="Picture 3"/>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776536" y="2291157"/>
            <a:ext cx="2352675" cy="2952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3255" name="TextBox 5"/>
          <p:cNvSpPr txBox="1">
            <a:spLocks noChangeArrowheads="1"/>
          </p:cNvSpPr>
          <p:nvPr/>
        </p:nvSpPr>
        <p:spPr bwMode="auto">
          <a:xfrm>
            <a:off x="560512" y="5374957"/>
            <a:ext cx="337661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Clr>
                <a:srgbClr val="FF0000"/>
              </a:buClr>
              <a:buFont typeface="Arial" pitchFamily="34" charset="0"/>
              <a:buChar char="•"/>
            </a:pPr>
            <a:r>
              <a:rPr lang="en-US" dirty="0" smtClean="0"/>
              <a:t>heavy duty rotary airlock for additional safety</a:t>
            </a:r>
            <a:endParaRPr lang="en-US" dirty="0"/>
          </a:p>
        </p:txBody>
      </p:sp>
      <p:sp>
        <p:nvSpPr>
          <p:cNvPr id="53256" name="TextBox 8"/>
          <p:cNvSpPr txBox="1">
            <a:spLocks noChangeArrowheads="1"/>
          </p:cNvSpPr>
          <p:nvPr/>
        </p:nvSpPr>
        <p:spPr bwMode="auto">
          <a:xfrm>
            <a:off x="3872880" y="5374957"/>
            <a:ext cx="294005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buClr>
                <a:srgbClr val="FF0000"/>
              </a:buClr>
              <a:buFont typeface="Arial" panose="020B0604020202020204" pitchFamily="34" charset="0"/>
              <a:buChar char="•"/>
            </a:pPr>
            <a:r>
              <a:rPr lang="en-US" dirty="0" smtClean="0"/>
              <a:t>flap (open during normal operation)</a:t>
            </a:r>
            <a:endParaRPr lang="en-US" dirty="0"/>
          </a:p>
        </p:txBody>
      </p:sp>
      <p:pic>
        <p:nvPicPr>
          <p:cNvPr id="53257" name="Picture 9"/>
          <p:cNvPicPr>
            <a:picLocks noChangeAspect="1" noChangeArrowheads="1"/>
          </p:cNvPicPr>
          <p:nvPr/>
        </p:nvPicPr>
        <p:blipFill>
          <a:blip r:embed="rId5">
            <a:extLst>
              <a:ext uri="{28A0092B-C50C-407E-A947-70E740481C1C}">
                <a14:useLocalDpi xmlns:a14="http://schemas.microsoft.com/office/drawing/2010/main" xmlns=""/>
              </a:ext>
            </a:extLst>
          </a:blip>
          <a:srcRect/>
          <a:stretch>
            <a:fillRect/>
          </a:stretch>
        </p:blipFill>
        <p:spPr bwMode="auto">
          <a:xfrm>
            <a:off x="777157" y="2277646"/>
            <a:ext cx="476250" cy="276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6">
            <a:extLst>
              <a:ext uri="{28A0092B-C50C-407E-A947-70E740481C1C}">
                <a14:useLocalDpi xmlns:a14="http://schemas.microsoft.com/office/drawing/2010/main" xmlns=""/>
              </a:ext>
            </a:extLst>
          </a:blip>
          <a:srcRect/>
          <a:stretch>
            <a:fillRect/>
          </a:stretch>
        </p:blipFill>
        <p:spPr bwMode="auto">
          <a:xfrm>
            <a:off x="6317233" y="2708920"/>
            <a:ext cx="3316287" cy="2279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86084649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1026"/>
          <p:cNvSpPr>
            <a:spLocks noGrp="1" noChangeArrowheads="1"/>
          </p:cNvSpPr>
          <p:nvPr>
            <p:ph type="ctrTitle"/>
          </p:nvPr>
        </p:nvSpPr>
        <p:spPr/>
        <p:txBody>
          <a:bodyPr/>
          <a:lstStyle/>
          <a:p>
            <a:r>
              <a:rPr lang="en-US" dirty="0" smtClean="0"/>
              <a:t>Safe Liquid AFR Handling</a:t>
            </a:r>
          </a:p>
        </p:txBody>
      </p:sp>
      <p:sp>
        <p:nvSpPr>
          <p:cNvPr id="4" name="Subtitle 3"/>
          <p:cNvSpPr>
            <a:spLocks noGrp="1"/>
          </p:cNvSpPr>
          <p:nvPr>
            <p:ph type="subTitle" idx="1"/>
          </p:nvPr>
        </p:nvSpPr>
        <p:spPr/>
        <p:txBody>
          <a:bodyPr/>
          <a:lstStyle/>
          <a:p>
            <a:endParaRPr lang="en-US"/>
          </a:p>
        </p:txBody>
      </p:sp>
      <p:sp>
        <p:nvSpPr>
          <p:cNvPr id="5" name="Text Placeholder 4"/>
          <p:cNvSpPr>
            <a:spLocks noGrp="1"/>
          </p:cNvSpPr>
          <p:nvPr>
            <p:ph type="body" sz="quarter" idx="17"/>
          </p:nvPr>
        </p:nvSpPr>
        <p:spPr/>
        <p:txBody>
          <a:bodyPr/>
          <a:lstStyle/>
          <a:p>
            <a:endParaRPr lang="en-US"/>
          </a:p>
        </p:txBody>
      </p:sp>
      <p:sp>
        <p:nvSpPr>
          <p:cNvPr id="3" name="Footer Placeholder 2"/>
          <p:cNvSpPr>
            <a:spLocks noGrp="1"/>
          </p:cNvSpPr>
          <p:nvPr>
            <p:ph type="ftr" sz="quarter" idx="18"/>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113366220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7" name="Rectangle 3"/>
          <p:cNvSpPr>
            <a:spLocks noGrp="1" noChangeArrowheads="1"/>
          </p:cNvSpPr>
          <p:nvPr>
            <p:ph sz="quarter" idx="14"/>
          </p:nvPr>
        </p:nvSpPr>
        <p:spPr/>
        <p:txBody>
          <a:bodyPr/>
          <a:lstStyle/>
          <a:p>
            <a:r>
              <a:rPr lang="en-US" dirty="0" smtClean="0"/>
              <a:t>of a standard AFR Installations for </a:t>
            </a:r>
            <a:r>
              <a:rPr lang="en-US" b="1" dirty="0" smtClean="0">
                <a:solidFill>
                  <a:srgbClr val="FF0000"/>
                </a:solidFill>
              </a:rPr>
              <a:t>low flashpoint liquids</a:t>
            </a:r>
            <a:r>
              <a:rPr lang="en-US" dirty="0" smtClean="0">
                <a:solidFill>
                  <a:srgbClr val="FF0000"/>
                </a:solidFill>
              </a:rPr>
              <a:t>…</a:t>
            </a:r>
          </a:p>
        </p:txBody>
      </p:sp>
      <p:sp>
        <p:nvSpPr>
          <p:cNvPr id="52226" name="Rectangle 2"/>
          <p:cNvSpPr>
            <a:spLocks noGrp="1" noChangeArrowheads="1"/>
          </p:cNvSpPr>
          <p:nvPr>
            <p:ph type="title"/>
          </p:nvPr>
        </p:nvSpPr>
        <p:spPr/>
        <p:txBody>
          <a:bodyPr/>
          <a:lstStyle/>
          <a:p>
            <a:r>
              <a:rPr lang="en-US" dirty="0" smtClean="0"/>
              <a:t>Safety Design</a:t>
            </a:r>
          </a:p>
        </p:txBody>
      </p:sp>
      <p:pic>
        <p:nvPicPr>
          <p:cNvPr id="6" name="Picture 9" descr="DSCN3464"/>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632520" y="1628800"/>
            <a:ext cx="8740775" cy="4646612"/>
          </a:xfrm>
          <a:prstGeom prst="rect">
            <a:avLst/>
          </a:prstGeom>
          <a:noFill/>
          <a:ln w="190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25692902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55298" name="Picture 37" descr="mai-005-a4"/>
          <p:cNvPicPr>
            <a:picLocks noChangeAspect="1" noChangeArrowheads="1"/>
          </p:cNvPicPr>
          <p:nvPr/>
        </p:nvPicPr>
        <p:blipFill>
          <a:blip r:embed="rId2" cstate="screen">
            <a:extLst>
              <a:ext uri="{28A0092B-C50C-407E-A947-70E740481C1C}">
                <a14:useLocalDpi xmlns:a14="http://schemas.microsoft.com/office/drawing/2010/main" xmlns=""/>
              </a:ext>
            </a:extLst>
          </a:blip>
          <a:srcRect l="943" t="14786" r="943" b="19003"/>
          <a:stretch>
            <a:fillRect/>
          </a:stretch>
        </p:blipFill>
        <p:spPr bwMode="auto">
          <a:xfrm>
            <a:off x="9525" y="1533525"/>
            <a:ext cx="9896475" cy="4684713"/>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grpSp>
        <p:nvGrpSpPr>
          <p:cNvPr id="273452" name="Group 44"/>
          <p:cNvGrpSpPr>
            <a:grpSpLocks/>
          </p:cNvGrpSpPr>
          <p:nvPr/>
        </p:nvGrpSpPr>
        <p:grpSpPr bwMode="auto">
          <a:xfrm>
            <a:off x="6191250" y="2468563"/>
            <a:ext cx="2227263" cy="679450"/>
            <a:chOff x="3900" y="1555"/>
            <a:chExt cx="1403" cy="428"/>
          </a:xfrm>
        </p:grpSpPr>
        <p:sp>
          <p:nvSpPr>
            <p:cNvPr id="55316" name="Text Box 25"/>
            <p:cNvSpPr txBox="1">
              <a:spLocks noChangeArrowheads="1"/>
            </p:cNvSpPr>
            <p:nvPr/>
          </p:nvSpPr>
          <p:spPr bwMode="auto">
            <a:xfrm>
              <a:off x="4175" y="1555"/>
              <a:ext cx="1128" cy="252"/>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600">
                  <a:solidFill>
                    <a:schemeClr val="tx1"/>
                  </a:solidFill>
                  <a:latin typeface="Arial" pitchFamily="34" charset="0"/>
                </a:defRPr>
              </a:lvl1pPr>
              <a:lvl2pPr marL="742950" indent="-285750">
                <a:defRPr sz="2600">
                  <a:solidFill>
                    <a:schemeClr val="tx1"/>
                  </a:solidFill>
                  <a:latin typeface="Arial" pitchFamily="34" charset="0"/>
                </a:defRPr>
              </a:lvl2pPr>
              <a:lvl3pPr marL="1143000" indent="-228600">
                <a:defRPr sz="2600">
                  <a:solidFill>
                    <a:schemeClr val="tx1"/>
                  </a:solidFill>
                  <a:latin typeface="Arial" pitchFamily="34" charset="0"/>
                </a:defRPr>
              </a:lvl3pPr>
              <a:lvl4pPr marL="1600200" indent="-228600">
                <a:defRPr sz="2600">
                  <a:solidFill>
                    <a:schemeClr val="tx1"/>
                  </a:solidFill>
                  <a:latin typeface="Arial" pitchFamily="34" charset="0"/>
                </a:defRPr>
              </a:lvl4pPr>
              <a:lvl5pPr marL="2057400" indent="-228600">
                <a:defRPr sz="26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9pPr>
            </a:lstStyle>
            <a:p>
              <a:r>
                <a:rPr lang="en-US" sz="2000" b="1" smtClean="0"/>
                <a:t>Tank Cooling</a:t>
              </a:r>
              <a:endParaRPr lang="en-US" sz="2000" b="1"/>
            </a:p>
          </p:txBody>
        </p:sp>
        <p:sp>
          <p:nvSpPr>
            <p:cNvPr id="55317" name="Line 27"/>
            <p:cNvSpPr>
              <a:spLocks noChangeShapeType="1"/>
            </p:cNvSpPr>
            <p:nvPr/>
          </p:nvSpPr>
          <p:spPr bwMode="auto">
            <a:xfrm flipH="1">
              <a:off x="3900" y="1823"/>
              <a:ext cx="283" cy="16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273453" name="Group 45"/>
          <p:cNvGrpSpPr>
            <a:grpSpLocks/>
          </p:cNvGrpSpPr>
          <p:nvPr/>
        </p:nvGrpSpPr>
        <p:grpSpPr bwMode="auto">
          <a:xfrm>
            <a:off x="2416175" y="1847850"/>
            <a:ext cx="1957388" cy="400050"/>
            <a:chOff x="1522" y="1164"/>
            <a:chExt cx="1233" cy="252"/>
          </a:xfrm>
        </p:grpSpPr>
        <p:sp>
          <p:nvSpPr>
            <p:cNvPr id="55314" name="Line 26"/>
            <p:cNvSpPr>
              <a:spLocks noChangeShapeType="1"/>
            </p:cNvSpPr>
            <p:nvPr/>
          </p:nvSpPr>
          <p:spPr bwMode="auto">
            <a:xfrm flipV="1">
              <a:off x="2334" y="1297"/>
              <a:ext cx="421" cy="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5315" name="Text Box 28"/>
            <p:cNvSpPr txBox="1">
              <a:spLocks noChangeArrowheads="1"/>
            </p:cNvSpPr>
            <p:nvPr/>
          </p:nvSpPr>
          <p:spPr bwMode="auto">
            <a:xfrm>
              <a:off x="1522" y="1164"/>
              <a:ext cx="790" cy="252"/>
            </a:xfrm>
            <a:prstGeom prst="rect">
              <a:avLst/>
            </a:prstGeom>
            <a:noFill/>
            <a:ln w="28575">
              <a:solidFill>
                <a:srgbClr val="FF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600">
                  <a:solidFill>
                    <a:schemeClr val="tx1"/>
                  </a:solidFill>
                  <a:latin typeface="Arial" pitchFamily="34" charset="0"/>
                </a:defRPr>
              </a:lvl1pPr>
              <a:lvl2pPr marL="742950" indent="-285750">
                <a:defRPr sz="2600">
                  <a:solidFill>
                    <a:schemeClr val="tx1"/>
                  </a:solidFill>
                  <a:latin typeface="Arial" pitchFamily="34" charset="0"/>
                </a:defRPr>
              </a:lvl2pPr>
              <a:lvl3pPr marL="1143000" indent="-228600">
                <a:defRPr sz="2600">
                  <a:solidFill>
                    <a:schemeClr val="tx1"/>
                  </a:solidFill>
                  <a:latin typeface="Arial" pitchFamily="34" charset="0"/>
                </a:defRPr>
              </a:lvl3pPr>
              <a:lvl4pPr marL="1600200" indent="-228600">
                <a:defRPr sz="2600">
                  <a:solidFill>
                    <a:schemeClr val="tx1"/>
                  </a:solidFill>
                  <a:latin typeface="Arial" pitchFamily="34" charset="0"/>
                </a:defRPr>
              </a:lvl4pPr>
              <a:lvl5pPr marL="2057400" indent="-228600">
                <a:defRPr sz="26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9pPr>
            </a:lstStyle>
            <a:p>
              <a:r>
                <a:rPr lang="en-US" sz="2000" b="1" smtClean="0"/>
                <a:t>Foaming</a:t>
              </a:r>
              <a:endParaRPr lang="en-US" sz="2000" b="1"/>
            </a:p>
          </p:txBody>
        </p:sp>
      </p:grpSp>
      <p:sp>
        <p:nvSpPr>
          <p:cNvPr id="55301" name="Rectangle 33"/>
          <p:cNvSpPr>
            <a:spLocks noGrp="1" noChangeArrowheads="1"/>
          </p:cNvSpPr>
          <p:nvPr>
            <p:ph type="title"/>
          </p:nvPr>
        </p:nvSpPr>
        <p:spPr>
          <a:noFill/>
          <a:ln>
            <a:noFill/>
          </a:ln>
        </p:spPr>
        <p:txBody>
          <a:bodyPr/>
          <a:lstStyle/>
          <a:p>
            <a:r>
              <a:rPr lang="en-US" dirty="0" smtClean="0">
                <a:solidFill>
                  <a:schemeClr val="tx1"/>
                </a:solidFill>
              </a:rPr>
              <a:t>Fire Detection </a:t>
            </a:r>
            <a:r>
              <a:rPr lang="en-US" dirty="0" smtClean="0"/>
              <a:t>&amp; Fire Fighting</a:t>
            </a:r>
          </a:p>
        </p:txBody>
      </p:sp>
      <p:grpSp>
        <p:nvGrpSpPr>
          <p:cNvPr id="273450" name="Group 42"/>
          <p:cNvGrpSpPr>
            <a:grpSpLocks/>
          </p:cNvGrpSpPr>
          <p:nvPr/>
        </p:nvGrpSpPr>
        <p:grpSpPr bwMode="auto">
          <a:xfrm>
            <a:off x="1055688" y="1012825"/>
            <a:ext cx="8555037" cy="4095750"/>
            <a:chOff x="665" y="638"/>
            <a:chExt cx="5389" cy="2580"/>
          </a:xfrm>
        </p:grpSpPr>
        <p:sp>
          <p:nvSpPr>
            <p:cNvPr id="55310" name="Rectangle 29"/>
            <p:cNvSpPr>
              <a:spLocks noChangeArrowheads="1"/>
            </p:cNvSpPr>
            <p:nvPr/>
          </p:nvSpPr>
          <p:spPr bwMode="auto">
            <a:xfrm>
              <a:off x="665" y="942"/>
              <a:ext cx="4862" cy="2276"/>
            </a:xfrm>
            <a:prstGeom prst="rect">
              <a:avLst/>
            </a:prstGeom>
            <a:noFill/>
            <a:ln w="28575">
              <a:solidFill>
                <a:srgbClr val="FF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5311" name="Rectangle 30"/>
            <p:cNvSpPr>
              <a:spLocks noChangeArrowheads="1"/>
            </p:cNvSpPr>
            <p:nvPr/>
          </p:nvSpPr>
          <p:spPr bwMode="auto">
            <a:xfrm>
              <a:off x="5527" y="2184"/>
              <a:ext cx="527" cy="608"/>
            </a:xfrm>
            <a:prstGeom prst="rect">
              <a:avLst/>
            </a:prstGeom>
            <a:noFill/>
            <a:ln w="28575">
              <a:solidFill>
                <a:srgbClr val="FF0000"/>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5312" name="Text Box 34"/>
            <p:cNvSpPr txBox="1">
              <a:spLocks noChangeArrowheads="1"/>
            </p:cNvSpPr>
            <p:nvPr/>
          </p:nvSpPr>
          <p:spPr bwMode="auto">
            <a:xfrm>
              <a:off x="2352" y="638"/>
              <a:ext cx="1525" cy="252"/>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600">
                  <a:solidFill>
                    <a:schemeClr val="tx1"/>
                  </a:solidFill>
                  <a:latin typeface="Arial" pitchFamily="34" charset="0"/>
                </a:defRPr>
              </a:lvl1pPr>
              <a:lvl2pPr marL="742950" indent="-285750">
                <a:defRPr sz="2600">
                  <a:solidFill>
                    <a:schemeClr val="tx1"/>
                  </a:solidFill>
                  <a:latin typeface="Arial" pitchFamily="34" charset="0"/>
                </a:defRPr>
              </a:lvl2pPr>
              <a:lvl3pPr marL="1143000" indent="-228600">
                <a:defRPr sz="2600">
                  <a:solidFill>
                    <a:schemeClr val="tx1"/>
                  </a:solidFill>
                  <a:latin typeface="Arial" pitchFamily="34" charset="0"/>
                </a:defRPr>
              </a:lvl3pPr>
              <a:lvl4pPr marL="1600200" indent="-228600">
                <a:defRPr sz="2600">
                  <a:solidFill>
                    <a:schemeClr val="tx1"/>
                  </a:solidFill>
                  <a:latin typeface="Arial" pitchFamily="34" charset="0"/>
                </a:defRPr>
              </a:lvl4pPr>
              <a:lvl5pPr marL="2057400" indent="-228600">
                <a:defRPr sz="26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9pPr>
            </a:lstStyle>
            <a:p>
              <a:r>
                <a:rPr lang="en-US" sz="2000" b="1" smtClean="0"/>
                <a:t>Sprinkler Systems</a:t>
              </a:r>
              <a:endParaRPr lang="en-US" sz="2000" b="1"/>
            </a:p>
          </p:txBody>
        </p:sp>
        <p:sp>
          <p:nvSpPr>
            <p:cNvPr id="55313" name="Rectangle 35"/>
            <p:cNvSpPr>
              <a:spLocks noChangeArrowheads="1"/>
            </p:cNvSpPr>
            <p:nvPr/>
          </p:nvSpPr>
          <p:spPr bwMode="auto">
            <a:xfrm>
              <a:off x="5492" y="2202"/>
              <a:ext cx="50" cy="569"/>
            </a:xfrm>
            <a:prstGeom prst="rect">
              <a:avLst/>
            </a:prstGeom>
            <a:solidFill>
              <a:schemeClr val="bg1"/>
            </a:solidFill>
            <a:ln w="9525">
              <a:no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273454" name="Group 46"/>
          <p:cNvGrpSpPr>
            <a:grpSpLocks/>
          </p:cNvGrpSpPr>
          <p:nvPr/>
        </p:nvGrpSpPr>
        <p:grpSpPr bwMode="auto">
          <a:xfrm>
            <a:off x="5713414" y="1892300"/>
            <a:ext cx="2857500" cy="1163638"/>
            <a:chOff x="3599" y="1192"/>
            <a:chExt cx="1800" cy="733"/>
          </a:xfrm>
        </p:grpSpPr>
        <p:sp>
          <p:nvSpPr>
            <p:cNvPr id="55306" name="Text Box 39"/>
            <p:cNvSpPr txBox="1">
              <a:spLocks noChangeArrowheads="1"/>
            </p:cNvSpPr>
            <p:nvPr/>
          </p:nvSpPr>
          <p:spPr bwMode="auto">
            <a:xfrm>
              <a:off x="3599" y="1192"/>
              <a:ext cx="1800" cy="252"/>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600">
                  <a:solidFill>
                    <a:schemeClr val="tx1"/>
                  </a:solidFill>
                  <a:latin typeface="Arial" pitchFamily="34" charset="0"/>
                </a:defRPr>
              </a:lvl1pPr>
              <a:lvl2pPr marL="742950" indent="-285750">
                <a:defRPr sz="2600">
                  <a:solidFill>
                    <a:schemeClr val="tx1"/>
                  </a:solidFill>
                  <a:latin typeface="Arial" pitchFamily="34" charset="0"/>
                </a:defRPr>
              </a:lvl2pPr>
              <a:lvl3pPr marL="1143000" indent="-228600">
                <a:defRPr sz="2600">
                  <a:solidFill>
                    <a:schemeClr val="tx1"/>
                  </a:solidFill>
                  <a:latin typeface="Arial" pitchFamily="34" charset="0"/>
                </a:defRPr>
              </a:lvl3pPr>
              <a:lvl4pPr marL="1600200" indent="-228600">
                <a:defRPr sz="2600">
                  <a:solidFill>
                    <a:schemeClr val="tx1"/>
                  </a:solidFill>
                  <a:latin typeface="Arial" pitchFamily="34" charset="0"/>
                </a:defRPr>
              </a:lvl4pPr>
              <a:lvl5pPr marL="2057400" indent="-228600">
                <a:defRPr sz="26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9pPr>
            </a:lstStyle>
            <a:p>
              <a:r>
                <a:rPr lang="en-US" sz="2000" b="1" smtClean="0"/>
                <a:t>Tank Interior Foaming</a:t>
              </a:r>
              <a:endParaRPr lang="en-US" sz="2000" b="1"/>
            </a:p>
          </p:txBody>
        </p:sp>
        <p:sp>
          <p:nvSpPr>
            <p:cNvPr id="55307" name="Line 41"/>
            <p:cNvSpPr>
              <a:spLocks noChangeShapeType="1"/>
            </p:cNvSpPr>
            <p:nvPr/>
          </p:nvSpPr>
          <p:spPr bwMode="auto">
            <a:xfrm flipH="1">
              <a:off x="3692" y="1466"/>
              <a:ext cx="299" cy="459"/>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3" name="Group 2"/>
          <p:cNvGrpSpPr/>
          <p:nvPr/>
        </p:nvGrpSpPr>
        <p:grpSpPr>
          <a:xfrm>
            <a:off x="1160463" y="3062288"/>
            <a:ext cx="3213099" cy="1806872"/>
            <a:chOff x="1160463" y="3062288"/>
            <a:chExt cx="3213099" cy="1806872"/>
          </a:xfrm>
        </p:grpSpPr>
        <p:grpSp>
          <p:nvGrpSpPr>
            <p:cNvPr id="273451" name="Group 43"/>
            <p:cNvGrpSpPr>
              <a:grpSpLocks/>
            </p:cNvGrpSpPr>
            <p:nvPr/>
          </p:nvGrpSpPr>
          <p:grpSpPr bwMode="auto">
            <a:xfrm>
              <a:off x="1160463" y="3062288"/>
              <a:ext cx="2249488" cy="766762"/>
              <a:chOff x="731" y="1929"/>
              <a:chExt cx="1417" cy="483"/>
            </a:xfrm>
          </p:grpSpPr>
          <p:sp>
            <p:nvSpPr>
              <p:cNvPr id="55308" name="Line 32"/>
              <p:cNvSpPr>
                <a:spLocks noChangeShapeType="1"/>
              </p:cNvSpPr>
              <p:nvPr/>
            </p:nvSpPr>
            <p:spPr bwMode="auto">
              <a:xfrm flipH="1" flipV="1">
                <a:off x="1211" y="1929"/>
                <a:ext cx="347" cy="231"/>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55309" name="Text Box 24"/>
              <p:cNvSpPr txBox="1">
                <a:spLocks noChangeArrowheads="1"/>
              </p:cNvSpPr>
              <p:nvPr/>
            </p:nvSpPr>
            <p:spPr bwMode="auto">
              <a:xfrm>
                <a:off x="731" y="2160"/>
                <a:ext cx="1417" cy="252"/>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600">
                    <a:solidFill>
                      <a:schemeClr val="tx1"/>
                    </a:solidFill>
                    <a:latin typeface="Arial" pitchFamily="34" charset="0"/>
                  </a:defRPr>
                </a:lvl1pPr>
                <a:lvl2pPr marL="742950" indent="-285750">
                  <a:defRPr sz="2600">
                    <a:solidFill>
                      <a:schemeClr val="tx1"/>
                    </a:solidFill>
                    <a:latin typeface="Arial" pitchFamily="34" charset="0"/>
                  </a:defRPr>
                </a:lvl2pPr>
                <a:lvl3pPr marL="1143000" indent="-228600">
                  <a:defRPr sz="2600">
                    <a:solidFill>
                      <a:schemeClr val="tx1"/>
                    </a:solidFill>
                    <a:latin typeface="Arial" pitchFamily="34" charset="0"/>
                  </a:defRPr>
                </a:lvl3pPr>
                <a:lvl4pPr marL="1600200" indent="-228600">
                  <a:defRPr sz="2600">
                    <a:solidFill>
                      <a:schemeClr val="tx1"/>
                    </a:solidFill>
                    <a:latin typeface="Arial" pitchFamily="34" charset="0"/>
                  </a:defRPr>
                </a:lvl4pPr>
                <a:lvl5pPr marL="2057400" indent="-228600">
                  <a:defRPr sz="26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9pPr>
              </a:lstStyle>
              <a:p>
                <a:r>
                  <a:rPr lang="en-US" sz="2000" b="1" dirty="0" smtClean="0"/>
                  <a:t>Flame Detectors</a:t>
                </a:r>
                <a:endParaRPr lang="en-US" sz="2000" b="1" dirty="0"/>
              </a:p>
            </p:txBody>
          </p:sp>
        </p:grpSp>
        <p:sp>
          <p:nvSpPr>
            <p:cNvPr id="23" name="Line 32"/>
            <p:cNvSpPr>
              <a:spLocks noChangeShapeType="1"/>
            </p:cNvSpPr>
            <p:nvPr/>
          </p:nvSpPr>
          <p:spPr bwMode="auto">
            <a:xfrm>
              <a:off x="2416175" y="3829050"/>
              <a:ext cx="1957387" cy="104011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Tree>
    <p:extLst>
      <p:ext uri="{BB962C8B-B14F-4D97-AF65-F5344CB8AC3E}">
        <p14:creationId xmlns:p14="http://schemas.microsoft.com/office/powerpoint/2010/main" xmlns="" val="311519864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73450"/>
                                        </p:tgtEl>
                                        <p:attrNameLst>
                                          <p:attrName>style.visibility</p:attrName>
                                        </p:attrNameLst>
                                      </p:cBhvr>
                                      <p:to>
                                        <p:strVal val="visible"/>
                                      </p:to>
                                    </p:set>
                                    <p:animEffect transition="in" filter="box(in)">
                                      <p:cBhvr>
                                        <p:cTn id="12" dur="500"/>
                                        <p:tgtEl>
                                          <p:spTgt spid="27345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73452"/>
                                        </p:tgtEl>
                                        <p:attrNameLst>
                                          <p:attrName>style.visibility</p:attrName>
                                        </p:attrNameLst>
                                      </p:cBhvr>
                                      <p:to>
                                        <p:strVal val="visible"/>
                                      </p:to>
                                    </p:set>
                                    <p:animEffect transition="in" filter="box(in)">
                                      <p:cBhvr>
                                        <p:cTn id="17" dur="500"/>
                                        <p:tgtEl>
                                          <p:spTgt spid="27345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73453"/>
                                        </p:tgtEl>
                                        <p:attrNameLst>
                                          <p:attrName>style.visibility</p:attrName>
                                        </p:attrNameLst>
                                      </p:cBhvr>
                                      <p:to>
                                        <p:strVal val="visible"/>
                                      </p:to>
                                    </p:set>
                                    <p:animEffect transition="in" filter="box(in)">
                                      <p:cBhvr>
                                        <p:cTn id="22" dur="500"/>
                                        <p:tgtEl>
                                          <p:spTgt spid="273453"/>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73454"/>
                                        </p:tgtEl>
                                        <p:attrNameLst>
                                          <p:attrName>style.visibility</p:attrName>
                                        </p:attrNameLst>
                                      </p:cBhvr>
                                      <p:to>
                                        <p:strVal val="visible"/>
                                      </p:to>
                                    </p:set>
                                    <p:animEffect transition="in" filter="box(in)">
                                      <p:cBhvr>
                                        <p:cTn id="27" dur="500"/>
                                        <p:tgtEl>
                                          <p:spTgt spid="273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GB" smtClean="0"/>
              <a:t>Tanks – Design Safety</a:t>
            </a:r>
          </a:p>
        </p:txBody>
      </p:sp>
      <p:sp>
        <p:nvSpPr>
          <p:cNvPr id="26627" name="Rectangle 31"/>
          <p:cNvSpPr>
            <a:spLocks noChangeArrowheads="1"/>
          </p:cNvSpPr>
          <p:nvPr/>
        </p:nvSpPr>
        <p:spPr bwMode="auto">
          <a:xfrm>
            <a:off x="166688" y="1958975"/>
            <a:ext cx="474662" cy="588963"/>
          </a:xfrm>
          <a:prstGeom prst="rect">
            <a:avLst/>
          </a:prstGeom>
          <a:solidFill>
            <a:schemeClr val="bg1"/>
          </a:solidFill>
          <a:ln>
            <a:noFill/>
          </a:ln>
          <a:effectLst/>
          <a:extLst>
            <a:ext uri="{91240B29-F687-4F45-9708-019B960494DF}">
              <a14:hiddenLine xmlns:a14="http://schemas.microsoft.com/office/drawing/2010/main" xmlns="" w="9525">
                <a:solidFill>
                  <a:srgbClr val="FF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sp>
        <p:nvSpPr>
          <p:cNvPr id="26628" name="Rectangle 32"/>
          <p:cNvSpPr>
            <a:spLocks noChangeArrowheads="1"/>
          </p:cNvSpPr>
          <p:nvPr/>
        </p:nvSpPr>
        <p:spPr bwMode="auto">
          <a:xfrm>
            <a:off x="6143625" y="1439863"/>
            <a:ext cx="439738" cy="474662"/>
          </a:xfrm>
          <a:prstGeom prst="rect">
            <a:avLst/>
          </a:prstGeom>
          <a:solidFill>
            <a:schemeClr val="bg1"/>
          </a:solidFill>
          <a:ln>
            <a:noFill/>
          </a:ln>
          <a:effectLst/>
          <a:extLst>
            <a:ext uri="{91240B29-F687-4F45-9708-019B960494DF}">
              <a14:hiddenLine xmlns:a14="http://schemas.microsoft.com/office/drawing/2010/main" xmlns="" w="9525">
                <a:solidFill>
                  <a:srgbClr val="FF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pic>
        <p:nvPicPr>
          <p:cNvPr id="26629" name="Picture 33" descr="mai-005-a4"/>
          <p:cNvPicPr>
            <a:picLocks noChangeAspect="1" noChangeArrowheads="1"/>
          </p:cNvPicPr>
          <p:nvPr/>
        </p:nvPicPr>
        <p:blipFill>
          <a:blip r:embed="rId3" cstate="screen">
            <a:extLst>
              <a:ext uri="{28A0092B-C50C-407E-A947-70E740481C1C}">
                <a14:useLocalDpi xmlns:a14="http://schemas.microsoft.com/office/drawing/2010/main" xmlns=""/>
              </a:ext>
            </a:extLst>
          </a:blip>
          <a:srcRect l="30075" t="29948" r="32556" b="39584"/>
          <a:stretch>
            <a:fillRect/>
          </a:stretch>
        </p:blipFill>
        <p:spPr bwMode="auto">
          <a:xfrm>
            <a:off x="1031875" y="1635125"/>
            <a:ext cx="8080375" cy="462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54018" name="Group 34"/>
          <p:cNvGrpSpPr>
            <a:grpSpLocks/>
          </p:cNvGrpSpPr>
          <p:nvPr/>
        </p:nvGrpSpPr>
        <p:grpSpPr bwMode="auto">
          <a:xfrm>
            <a:off x="735013" y="4349750"/>
            <a:ext cx="2952750" cy="730250"/>
            <a:chOff x="463" y="2740"/>
            <a:chExt cx="1860" cy="460"/>
          </a:xfrm>
        </p:grpSpPr>
        <p:sp>
          <p:nvSpPr>
            <p:cNvPr id="26652" name="Text Box 35"/>
            <p:cNvSpPr txBox="1">
              <a:spLocks noChangeArrowheads="1"/>
            </p:cNvSpPr>
            <p:nvPr/>
          </p:nvSpPr>
          <p:spPr bwMode="auto">
            <a:xfrm>
              <a:off x="463" y="2740"/>
              <a:ext cx="1492" cy="460"/>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2000" b="1"/>
                <a:t>No Splashing of Agitator Impeller</a:t>
              </a:r>
            </a:p>
          </p:txBody>
        </p:sp>
        <p:sp>
          <p:nvSpPr>
            <p:cNvPr id="26653" name="Line 36"/>
            <p:cNvSpPr>
              <a:spLocks noChangeShapeType="1"/>
            </p:cNvSpPr>
            <p:nvPr/>
          </p:nvSpPr>
          <p:spPr bwMode="auto">
            <a:xfrm flipV="1">
              <a:off x="1964" y="2937"/>
              <a:ext cx="359" cy="9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2" name="Group 1"/>
          <p:cNvGrpSpPr>
            <a:grpSpLocks/>
          </p:cNvGrpSpPr>
          <p:nvPr/>
        </p:nvGrpSpPr>
        <p:grpSpPr bwMode="auto">
          <a:xfrm>
            <a:off x="1020763" y="1019175"/>
            <a:ext cx="2000250" cy="400050"/>
            <a:chOff x="1019969" y="1019319"/>
            <a:chExt cx="2000250" cy="400050"/>
          </a:xfrm>
        </p:grpSpPr>
        <p:sp>
          <p:nvSpPr>
            <p:cNvPr id="26650" name="Text Box 38"/>
            <p:cNvSpPr txBox="1">
              <a:spLocks noChangeArrowheads="1"/>
            </p:cNvSpPr>
            <p:nvPr/>
          </p:nvSpPr>
          <p:spPr bwMode="auto">
            <a:xfrm>
              <a:off x="1454944" y="1019319"/>
              <a:ext cx="1565275" cy="400050"/>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2000" b="1" dirty="0" err="1"/>
                <a:t>Inertisation</a:t>
              </a:r>
              <a:endParaRPr lang="en-GB" sz="2000" b="1" dirty="0"/>
            </a:p>
          </p:txBody>
        </p:sp>
        <p:sp>
          <p:nvSpPr>
            <p:cNvPr id="26651" name="Line 39"/>
            <p:cNvSpPr>
              <a:spLocks noChangeShapeType="1"/>
            </p:cNvSpPr>
            <p:nvPr/>
          </p:nvSpPr>
          <p:spPr bwMode="auto">
            <a:xfrm flipH="1" flipV="1">
              <a:off x="1019969" y="1189182"/>
              <a:ext cx="434975" cy="3968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26632" name="Rectangle 41"/>
          <p:cNvSpPr>
            <a:spLocks noChangeArrowheads="1"/>
          </p:cNvSpPr>
          <p:nvPr/>
        </p:nvSpPr>
        <p:spPr bwMode="auto">
          <a:xfrm>
            <a:off x="1992313" y="2093913"/>
            <a:ext cx="88900" cy="388937"/>
          </a:xfrm>
          <a:prstGeom prst="rect">
            <a:avLst/>
          </a:prstGeom>
          <a:solidFill>
            <a:schemeClr val="bg1"/>
          </a:solidFill>
          <a:ln>
            <a:noFill/>
          </a:ln>
          <a:effectLst/>
          <a:extLst>
            <a:ext uri="{91240B29-F687-4F45-9708-019B960494DF}">
              <a14:hiddenLine xmlns:a14="http://schemas.microsoft.com/office/drawing/2010/main" xmlns="" w="3175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p>
        </p:txBody>
      </p:sp>
      <p:grpSp>
        <p:nvGrpSpPr>
          <p:cNvPr id="554026" name="Group 42"/>
          <p:cNvGrpSpPr>
            <a:grpSpLocks/>
          </p:cNvGrpSpPr>
          <p:nvPr/>
        </p:nvGrpSpPr>
        <p:grpSpPr bwMode="auto">
          <a:xfrm>
            <a:off x="687388" y="3098800"/>
            <a:ext cx="2789237" cy="452438"/>
            <a:chOff x="433" y="1952"/>
            <a:chExt cx="1757" cy="285"/>
          </a:xfrm>
        </p:grpSpPr>
        <p:sp>
          <p:nvSpPr>
            <p:cNvPr id="26648" name="Text Box 43"/>
            <p:cNvSpPr txBox="1">
              <a:spLocks noChangeArrowheads="1"/>
            </p:cNvSpPr>
            <p:nvPr/>
          </p:nvSpPr>
          <p:spPr bwMode="auto">
            <a:xfrm>
              <a:off x="433" y="1952"/>
              <a:ext cx="1488" cy="252"/>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2000" b="1"/>
                <a:t>Metallic Dip Pipes</a:t>
              </a:r>
            </a:p>
          </p:txBody>
        </p:sp>
        <p:sp>
          <p:nvSpPr>
            <p:cNvPr id="26649" name="Line 44"/>
            <p:cNvSpPr>
              <a:spLocks noChangeShapeType="1"/>
            </p:cNvSpPr>
            <p:nvPr/>
          </p:nvSpPr>
          <p:spPr bwMode="auto">
            <a:xfrm>
              <a:off x="1931" y="2091"/>
              <a:ext cx="259" cy="14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pic>
        <p:nvPicPr>
          <p:cNvPr id="26634" name="Picture 45" descr="mai-005-a4"/>
          <p:cNvPicPr>
            <a:picLocks noChangeAspect="1" noChangeArrowheads="1"/>
          </p:cNvPicPr>
          <p:nvPr/>
        </p:nvPicPr>
        <p:blipFill>
          <a:blip r:embed="rId3" cstate="screen">
            <a:extLst>
              <a:ext uri="{28A0092B-C50C-407E-A947-70E740481C1C}">
                <a14:useLocalDpi xmlns:a14="http://schemas.microsoft.com/office/drawing/2010/main" xmlns=""/>
              </a:ext>
            </a:extLst>
          </a:blip>
          <a:srcRect l="2882" t="22934" r="93695" b="69275"/>
          <a:stretch>
            <a:fillRect/>
          </a:stretch>
        </p:blipFill>
        <p:spPr bwMode="auto">
          <a:xfrm>
            <a:off x="547688" y="954088"/>
            <a:ext cx="482600" cy="769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54030" name="Group 46"/>
          <p:cNvGrpSpPr>
            <a:grpSpLocks/>
          </p:cNvGrpSpPr>
          <p:nvPr/>
        </p:nvGrpSpPr>
        <p:grpSpPr bwMode="auto">
          <a:xfrm>
            <a:off x="7254875" y="2605088"/>
            <a:ext cx="2417763" cy="2124075"/>
            <a:chOff x="4570" y="1641"/>
            <a:chExt cx="1523" cy="1338"/>
          </a:xfrm>
        </p:grpSpPr>
        <p:sp>
          <p:nvSpPr>
            <p:cNvPr id="26643" name="Text Box 47"/>
            <p:cNvSpPr txBox="1">
              <a:spLocks noChangeArrowheads="1"/>
            </p:cNvSpPr>
            <p:nvPr/>
          </p:nvSpPr>
          <p:spPr bwMode="auto">
            <a:xfrm>
              <a:off x="4981" y="2438"/>
              <a:ext cx="1112" cy="460"/>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2000" b="1"/>
                <a:t>Temperature Control</a:t>
              </a:r>
            </a:p>
          </p:txBody>
        </p:sp>
        <p:sp>
          <p:nvSpPr>
            <p:cNvPr id="26644" name="Line 48"/>
            <p:cNvSpPr>
              <a:spLocks noChangeShapeType="1"/>
            </p:cNvSpPr>
            <p:nvPr/>
          </p:nvSpPr>
          <p:spPr bwMode="auto">
            <a:xfrm flipH="1" flipV="1">
              <a:off x="5113" y="1641"/>
              <a:ext cx="423" cy="795"/>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45" name="Line 49"/>
            <p:cNvSpPr>
              <a:spLocks noChangeShapeType="1"/>
            </p:cNvSpPr>
            <p:nvPr/>
          </p:nvSpPr>
          <p:spPr bwMode="auto">
            <a:xfrm flipH="1" flipV="1">
              <a:off x="5172" y="2310"/>
              <a:ext cx="364" cy="126"/>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46" name="Line 50"/>
            <p:cNvSpPr>
              <a:spLocks noChangeShapeType="1"/>
            </p:cNvSpPr>
            <p:nvPr/>
          </p:nvSpPr>
          <p:spPr bwMode="auto">
            <a:xfrm flipH="1" flipV="1">
              <a:off x="4599" y="1703"/>
              <a:ext cx="942" cy="73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647" name="Line 51"/>
            <p:cNvSpPr>
              <a:spLocks noChangeShapeType="1"/>
            </p:cNvSpPr>
            <p:nvPr/>
          </p:nvSpPr>
          <p:spPr bwMode="auto">
            <a:xfrm flipH="1">
              <a:off x="4570" y="2890"/>
              <a:ext cx="411" cy="89"/>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23564" name="Group 52"/>
          <p:cNvGrpSpPr>
            <a:grpSpLocks/>
          </p:cNvGrpSpPr>
          <p:nvPr/>
        </p:nvGrpSpPr>
        <p:grpSpPr bwMode="auto">
          <a:xfrm>
            <a:off x="868363" y="3670300"/>
            <a:ext cx="2506662" cy="452438"/>
            <a:chOff x="547" y="2312"/>
            <a:chExt cx="1579" cy="285"/>
          </a:xfrm>
        </p:grpSpPr>
        <p:sp>
          <p:nvSpPr>
            <p:cNvPr id="26641" name="Text Box 53"/>
            <p:cNvSpPr txBox="1">
              <a:spLocks noChangeArrowheads="1"/>
            </p:cNvSpPr>
            <p:nvPr/>
          </p:nvSpPr>
          <p:spPr bwMode="auto">
            <a:xfrm>
              <a:off x="547" y="2312"/>
              <a:ext cx="1117" cy="252"/>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2000" b="1"/>
                <a:t>Metallic Tank</a:t>
              </a:r>
            </a:p>
          </p:txBody>
        </p:sp>
        <p:sp>
          <p:nvSpPr>
            <p:cNvPr id="26642" name="Line 54"/>
            <p:cNvSpPr>
              <a:spLocks noChangeShapeType="1"/>
            </p:cNvSpPr>
            <p:nvPr/>
          </p:nvSpPr>
          <p:spPr bwMode="auto">
            <a:xfrm>
              <a:off x="1679" y="2426"/>
              <a:ext cx="447" cy="171"/>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23565" name="Text Box 58"/>
          <p:cNvSpPr txBox="1">
            <a:spLocks noChangeArrowheads="1"/>
          </p:cNvSpPr>
          <p:nvPr/>
        </p:nvSpPr>
        <p:spPr bwMode="auto">
          <a:xfrm>
            <a:off x="7847013" y="1558925"/>
            <a:ext cx="2058987" cy="730250"/>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GB" sz="2000" b="1"/>
              <a:t>Emergency venting valve</a:t>
            </a:r>
          </a:p>
        </p:txBody>
      </p:sp>
      <p:sp>
        <p:nvSpPr>
          <p:cNvPr id="23566" name="Line 59"/>
          <p:cNvSpPr>
            <a:spLocks noChangeShapeType="1"/>
          </p:cNvSpPr>
          <p:nvPr/>
        </p:nvSpPr>
        <p:spPr bwMode="auto">
          <a:xfrm flipH="1">
            <a:off x="7758113" y="2289175"/>
            <a:ext cx="149225" cy="169863"/>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 name="Footer Placeholder 2"/>
          <p:cNvSpPr>
            <a:spLocks noGrp="1"/>
          </p:cNvSpPr>
          <p:nvPr>
            <p:ph type="ftr" sz="quarter" idx="13"/>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312271593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554026"/>
                                        </p:tgtEl>
                                        <p:attrNameLst>
                                          <p:attrName>style.visibility</p:attrName>
                                        </p:attrNameLst>
                                      </p:cBhvr>
                                      <p:to>
                                        <p:strVal val="visible"/>
                                      </p:to>
                                    </p:set>
                                    <p:animEffect transition="in" filter="box(in)">
                                      <p:cBhvr>
                                        <p:cTn id="12" dur="500"/>
                                        <p:tgtEl>
                                          <p:spTgt spid="5540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nodeType="clickEffect">
                                  <p:stCondLst>
                                    <p:cond delay="0"/>
                                  </p:stCondLst>
                                  <p:childTnLst>
                                    <p:set>
                                      <p:cBhvr>
                                        <p:cTn id="16" dur="1" fill="hold">
                                          <p:stCondLst>
                                            <p:cond delay="0"/>
                                          </p:stCondLst>
                                        </p:cTn>
                                        <p:tgtEl>
                                          <p:spTgt spid="23564"/>
                                        </p:tgtEl>
                                        <p:attrNameLst>
                                          <p:attrName>style.visibility</p:attrName>
                                        </p:attrNameLst>
                                      </p:cBhvr>
                                      <p:to>
                                        <p:strVal val="visible"/>
                                      </p:to>
                                    </p:set>
                                    <p:animEffect transition="in" filter="circle(in)">
                                      <p:cBhvr>
                                        <p:cTn id="17" dur="500"/>
                                        <p:tgtEl>
                                          <p:spTgt spid="235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554018"/>
                                        </p:tgtEl>
                                        <p:attrNameLst>
                                          <p:attrName>style.visibility</p:attrName>
                                        </p:attrNameLst>
                                      </p:cBhvr>
                                      <p:to>
                                        <p:strVal val="visible"/>
                                      </p:to>
                                    </p:set>
                                    <p:animEffect transition="in" filter="box(in)">
                                      <p:cBhvr>
                                        <p:cTn id="22" dur="500"/>
                                        <p:tgtEl>
                                          <p:spTgt spid="5540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23565"/>
                                        </p:tgtEl>
                                        <p:attrNameLst>
                                          <p:attrName>style.visibility</p:attrName>
                                        </p:attrNameLst>
                                      </p:cBhvr>
                                      <p:to>
                                        <p:strVal val="visible"/>
                                      </p:to>
                                    </p:set>
                                    <p:animEffect transition="in" filter="circle(in)">
                                      <p:cBhvr>
                                        <p:cTn id="27" dur="500"/>
                                        <p:tgtEl>
                                          <p:spTgt spid="23565"/>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23566"/>
                                        </p:tgtEl>
                                        <p:attrNameLst>
                                          <p:attrName>style.visibility</p:attrName>
                                        </p:attrNameLst>
                                      </p:cBhvr>
                                      <p:to>
                                        <p:strVal val="visible"/>
                                      </p:to>
                                    </p:set>
                                    <p:animEffect transition="in" filter="circle(in)">
                                      <p:cBhvr>
                                        <p:cTn id="30" dur="500"/>
                                        <p:tgtEl>
                                          <p:spTgt spid="2356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6" presetClass="entr" presetSubtype="16" fill="hold" nodeType="clickEffect">
                                  <p:stCondLst>
                                    <p:cond delay="0"/>
                                  </p:stCondLst>
                                  <p:childTnLst>
                                    <p:set>
                                      <p:cBhvr>
                                        <p:cTn id="34" dur="1" fill="hold">
                                          <p:stCondLst>
                                            <p:cond delay="0"/>
                                          </p:stCondLst>
                                        </p:cTn>
                                        <p:tgtEl>
                                          <p:spTgt spid="554030"/>
                                        </p:tgtEl>
                                        <p:attrNameLst>
                                          <p:attrName>style.visibility</p:attrName>
                                        </p:attrNameLst>
                                      </p:cBhvr>
                                      <p:to>
                                        <p:strVal val="visible"/>
                                      </p:to>
                                    </p:set>
                                    <p:animEffect transition="in" filter="circle(in)">
                                      <p:cBhvr>
                                        <p:cTn id="35" dur="500"/>
                                        <p:tgtEl>
                                          <p:spTgt spid="554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5" grpId="0" animBg="1"/>
      <p:bldP spid="23566"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74496776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VERSINFO" val="GEO1005"/>
  <p:tag name="LANGUAGE" val="1033"/>
  <p:tag name="BRAND" val="1"/>
  <p:tag name="LOGO" val="1"/>
  <p:tag name="TITLEBANDCOLOR" val="1"/>
  <p:tag name="REPEATINGAGENDA" val="-1"/>
  <p:tag name="DATE" val="2015-11-23"/>
  <p:tag name="LEGALTEXT" val="Holcim Technology Ltd"/>
  <p:tag name="CLASSIFICATION" val="0"/>
  <p:tag name="SHORTTITLE" val="PPE Course"/>
  <p:tag name="COPYRIGHT" val="2015"/>
</p:tagLst>
</file>

<file path=ppt/tags/tag10.xml><?xml version="1.0" encoding="utf-8"?>
<p:tagLst xmlns:a="http://schemas.openxmlformats.org/drawingml/2006/main" xmlns:r="http://schemas.openxmlformats.org/officeDocument/2006/relationships" xmlns:p="http://schemas.openxmlformats.org/presentationml/2006/main">
  <p:tag name="SHAPETYPE" val="Logo"/>
</p:tagLst>
</file>

<file path=ppt/tags/tag11.xml><?xml version="1.0" encoding="utf-8"?>
<p:tagLst xmlns:a="http://schemas.openxmlformats.org/drawingml/2006/main" xmlns:r="http://schemas.openxmlformats.org/officeDocument/2006/relationships" xmlns:p="http://schemas.openxmlformats.org/presentationml/2006/main">
  <p:tag name="SHAPETYPE" val="TitleBand"/>
</p:tagLst>
</file>

<file path=ppt/tags/tag12.xml><?xml version="1.0" encoding="utf-8"?>
<p:tagLst xmlns:a="http://schemas.openxmlformats.org/drawingml/2006/main" xmlns:r="http://schemas.openxmlformats.org/officeDocument/2006/relationships" xmlns:p="http://schemas.openxmlformats.org/presentationml/2006/main">
  <p:tag name="SHAPETYPE" val="ClaimText"/>
</p:tagLst>
</file>

<file path=ppt/tags/tag13.xml><?xml version="1.0" encoding="utf-8"?>
<p:tagLst xmlns:a="http://schemas.openxmlformats.org/drawingml/2006/main" xmlns:r="http://schemas.openxmlformats.org/officeDocument/2006/relationships" xmlns:p="http://schemas.openxmlformats.org/presentationml/2006/main">
  <p:tag name="SHAPETYPE" val="Copyright"/>
</p:tagLst>
</file>

<file path=ppt/tags/tag14.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5.xml><?xml version="1.0" encoding="utf-8"?>
<p:tagLst xmlns:a="http://schemas.openxmlformats.org/drawingml/2006/main" xmlns:r="http://schemas.openxmlformats.org/officeDocument/2006/relationships" xmlns:p="http://schemas.openxmlformats.org/presentationml/2006/main">
  <p:tag name="SHAPETYPE" val="Status"/>
</p:tagLst>
</file>

<file path=ppt/tags/tag16.xml><?xml version="1.0" encoding="utf-8"?>
<p:tagLst xmlns:a="http://schemas.openxmlformats.org/drawingml/2006/main" xmlns:r="http://schemas.openxmlformats.org/officeDocument/2006/relationships" xmlns:p="http://schemas.openxmlformats.org/presentationml/2006/main">
  <p:tag name="SHAPETYPE" val="Logo"/>
</p:tagLst>
</file>

<file path=ppt/tags/tag17.xml><?xml version="1.0" encoding="utf-8"?>
<p:tagLst xmlns:a="http://schemas.openxmlformats.org/drawingml/2006/main" xmlns:r="http://schemas.openxmlformats.org/officeDocument/2006/relationships" xmlns:p="http://schemas.openxmlformats.org/presentationml/2006/main">
  <p:tag name="SHAPETYPE" val="LineHider"/>
</p:tagLst>
</file>

<file path=ppt/tags/tag18.xml><?xml version="1.0" encoding="utf-8"?>
<p:tagLst xmlns:a="http://schemas.openxmlformats.org/drawingml/2006/main" xmlns:r="http://schemas.openxmlformats.org/officeDocument/2006/relationships" xmlns:p="http://schemas.openxmlformats.org/presentationml/2006/main">
  <p:tag name="SHAPETYPE" val="RunningTitle"/>
</p:tagLst>
</file>

<file path=ppt/tags/tag19.xml><?xml version="1.0" encoding="utf-8"?>
<p:tagLst xmlns:a="http://schemas.openxmlformats.org/drawingml/2006/main" xmlns:r="http://schemas.openxmlformats.org/officeDocument/2006/relationships" xmlns:p="http://schemas.openxmlformats.org/presentationml/2006/main">
  <p:tag name="SHAPETYPE" val="Status"/>
</p:tagLst>
</file>

<file path=ppt/tags/tag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0.xml><?xml version="1.0" encoding="utf-8"?>
<p:tagLst xmlns:a="http://schemas.openxmlformats.org/drawingml/2006/main" xmlns:r="http://schemas.openxmlformats.org/officeDocument/2006/relationships" xmlns:p="http://schemas.openxmlformats.org/presentationml/2006/main">
  <p:tag name="SHAPETYPE" val="Copyright"/>
</p:tagLst>
</file>

<file path=ppt/tags/tag21.xml><?xml version="1.0" encoding="utf-8"?>
<p:tagLst xmlns:a="http://schemas.openxmlformats.org/drawingml/2006/main" xmlns:r="http://schemas.openxmlformats.org/officeDocument/2006/relationships" xmlns:p="http://schemas.openxmlformats.org/presentationml/2006/main">
  <p:tag name="SHAPETYPE" val="Copyright"/>
</p:tagLst>
</file>

<file path=ppt/tags/tag3.xml><?xml version="1.0" encoding="utf-8"?>
<p:tagLst xmlns:a="http://schemas.openxmlformats.org/drawingml/2006/main" xmlns:r="http://schemas.openxmlformats.org/officeDocument/2006/relationships" xmlns:p="http://schemas.openxmlformats.org/presentationml/2006/main">
  <p:tag name="SHAPETYPE" val="Copyright"/>
</p:tagLst>
</file>

<file path=ppt/tags/tag4.xml><?xml version="1.0" encoding="utf-8"?>
<p:tagLst xmlns:a="http://schemas.openxmlformats.org/drawingml/2006/main" xmlns:r="http://schemas.openxmlformats.org/officeDocument/2006/relationships" xmlns:p="http://schemas.openxmlformats.org/presentationml/2006/main">
  <p:tag name="SHAPETYPE" val="Status"/>
</p:tagLst>
</file>

<file path=ppt/tags/tag5.xml><?xml version="1.0" encoding="utf-8"?>
<p:tagLst xmlns:a="http://schemas.openxmlformats.org/drawingml/2006/main" xmlns:r="http://schemas.openxmlformats.org/officeDocument/2006/relationships" xmlns:p="http://schemas.openxmlformats.org/presentationml/2006/main">
  <p:tag name="SHAPETYPE" val="Logo"/>
</p:tagLst>
</file>

<file path=ppt/tags/tag6.xml><?xml version="1.0" encoding="utf-8"?>
<p:tagLst xmlns:a="http://schemas.openxmlformats.org/drawingml/2006/main" xmlns:r="http://schemas.openxmlformats.org/officeDocument/2006/relationships" xmlns:p="http://schemas.openxmlformats.org/presentationml/2006/main">
  <p:tag name="SHAPETYPE" val="ClaimText"/>
</p:tagLst>
</file>

<file path=ppt/tags/tag7.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8.xml><?xml version="1.0" encoding="utf-8"?>
<p:tagLst xmlns:a="http://schemas.openxmlformats.org/drawingml/2006/main" xmlns:r="http://schemas.openxmlformats.org/officeDocument/2006/relationships" xmlns:p="http://schemas.openxmlformats.org/presentationml/2006/main">
  <p:tag name="SHAPETYPE" val="Copyright"/>
</p:tagLst>
</file>

<file path=ppt/tags/tag9.xml><?xml version="1.0" encoding="utf-8"?>
<p:tagLst xmlns:a="http://schemas.openxmlformats.org/drawingml/2006/main" xmlns:r="http://schemas.openxmlformats.org/officeDocument/2006/relationships" xmlns:p="http://schemas.openxmlformats.org/presentationml/2006/main">
  <p:tag name="SHAPETYPE" val="Status"/>
</p:tagLst>
</file>

<file path=ppt/theme/theme1.xml><?xml version="1.0" encoding="utf-8"?>
<a:theme xmlns:a="http://schemas.openxmlformats.org/drawingml/2006/main" name="Geocycle">
  <a:themeElements>
    <a:clrScheme name="Geocycle">
      <a:dk1>
        <a:sysClr val="windowText" lastClr="000000"/>
      </a:dk1>
      <a:lt1>
        <a:sysClr val="window" lastClr="FFFFFF"/>
      </a:lt1>
      <a:dk2>
        <a:srgbClr val="22934B"/>
      </a:dk2>
      <a:lt2>
        <a:srgbClr val="8B8D8E"/>
      </a:lt2>
      <a:accent1>
        <a:srgbClr val="22934B"/>
      </a:accent1>
      <a:accent2>
        <a:srgbClr val="003D7E"/>
      </a:accent2>
      <a:accent3>
        <a:srgbClr val="F38F1D"/>
      </a:accent3>
      <a:accent4>
        <a:srgbClr val="753F00"/>
      </a:accent4>
      <a:accent5>
        <a:srgbClr val="8A7967"/>
      </a:accent5>
      <a:accent6>
        <a:srgbClr val="B20838"/>
      </a:accent6>
      <a:hlink>
        <a:srgbClr val="0000FF"/>
      </a:hlink>
      <a:folHlink>
        <a:srgbClr val="800080"/>
      </a:folHlink>
    </a:clrScheme>
    <a:fontScheme name="Holc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B8D8E"/>
        </a:solidFill>
        <a:ln>
          <a:noFill/>
        </a:ln>
      </a:spPr>
      <a:bodyPr rtlCol="0" anchor="ctr"/>
      <a:lstStyle>
        <a:defPPr algn="ctr">
          <a:defRPr sz="2000" dirty="0" err="1"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B8D8E"/>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err="1" smtClean="0">
            <a:latin typeface="Arial" pitchFamily="34" charset="0"/>
            <a:cs typeface="Arial" pitchFamily="34" charset="0"/>
          </a:defRPr>
        </a:defPPr>
      </a:lstStyle>
    </a:txDef>
  </a:objectDefaults>
  <a:extraClrSchemeLst>
    <a:extraClrScheme>
      <a:clrScheme name="Geocycle">
        <a:dk1>
          <a:sysClr val="windowText" lastClr="000000"/>
        </a:dk1>
        <a:lt1>
          <a:sysClr val="window" lastClr="FFFFFF"/>
        </a:lt1>
        <a:dk2>
          <a:srgbClr val="22934B"/>
        </a:dk2>
        <a:lt2>
          <a:srgbClr val="8B8D8E"/>
        </a:lt2>
        <a:accent1>
          <a:srgbClr val="22934B"/>
        </a:accent1>
        <a:accent2>
          <a:srgbClr val="003D7E"/>
        </a:accent2>
        <a:accent3>
          <a:srgbClr val="F38F1D"/>
        </a:accent3>
        <a:accent4>
          <a:srgbClr val="753F00"/>
        </a:accent4>
        <a:accent5>
          <a:srgbClr val="8A7967"/>
        </a:accent5>
        <a:accent6>
          <a:srgbClr val="B20838"/>
        </a:accent6>
        <a:hlink>
          <a:srgbClr val="0000FF"/>
        </a:hlink>
        <a:folHlink>
          <a:srgbClr val="800080"/>
        </a:folHlink>
      </a:clrScheme>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5513</Words>
  <Application>Microsoft Office PowerPoint</Application>
  <PresentationFormat>A4 Paper (210x297 mm)</PresentationFormat>
  <Paragraphs>864</Paragraphs>
  <Slides>96</Slides>
  <Notes>21</Notes>
  <HiddenSlides>29</HiddenSlides>
  <MMClips>0</MMClips>
  <ScaleCrop>false</ScaleCrop>
  <HeadingPairs>
    <vt:vector size="4" baseType="variant">
      <vt:variant>
        <vt:lpstr>Theme</vt:lpstr>
      </vt:variant>
      <vt:variant>
        <vt:i4>1</vt:i4>
      </vt:variant>
      <vt:variant>
        <vt:lpstr>Slide Titles</vt:lpstr>
      </vt:variant>
      <vt:variant>
        <vt:i4>96</vt:i4>
      </vt:variant>
    </vt:vector>
  </HeadingPairs>
  <TitlesOfParts>
    <vt:vector size="97" baseType="lpstr">
      <vt:lpstr>Geocycle</vt:lpstr>
      <vt:lpstr>AFR Feed Systems</vt:lpstr>
      <vt:lpstr>Content</vt:lpstr>
      <vt:lpstr>Learning Objectives</vt:lpstr>
      <vt:lpstr>Storage</vt:lpstr>
      <vt:lpstr>Loader operated Storage Hall</vt:lpstr>
      <vt:lpstr>Loader operated Storage Hall</vt:lpstr>
      <vt:lpstr>Bridge Crane Operated Storage Hall</vt:lpstr>
      <vt:lpstr>Silo Storage</vt:lpstr>
      <vt:lpstr>Alternative to Silos: Stacker/Reclaimer Box</vt:lpstr>
      <vt:lpstr>Extraction and Dosing of Solid AFR</vt:lpstr>
      <vt:lpstr>AFR and inclined walls does not work!</vt:lpstr>
      <vt:lpstr>Extraction: Vertical Walls &amp; Activated Floor</vt:lpstr>
      <vt:lpstr>Dosing of Coarse &amp; Fine Solid AF</vt:lpstr>
      <vt:lpstr>Belt Scale / Belt Weigh Feeder</vt:lpstr>
      <vt:lpstr>Walking Floor Dosing Solution</vt:lpstr>
      <vt:lpstr>The Inclined Apron Feeder is the HTEC standard hopper for coarse solids in combination with autom. overhead crane</vt:lpstr>
      <vt:lpstr>The Schenck Multiflex is a fully integrated screw weigh feeder suited for most fine &amp; coarse AFR</vt:lpstr>
      <vt:lpstr>Transport</vt:lpstr>
      <vt:lpstr>The Belt Conveyor is the most versatile transport system. However, never undersize it!</vt:lpstr>
      <vt:lpstr>What is wrong here?</vt:lpstr>
      <vt:lpstr>Belt Cleaner – Design Criteria</vt:lpstr>
      <vt:lpstr>Clean return belt solution  -  Belt turning</vt:lpstr>
      <vt:lpstr>ContiTech - Sicon</vt:lpstr>
      <vt:lpstr>Vecobelt</vt:lpstr>
      <vt:lpstr>Through Chain Conveyor can also be used for “nice” coarse AFR and short conveying distance</vt:lpstr>
      <vt:lpstr>Pneumatic Transport – For Fine Solid AFR only</vt:lpstr>
      <vt:lpstr>Rotary Valve</vt:lpstr>
      <vt:lpstr>Rotary blow-through valve with combined soft and hard seal with positive experience </vt:lpstr>
      <vt:lpstr>Rotary Valve</vt:lpstr>
      <vt:lpstr>Pneumatic Transport should be short and straight</vt:lpstr>
      <vt:lpstr>Pneumatic Transport</vt:lpstr>
      <vt:lpstr>Long Pneumatic Transport – Pros &amp; Cons</vt:lpstr>
      <vt:lpstr>Long Pneumatic Transport – Recommendations (1)</vt:lpstr>
      <vt:lpstr>Long Pneumatic Transport – Recommendations (2)</vt:lpstr>
      <vt:lpstr>Long Pneumatic Transport – Recommendations (3)</vt:lpstr>
      <vt:lpstr>Feed chute / Airlock</vt:lpstr>
      <vt:lpstr>Feeding to Calciner / Kiln Inlet</vt:lpstr>
      <vt:lpstr>Calciner Feed Point Design</vt:lpstr>
      <vt:lpstr>BHM Rotary Valve</vt:lpstr>
      <vt:lpstr>Fine Solid AFR Handling</vt:lpstr>
      <vt:lpstr>Specific Properties of Fine solid AF</vt:lpstr>
      <vt:lpstr>Fine solid AF starter kit solution – Low CAPEX but tricky to operate.</vt:lpstr>
      <vt:lpstr>Fine solid AF Starter Kit Solution – Alternative with Chain Belt and Stripping Wheel</vt:lpstr>
      <vt:lpstr>Fine Solid AFR (&lt; 50 mm) – Standard Feeding Solution</vt:lpstr>
      <vt:lpstr>Coarse Solid AFR Handling</vt:lpstr>
      <vt:lpstr>Specific Properties of Coarse solid AF</vt:lpstr>
      <vt:lpstr>Starter Kit Feeding System for Coarse Solid AF</vt:lpstr>
      <vt:lpstr>Feeding System for Coarse Solid AF – Loader operated</vt:lpstr>
      <vt:lpstr>Feed System for Coarse Solid AF – Crane operated</vt:lpstr>
      <vt:lpstr>Liquid AFR Handling</vt:lpstr>
      <vt:lpstr>Specific Properties of Liquid AF</vt:lpstr>
      <vt:lpstr>Compatibility Testing</vt:lpstr>
      <vt:lpstr>Liquid AF Feeding</vt:lpstr>
      <vt:lpstr>Particle filters for liquids</vt:lpstr>
      <vt:lpstr>Grinders recommended as no filter cleaning is required</vt:lpstr>
      <vt:lpstr>Storage Tank</vt:lpstr>
      <vt:lpstr>Feeding Pump</vt:lpstr>
      <vt:lpstr>Injection Nozzle</vt:lpstr>
      <vt:lpstr>Sludge Handling</vt:lpstr>
      <vt:lpstr>Sludgy AFR – Example Overview</vt:lpstr>
      <vt:lpstr>Sludge Pumps – Hydraulic Double Piston Pump</vt:lpstr>
      <vt:lpstr>Sludge AF Feeding</vt:lpstr>
      <vt:lpstr>Standard Solution for ready-to-burn Sludge AF</vt:lpstr>
      <vt:lpstr>Sludge Injection – Pneumatic Atomization/Fragmentation</vt:lpstr>
      <vt:lpstr>Sludge Injection – Mechanical Atomization</vt:lpstr>
      <vt:lpstr>Key Messages</vt:lpstr>
      <vt:lpstr>Slide 67</vt:lpstr>
      <vt:lpstr>AFR Design Safety (Feed Systems)</vt:lpstr>
      <vt:lpstr>Geocycle Library</vt:lpstr>
      <vt:lpstr>Slide 70</vt:lpstr>
      <vt:lpstr>Content</vt:lpstr>
      <vt:lpstr>Lack of appropriate Fire Protection  and uncontrollable Storage Arrangement</vt:lpstr>
      <vt:lpstr>Lack of Feed Point Fire Protection</vt:lpstr>
      <vt:lpstr>Underestimation of fire/explosion risk related to fine combustible dust </vt:lpstr>
      <vt:lpstr>Lack of appropriate Explosion Protection</vt:lpstr>
      <vt:lpstr>Financial impacts on our business</vt:lpstr>
      <vt:lpstr>Image loss and fatalities cannot be insured…</vt:lpstr>
      <vt:lpstr>Explosion protection</vt:lpstr>
      <vt:lpstr>Explosion Protection Measures: Combustible dust (&lt; 0.5mm) and combustible gases</vt:lpstr>
      <vt:lpstr>Highest risk areas of storage and feed installations</vt:lpstr>
      <vt:lpstr>Area Classification according to NFPA 17, NEC &amp; CEC</vt:lpstr>
      <vt:lpstr>ATEX Area Classification / NFPA area classification: Ex-Zones</vt:lpstr>
      <vt:lpstr>Explosion Venting</vt:lpstr>
      <vt:lpstr>Dedusting filters</vt:lpstr>
      <vt:lpstr>Safe Solid AFR Handling</vt:lpstr>
      <vt:lpstr>Feeding Installations – Fire Protection Concept </vt:lpstr>
      <vt:lpstr>Design Safety Elements for solid AF feed systems </vt:lpstr>
      <vt:lpstr>Fire Detection systems - Overview</vt:lpstr>
      <vt:lpstr>Protection of AFR facilities with big ceiling heights – Sprinklers and Monitors</vt:lpstr>
      <vt:lpstr>Fire &amp; Explosion Prevention – Spark / Hot Body Extinguishing System</vt:lpstr>
      <vt:lpstr>Calciner feed point protection</vt:lpstr>
      <vt:lpstr>Safe Liquid AFR Handling</vt:lpstr>
      <vt:lpstr>Safety Design</vt:lpstr>
      <vt:lpstr>Fire Detection &amp; Fire Fighting</vt:lpstr>
      <vt:lpstr>Tanks – Design Safety</vt:lpstr>
      <vt:lpstr>Slide 96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Rupinder Singh Phougat</dc:creator>
  <cp:lastModifiedBy>template</cp:lastModifiedBy>
  <cp:revision>162</cp:revision>
  <cp:lastPrinted>2014-11-04T15:49:29Z</cp:lastPrinted>
  <dcterms:created xsi:type="dcterms:W3CDTF">2011-11-16T15:12:32Z</dcterms:created>
  <dcterms:modified xsi:type="dcterms:W3CDTF">2016-04-26T07:52:34Z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9526983</vt:lpwstr>
  </property>
  <property fmtid="{D5CDD505-2E9C-101B-9397-08002B2CF9AE}" pid="3" name="NXPowerLiteSettings">
    <vt:lpwstr>B74006B004C800</vt:lpwstr>
  </property>
  <property fmtid="{D5CDD505-2E9C-101B-9397-08002B2CF9AE}" pid="4" name="NXPowerLiteVersion">
    <vt:lpwstr>D5.1.6</vt:lpwstr>
  </property>
</Properties>
</file>